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6"/>
  </p:notesMasterIdLst>
  <p:handoutMasterIdLst>
    <p:handoutMasterId r:id="rId57"/>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540"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542" r:id="rId41"/>
    <p:sldId id="436" r:id="rId42"/>
    <p:sldId id="527" r:id="rId43"/>
    <p:sldId id="528" r:id="rId44"/>
    <p:sldId id="530" r:id="rId45"/>
    <p:sldId id="529" r:id="rId46"/>
    <p:sldId id="531" r:id="rId47"/>
    <p:sldId id="525" r:id="rId48"/>
    <p:sldId id="524" r:id="rId49"/>
    <p:sldId id="511" r:id="rId50"/>
    <p:sldId id="541" r:id="rId51"/>
    <p:sldId id="539" r:id="rId52"/>
    <p:sldId id="536" r:id="rId53"/>
    <p:sldId id="537" r:id="rId54"/>
    <p:sldId id="53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8318" autoAdjust="0"/>
  </p:normalViewPr>
  <p:slideViewPr>
    <p:cSldViewPr snapToGrid="0">
      <p:cViewPr>
        <p:scale>
          <a:sx n="60" d="100"/>
          <a:sy n="60" d="100"/>
        </p:scale>
        <p:origin x="-642" y="7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2/22/2013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2/22/2013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Cameroon,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Cameroon</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baseline="0" dirty="0" smtClean="0"/>
              <a:t> </a:t>
            </a:r>
            <a:r>
              <a:rPr lang="en-US" i="0" dirty="0" smtClean="0">
                <a:solidFill>
                  <a:srgbClr val="FF0000"/>
                </a:solidFill>
              </a:rPr>
              <a:t>In</a:t>
            </a:r>
            <a:r>
              <a:rPr lang="en-US" i="0" baseline="0" dirty="0" smtClean="0">
                <a:solidFill>
                  <a:srgbClr val="FF0000"/>
                </a:solidFill>
              </a:rPr>
              <a:t> </a:t>
            </a:r>
            <a:r>
              <a:rPr lang="en-US" i="0" baseline="0" dirty="0" smtClean="0">
                <a:solidFill>
                  <a:srgbClr val="FF0000"/>
                </a:solidFill>
              </a:rPr>
              <a:t>the </a:t>
            </a:r>
            <a:r>
              <a:rPr lang="en-US" i="0" baseline="0" dirty="0" smtClean="0">
                <a:solidFill>
                  <a:srgbClr val="FF0000"/>
                </a:solidFill>
              </a:rPr>
              <a:t>2012 </a:t>
            </a:r>
            <a:r>
              <a:rPr lang="en-US" i="0" baseline="0" dirty="0" smtClean="0">
                <a:solidFill>
                  <a:srgbClr val="FF0000"/>
                </a:solidFill>
              </a:rPr>
              <a:t>Countdown profiles, and in this presentation, all data are the most recent available as of the time the profiles were developed in early 2012</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1" baseline="0" dirty="0" smtClean="0"/>
              <a:t>(You might choose to add 4 additional slides on Equity which have been provided at the end of this presentation and noted as </a:t>
            </a:r>
            <a:r>
              <a:rPr lang="en-US" i="1" baseline="0" dirty="0" smtClean="0"/>
              <a:t>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Cameroon’s official mortality statistics.)</a:t>
            </a:r>
          </a:p>
          <a:p>
            <a:r>
              <a:rPr lang="en-US" dirty="0" smtClean="0"/>
              <a:t>Other</a:t>
            </a:r>
            <a:r>
              <a:rPr lang="en-US" baseline="0" dirty="0" smtClean="0"/>
              <a:t> </a:t>
            </a:r>
            <a:r>
              <a:rPr lang="en-US" baseline="0" dirty="0" smtClean="0"/>
              <a:t>data sources </a:t>
            </a:r>
            <a:r>
              <a:rPr lang="en-US" baseline="0" dirty="0" smtClean="0"/>
              <a:t>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Cameroon </a:t>
            </a:r>
            <a:r>
              <a:rPr lang="en-US" i="1" dirty="0" smtClean="0"/>
              <a:t>Under—five </a:t>
            </a:r>
            <a:r>
              <a:rPr lang="en-US" i="1" dirty="0" smtClean="0"/>
              <a:t>child </a:t>
            </a:r>
            <a:r>
              <a:rPr lang="en-US" i="1" dirty="0" smtClean="0"/>
              <a:t>mortality </a:t>
            </a:r>
            <a:r>
              <a:rPr lang="en-US" i="1" dirty="0" smtClean="0"/>
              <a:t>rate </a:t>
            </a:r>
            <a:r>
              <a:rPr lang="en-US" dirty="0" smtClean="0"/>
              <a:t>and </a:t>
            </a:r>
            <a:r>
              <a:rPr lang="en-US" i="1" dirty="0" smtClean="0"/>
              <a:t>Maternal mortality ratio </a:t>
            </a:r>
            <a:r>
              <a:rPr lang="en-US" dirty="0" smtClean="0"/>
              <a:t>are </a:t>
            </a:r>
            <a:r>
              <a:rPr lang="en-US" dirty="0" smtClean="0"/>
              <a:t>still high, with little change since 1990.  </a:t>
            </a:r>
          </a:p>
          <a:p>
            <a:r>
              <a:rPr lang="en-US" dirty="0" smtClean="0"/>
              <a:t>Newer </a:t>
            </a:r>
            <a:r>
              <a:rPr lang="en-US" dirty="0" smtClean="0"/>
              <a:t>UN</a:t>
            </a:r>
            <a:r>
              <a:rPr lang="en-US" baseline="0" dirty="0" smtClean="0"/>
              <a:t> estimates show an Under-five mortality rate of 127 for 2011.</a:t>
            </a:r>
            <a:endParaRPr lang="en-US" dirty="0" smtClean="0"/>
          </a:p>
          <a:p>
            <a:endParaRPr lang="en-US" i="1" baseline="0" dirty="0" smtClean="0"/>
          </a:p>
          <a:p>
            <a:r>
              <a:rPr lang="en-US" i="1" baseline="0" dirty="0" smtClean="0"/>
              <a:t>(Note</a:t>
            </a:r>
            <a:r>
              <a:rPr lang="en-US" i="1" baseline="0" dirty="0" smtClean="0"/>
              <a:t>: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Cameroon, </a:t>
            </a:r>
            <a:r>
              <a:rPr lang="en-US" i="0" baseline="0" dirty="0" smtClean="0"/>
              <a:t>are s</a:t>
            </a:r>
            <a:r>
              <a:rPr lang="en-US" baseline="0" dirty="0" smtClean="0"/>
              <a:t>hown here.</a:t>
            </a:r>
          </a:p>
          <a:p>
            <a:endParaRPr lang="en-US" baseline="0" dirty="0" smtClean="0"/>
          </a:p>
          <a:p>
            <a:r>
              <a:rPr lang="en-US" i="1" baseline="0" dirty="0" smtClean="0"/>
              <a:t>(Note to speaker: these are regional </a:t>
            </a:r>
            <a:r>
              <a:rPr lang="en-US" i="1" baseline="0" dirty="0" smtClean="0"/>
              <a:t>estimates, not </a:t>
            </a:r>
            <a:r>
              <a:rPr lang="en-US" i="1" baseline="0" dirty="0" smtClean="0"/>
              <a:t>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t>
            </a:r>
            <a:r>
              <a:rPr lang="en-US" i="1" baseline="0" dirty="0" smtClean="0"/>
              <a:t> Additional </a:t>
            </a:r>
            <a:r>
              <a:rPr lang="en-US" i="1" baseline="0" dirty="0" smtClean="0"/>
              <a:t>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26% of child deaths occur in the neonatal period.  Most of these can be prevented.  Post-neonatal deaths can, also,</a:t>
            </a:r>
            <a:r>
              <a:rPr lang="en-US" baseline="0" dirty="0" smtClean="0"/>
              <a:t> mostly be prevented and come </a:t>
            </a:r>
            <a:r>
              <a:rPr lang="en-US" baseline="0" dirty="0" smtClean="0"/>
              <a:t>mainly from Malaria</a:t>
            </a:r>
            <a:r>
              <a:rPr lang="en-US" baseline="0" dirty="0" smtClean="0"/>
              <a:t>, </a:t>
            </a:r>
            <a:r>
              <a:rPr lang="en-US" baseline="0" dirty="0" smtClean="0"/>
              <a:t>Pneumonia</a:t>
            </a:r>
            <a:r>
              <a:rPr lang="en-US" baseline="0" dirty="0" smtClean="0"/>
              <a:t>,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a:t>
            </a:r>
            <a:r>
              <a:rPr lang="en-US" i="0" baseline="0" dirty="0" smtClean="0"/>
              <a:t>.</a:t>
            </a:r>
          </a:p>
          <a:p>
            <a:r>
              <a:rPr lang="en-US" i="0" baseline="0" dirty="0" smtClean="0"/>
              <a:t>  </a:t>
            </a:r>
            <a:endParaRPr lang="en-US" i="0" baseline="0" dirty="0" smtClean="0"/>
          </a:p>
          <a:p>
            <a:r>
              <a:rPr lang="en-US" baseline="0" dirty="0" smtClean="0"/>
              <a:t>(</a:t>
            </a:r>
            <a:r>
              <a:rPr lang="en-US" i="1" baseline="0" dirty="0" smtClean="0"/>
              <a:t>Please note that updated infant and neonatal mortality rates as of 2011 were recently published and are on </a:t>
            </a:r>
            <a:r>
              <a:rPr lang="en-US" i="1" baseline="0" dirty="0" smtClean="0"/>
              <a:t>an </a:t>
            </a:r>
            <a:r>
              <a:rPr lang="en-US" i="1" baseline="0" dirty="0" smtClean="0"/>
              <a:t>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a:t>
            </a:r>
            <a:r>
              <a:rPr lang="en-US" i="0" baseline="0" dirty="0" smtClean="0"/>
              <a:t>to utilization </a:t>
            </a:r>
            <a:r>
              <a:rPr lang="en-US" i="0" baseline="0" dirty="0" smtClean="0"/>
              <a:t>of key services</a:t>
            </a:r>
            <a:r>
              <a:rPr lang="en-US" i="0" baseline="0" dirty="0" smtClean="0"/>
              <a:t>.</a:t>
            </a:r>
          </a:p>
          <a:p>
            <a:endParaRPr lang="en-US" i="0" baseline="0" dirty="0" smtClean="0"/>
          </a:p>
          <a:p>
            <a:r>
              <a:rPr lang="en-US" i="1" baseline="0" dirty="0" smtClean="0"/>
              <a:t>(No data available for Postnatal care)</a:t>
            </a:r>
            <a:endParaRPr lang="en-US" i="1"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a:t>
            </a:r>
            <a:r>
              <a:rPr lang="en-US" baseline="0" dirty="0" smtClean="0"/>
              <a:t>not changed significantly.  It’s </a:t>
            </a:r>
            <a:r>
              <a:rPr lang="en-US" baseline="0" dirty="0" smtClean="0"/>
              <a:t>important to </a:t>
            </a:r>
            <a:r>
              <a:rPr lang="en-US" baseline="0" dirty="0" smtClean="0"/>
              <a:t>know </a:t>
            </a:r>
            <a:r>
              <a:rPr lang="en-US" b="1" baseline="0" dirty="0" smtClean="0"/>
              <a:t>why </a:t>
            </a:r>
            <a:r>
              <a:rPr lang="en-US" baseline="0" dirty="0" smtClean="0"/>
              <a:t>coverage is not increasing, </a:t>
            </a:r>
            <a:r>
              <a:rPr lang="en-US" b="1" i="0" baseline="0" dirty="0" smtClean="0"/>
              <a:t>who</a:t>
            </a:r>
            <a:r>
              <a:rPr lang="en-US" i="0" baseline="0" dirty="0" smtClean="0"/>
              <a:t> </a:t>
            </a:r>
            <a:r>
              <a:rPr lang="en-US" i="0" baseline="0" dirty="0" smtClean="0"/>
              <a:t>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a:t>
            </a:r>
            <a:r>
              <a:rPr lang="en-US" dirty="0" smtClean="0"/>
              <a:t>estimated at 57%.</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85</a:t>
            </a:r>
            <a:r>
              <a:rPr lang="en-US" baseline="0" dirty="0" smtClean="0"/>
              <a:t>%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Far 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baseline="0" dirty="0" smtClean="0"/>
              <a:t>C-Section </a:t>
            </a:r>
            <a:r>
              <a:rPr lang="en-US" baseline="0" dirty="0" smtClean="0"/>
              <a:t>rates are still below the minimum needed to save women’s lives.  </a:t>
            </a:r>
            <a:endParaRPr lang="en-US" baseline="0" dirty="0" smtClean="0"/>
          </a:p>
          <a:p>
            <a:r>
              <a:rPr lang="en-US" baseline="0" dirty="0" smtClean="0"/>
              <a:t>No data is available for </a:t>
            </a:r>
            <a:r>
              <a:rPr lang="en-US" i="1" baseline="0" dirty="0" smtClean="0"/>
              <a:t>Postnatal </a:t>
            </a:r>
            <a:r>
              <a:rPr lang="en-US" i="1" baseline="0" dirty="0" smtClean="0"/>
              <a:t>visits </a:t>
            </a:r>
            <a:r>
              <a:rPr lang="en-US" baseline="0" dirty="0" smtClean="0"/>
              <a:t>for mom </a:t>
            </a:r>
            <a:r>
              <a:rPr lang="en-US" baseline="0" dirty="0" smtClean="0"/>
              <a:t>or baby or for </a:t>
            </a:r>
            <a:r>
              <a:rPr lang="en-US" i="1" baseline="0" dirty="0" smtClean="0"/>
              <a:t>Women with low body mass.  </a:t>
            </a:r>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Cameroon’s </a:t>
            </a:r>
            <a:r>
              <a:rPr lang="en-US" i="1" dirty="0" smtClean="0"/>
              <a:t>Immunization</a:t>
            </a:r>
            <a:r>
              <a:rPr lang="en-US" dirty="0" smtClean="0"/>
              <a:t> coverage </a:t>
            </a:r>
            <a:r>
              <a:rPr lang="en-US" dirty="0" smtClean="0"/>
              <a:t>has increased but has room for improvement.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 some 30% </a:t>
            </a:r>
            <a:r>
              <a:rPr lang="en-US" sz="1200" kern="1200" dirty="0" smtClean="0">
                <a:solidFill>
                  <a:schemeClr val="tx1"/>
                </a:solidFill>
                <a:latin typeface="+mn-lt"/>
                <a:ea typeface="+mn-ea"/>
                <a:cs typeface="+mn-cs"/>
              </a:rPr>
              <a:t>of children with suspected pneumonia were taken to an appropriate provider</a:t>
            </a:r>
            <a:r>
              <a:rPr lang="en-US" baseline="0" dirty="0" smtClean="0"/>
              <a:t>.  In 2006, 38%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17% of </a:t>
            </a:r>
            <a:r>
              <a:rPr lang="en-US" dirty="0" smtClean="0"/>
              <a:t>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Cameroon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Cameroon</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a:t>
            </a:r>
            <a:r>
              <a:rPr lang="en-US" dirty="0" smtClean="0"/>
              <a:t>increasing.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a:t>
            </a:r>
            <a:r>
              <a:rPr lang="en-US" dirty="0" smtClean="0"/>
              <a:t>prevalence</a:t>
            </a:r>
            <a:r>
              <a:rPr lang="en-US" baseline="0" dirty="0" smtClean="0"/>
              <a:t> remains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1" dirty="0" smtClean="0"/>
              <a:t> Exclusive </a:t>
            </a:r>
            <a:r>
              <a:rPr lang="en-US" i="1" dirty="0" smtClean="0"/>
              <a:t>breastfeeding</a:t>
            </a:r>
            <a:r>
              <a:rPr lang="en-US" dirty="0" smtClean="0"/>
              <a:t> </a:t>
            </a:r>
            <a:r>
              <a:rPr lang="en-US" dirty="0" smtClean="0"/>
              <a:t>rate</a:t>
            </a:r>
            <a:r>
              <a:rPr lang="en-US" baseline="0" dirty="0" smtClean="0"/>
              <a:t> was 21% </a:t>
            </a:r>
            <a:r>
              <a:rPr lang="en-US" baseline="0" dirty="0" smtClean="0"/>
              <a:t>in 2006</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has grown, </a:t>
            </a:r>
            <a:r>
              <a:rPr lang="en-US" baseline="0" dirty="0" smtClean="0"/>
              <a:t>especially in rural </a:t>
            </a:r>
            <a:r>
              <a:rPr lang="en-US" baseline="0" dirty="0" smtClean="0"/>
              <a:t>areas, however, some 48% </a:t>
            </a:r>
            <a:r>
              <a:rPr lang="en-US" baseline="0" dirty="0" smtClean="0"/>
              <a:t>of rural residents are still without improved drinking water</a:t>
            </a:r>
            <a:r>
              <a:rPr lang="en-US" baseline="0" dirty="0" smtClean="0"/>
              <a:t>.  Most of those are using surface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a:t>
            </a:r>
            <a:r>
              <a:rPr lang="en-US" dirty="0" smtClean="0"/>
              <a:t>of </a:t>
            </a:r>
            <a:r>
              <a:rPr lang="en-US" dirty="0" smtClean="0"/>
              <a:t>the rural population </a:t>
            </a:r>
            <a:r>
              <a:rPr lang="en-US" dirty="0" smtClean="0"/>
              <a:t>still practice </a:t>
            </a:r>
            <a:r>
              <a:rPr lang="en-US" i="0" dirty="0" smtClean="0"/>
              <a:t>open defecation</a:t>
            </a:r>
            <a:r>
              <a:rPr lang="en-US" dirty="0" smtClean="0"/>
              <a:t>.  Another </a:t>
            </a:r>
            <a:r>
              <a:rPr lang="en-US" dirty="0" smtClean="0"/>
              <a:t>44%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Cameroon has adopted many of the policies being tracked by Countdown.  Requiring specific notification and investigation of maternal deaths can be very useful in identifying ways to prevent future deaths.   Also, incorporating into the routine health services postnatal home visits during the first week of life can help raise coverage</a:t>
            </a:r>
            <a:r>
              <a:rPr lang="en-US" sz="1200" kern="1200" baseline="0" dirty="0" smtClean="0">
                <a:solidFill>
                  <a:schemeClr val="tx1"/>
                </a:solidFill>
                <a:latin typeface="+mn-lt"/>
                <a:ea typeface="+mn-ea"/>
                <a:cs typeface="+mn-cs"/>
              </a:rPr>
              <a:t> for essential newborn interventions.  </a:t>
            </a:r>
            <a:r>
              <a:rPr lang="en-US" sz="1200" kern="1200" dirty="0" smtClean="0">
                <a:solidFill>
                  <a:schemeClr val="tx1"/>
                </a:solidFill>
                <a:latin typeface="+mn-lt"/>
                <a:ea typeface="+mn-ea"/>
                <a:cs typeface="+mn-cs"/>
              </a:rPr>
              <a:t>Adopting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t>
            </a:r>
            <a:r>
              <a:rPr lang="en-US" i="1" dirty="0" smtClean="0"/>
              <a:t>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Inequality </a:t>
            </a:r>
            <a:r>
              <a:rPr lang="en-US" dirty="0" smtClean="0"/>
              <a:t>is greatest for </a:t>
            </a:r>
            <a:r>
              <a:rPr lang="en-US" i="1" baseline="0" dirty="0" smtClean="0"/>
              <a:t>Skilled birth attendant and Antenatal care</a:t>
            </a:r>
            <a:r>
              <a:rPr lang="en-US" baseline="0" dirty="0" smtClean="0"/>
              <a:t>, which depend on health facilities. </a:t>
            </a:r>
            <a:r>
              <a:rPr lang="en-US" dirty="0" smtClean="0">
                <a:solidFill>
                  <a:srgbClr val="FF0000"/>
                </a:solidFill>
              </a:rPr>
              <a:t>Only 2 interventions (</a:t>
            </a:r>
            <a:r>
              <a:rPr lang="en-US" i="1" dirty="0" smtClean="0">
                <a:solidFill>
                  <a:srgbClr val="FF0000"/>
                </a:solidFill>
              </a:rPr>
              <a:t>Early initiation of breastfeeding</a:t>
            </a:r>
            <a:r>
              <a:rPr lang="en-US" dirty="0" smtClean="0">
                <a:solidFill>
                  <a:srgbClr val="FF0000"/>
                </a:solidFill>
              </a:rPr>
              <a:t>, and </a:t>
            </a:r>
            <a:r>
              <a:rPr lang="en-US" i="1" dirty="0" smtClean="0">
                <a:solidFill>
                  <a:srgbClr val="FF0000"/>
                </a:solidFill>
              </a:rPr>
              <a:t>ITN use</a:t>
            </a:r>
            <a:r>
              <a:rPr lang="en-US" dirty="0" smtClean="0">
                <a:solidFill>
                  <a:srgbClr val="FF0000"/>
                </a:solidFill>
              </a:rPr>
              <a:t>) show much smaller gaps in coverage. </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Cameroon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a:t>
            </a:r>
            <a:r>
              <a:rPr lang="en-US" baseline="0" dirty="0" smtClean="0"/>
              <a:t> Using </a:t>
            </a:r>
            <a:r>
              <a:rPr lang="en-US" baseline="0" dirty="0" smtClean="0"/>
              <a:t>the Countdown profile at country level as a tool to enhance monitoring and problem solving can increase action and improve </a:t>
            </a:r>
            <a:r>
              <a:rPr lang="en-US" baseline="0" dirty="0" smtClean="0"/>
              <a:t>accountability.  </a:t>
            </a:r>
            <a:r>
              <a:rPr lang="en-US" baseline="0" dirty="0" smtClean="0"/>
              <a:t>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Cameroon</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a:t>
            </a:r>
            <a:r>
              <a:rPr lang="en-US" sz="2400" dirty="0" smtClean="0"/>
              <a:t>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a:t>
            </a:r>
            <a:r>
              <a:rPr lang="en-US" sz="1200" dirty="0" smtClean="0"/>
              <a:t>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a:t>
            </a:r>
            <a:r>
              <a:rPr lang="en-US" sz="1200" baseline="0" dirty="0" smtClean="0"/>
              <a:t>here.  Experience </a:t>
            </a:r>
            <a:r>
              <a:rPr lang="en-US" sz="1200" baseline="0" dirty="0" smtClean="0"/>
              <a:t>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a:t>
            </a:r>
            <a:r>
              <a:rPr lang="en-US" sz="1200" baseline="0" dirty="0" smtClean="0"/>
              <a:t>widely </a:t>
            </a:r>
            <a:r>
              <a:rPr lang="en-US" sz="1200" baseline="0" dirty="0" smtClean="0"/>
              <a:t>and </a:t>
            </a:r>
            <a:r>
              <a:rPr lang="en-US" sz="1200" baseline="0" dirty="0" smtClean="0"/>
              <a:t>used </a:t>
            </a:r>
            <a:r>
              <a:rPr lang="en-US" sz="1200" baseline="0" dirty="0" smtClean="0"/>
              <a:t>in program planning and </a:t>
            </a:r>
            <a:r>
              <a:rPr lang="en-US" sz="1200" baseline="0" dirty="0" smtClean="0"/>
              <a:t>monitoring.</a:t>
            </a:r>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i="1" baseline="0" dirty="0" smtClean="0"/>
              <a:t>Countdown to 2015 </a:t>
            </a:r>
            <a:r>
              <a:rPr lang="en-US" b="1" baseline="0" dirty="0" smtClean="0"/>
              <a:t>website, </a:t>
            </a:r>
            <a:r>
              <a:rPr lang="en-US" baseline="0" dirty="0" smtClean="0"/>
              <a:t>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47</a:t>
            </a:fld>
            <a:endParaRPr lang="en-US" dirty="0"/>
          </a:p>
        </p:txBody>
      </p:sp>
    </p:spTree>
    <p:extLst>
      <p:ext uri="{BB962C8B-B14F-4D97-AF65-F5344CB8AC3E}">
        <p14:creationId xmlns:p14="http://schemas.microsoft.com/office/powerpoint/2010/main" xmlns="" val="1378659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r>
              <a:rPr lang="en-US" sz="1200" b="0" i="1" kern="1200" dirty="0" smtClean="0">
                <a:solidFill>
                  <a:schemeClr val="tx1"/>
                </a:solidFill>
                <a:latin typeface="+mn-lt"/>
                <a:ea typeface="+mn-ea"/>
                <a:cs typeface="+mn-cs"/>
              </a:rPr>
              <a:t>).</a:t>
            </a:r>
            <a:endParaRPr lang="en-US" b="0"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 DATE 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p:sp>
            <p:nvSpPr>
              <p:cNvPr id="3" name="Notes Placeholder 2"/>
              <p:cNvSpPr>
                <a:spLocks noGrp="1"/>
              </p:cNvSpPr>
              <p:nvPr>
                <p:ph type="body" idx="1"/>
              </p:nvPr>
            </p:nvSpPr>
            <p:spPr/>
            <p:txBody>
              <a:bodyPr/>
              <a:lstStyle/>
              <a:p>
                <a:r>
                  <a:rPr lang="en-US" sz="1200" b="1" kern="1200" smtClean="0">
                    <a:solidFill>
                      <a:schemeClr val="tx1"/>
                    </a:solidFill>
                    <a:latin typeface="+mn-lt"/>
                    <a:ea typeface="+mn-ea"/>
                    <a:cs typeface="+mn-cs"/>
                  </a:rPr>
                  <a:t>NO </a:t>
                </a:r>
                <a:r>
                  <a:rPr lang="en-US" sz="1200" b="1" kern="1200" smtClean="0">
                    <a:solidFill>
                      <a:schemeClr val="tx1"/>
                    </a:solidFill>
                    <a:latin typeface="+mn-lt"/>
                    <a:ea typeface="+mn-ea"/>
                    <a:cs typeface="+mn-cs"/>
                  </a:rPr>
                  <a:t>DATA </a:t>
                </a:r>
                <a:r>
                  <a:rPr lang="en-US" sz="1200" b="1" kern="1200" dirty="0" smtClean="0">
                    <a:solidFill>
                      <a:schemeClr val="tx1"/>
                    </a:solidFill>
                    <a:latin typeface="+mn-lt"/>
                    <a:ea typeface="+mn-ea"/>
                    <a:cs typeface="+mn-cs"/>
                  </a:rPr>
                  <a:t>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a:t>
            </a:r>
            <a:r>
              <a:rPr lang="en-US" baseline="0" dirty="0" smtClean="0"/>
              <a:t> The </a:t>
            </a:r>
            <a:r>
              <a:rPr lang="en-US" baseline="0" dirty="0" smtClean="0"/>
              <a:t>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t>
            </a:r>
            <a:r>
              <a:rPr lang="en-US" baseline="0" dirty="0" smtClean="0">
                <a:latin typeface="Arial" charset="0"/>
              </a:rPr>
              <a:t>and </a:t>
            </a:r>
            <a:r>
              <a:rPr lang="en-US" baseline="0" dirty="0" smtClean="0">
                <a:latin typeface="Arial" charset="0"/>
              </a:rPr>
              <a:t>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a:t>
            </a:r>
            <a:r>
              <a:rPr lang="en-US" i="0" baseline="0" dirty="0" smtClean="0">
                <a:latin typeface="Arial" charset="0"/>
              </a:rPr>
              <a:t>Findings </a:t>
            </a:r>
            <a:r>
              <a:rPr lang="en-US" i="0" baseline="0" dirty="0" smtClean="0">
                <a:latin typeface="Arial" charset="0"/>
              </a:rPr>
              <a:t>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2/22/2013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2/22/2013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2/22/2013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2/22/2013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2/22/2013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2/22/2013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Cameroon</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Cameroon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32" t="650" r="3539" b="1701"/>
          <a:stretch/>
        </p:blipFill>
        <p:spPr bwMode="auto">
          <a:xfrm>
            <a:off x="0" y="0"/>
            <a:ext cx="45910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858" t="650" r="2338" b="1701"/>
          <a:stretch/>
        </p:blipFill>
        <p:spPr bwMode="auto">
          <a:xfrm>
            <a:off x="4591050" y="0"/>
            <a:ext cx="45529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095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6004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lvl="0" algn="ctr">
              <a:defRPr/>
            </a:pPr>
            <a:r>
              <a:rPr lang="en-US" sz="2200" dirty="0">
                <a:solidFill>
                  <a:prstClr val="black"/>
                </a:solidFill>
                <a:latin typeface="Calibri"/>
              </a:rPr>
              <a:t>Under-five mortality rate (U5MR)= 127 deaths per 1000 live births</a:t>
            </a:r>
          </a:p>
          <a:p>
            <a:pPr lvl="0" algn="ctr"/>
            <a:r>
              <a:rPr lang="en-US" sz="2200" dirty="0">
                <a:solidFill>
                  <a:prstClr val="black"/>
                </a:solidFill>
                <a:latin typeface="Calibri"/>
              </a:rPr>
              <a:t>Infant mortality rate (IMR) = 79 deaths per 1000 live births</a:t>
            </a:r>
          </a:p>
          <a:p>
            <a:pPr lvl="0" algn="ctr"/>
            <a:r>
              <a:rPr lang="en-US" sz="2200" dirty="0">
                <a:solidFill>
                  <a:prstClr val="black"/>
                </a:solidFill>
                <a:latin typeface="Calibri"/>
              </a:rPr>
              <a:t>Neonatal mortality rate (NMR) = 33 deaths per 1000 live births</a:t>
            </a:r>
          </a:p>
          <a:p>
            <a:pPr algn="ctr">
              <a:defRPr/>
            </a:pPr>
            <a:endParaRPr lang="en-US" sz="2400" b="1" dirty="0">
              <a:solidFill>
                <a:srgbClr val="990033"/>
              </a:solidFill>
              <a:latin typeface="+mn-lt"/>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598" y="1850091"/>
            <a:ext cx="8647890" cy="3255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r>
              <a:rPr lang="en-US" sz="2400" dirty="0" smtClean="0">
                <a:latin typeface="+mn-lt"/>
              </a:rPr>
              <a:t>Sepsis – 9%</a:t>
            </a:r>
          </a:p>
          <a:p>
            <a:pPr lvl="0"/>
            <a:r>
              <a:rPr lang="en-US" sz="2400" dirty="0">
                <a:solidFill>
                  <a:prstClr val="black"/>
                </a:solidFill>
                <a:latin typeface="Calibri"/>
              </a:rPr>
              <a:t>Unsafe abortion – </a:t>
            </a:r>
            <a:r>
              <a:rPr lang="en-US" sz="2400" dirty="0" smtClean="0">
                <a:solidFill>
                  <a:prstClr val="black"/>
                </a:solidFill>
                <a:latin typeface="Calibri"/>
              </a:rPr>
              <a:t>9%</a:t>
            </a:r>
            <a:endParaRPr lang="en-US" sz="2400" dirty="0" smtClean="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4898" y="1366744"/>
            <a:ext cx="5927562" cy="3891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26%</a:t>
            </a:r>
          </a:p>
          <a:p>
            <a:pPr>
              <a:defRPr/>
            </a:pPr>
            <a:r>
              <a:rPr lang="en-US" sz="2400" dirty="0" smtClean="0">
                <a:latin typeface="+mn-lt"/>
                <a:cs typeface="Calibri" pitchFamily="34" charset="0"/>
              </a:rPr>
              <a:t>Malaria – 16%</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13%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13%</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3570" y="1229300"/>
            <a:ext cx="6323225" cy="4352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407" y="1104901"/>
            <a:ext cx="7586031" cy="5376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2050" y="335211"/>
            <a:ext cx="7114368" cy="5617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03725" y="1138454"/>
            <a:ext cx="6718238" cy="5205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6718" y="1076307"/>
            <a:ext cx="6853238" cy="5429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2051" y="1168535"/>
            <a:ext cx="7036610" cy="509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900" y="1155828"/>
            <a:ext cx="7677150" cy="5340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8431" y="1141743"/>
            <a:ext cx="7389812" cy="5248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849" y="1134119"/>
            <a:ext cx="7286625" cy="5314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001" y="1152808"/>
            <a:ext cx="7372350" cy="4949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Cameroon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0493" y="1145312"/>
            <a:ext cx="7405688" cy="4983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93393" y="1143000"/>
            <a:ext cx="6719888" cy="5439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2912" y="1143000"/>
            <a:ext cx="6800850" cy="5405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7205" y="1000108"/>
            <a:ext cx="6672263" cy="5587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1652" y="1091661"/>
            <a:ext cx="6991350" cy="5373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954088"/>
            <a:ext cx="8229600" cy="487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PARTIAL</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17.9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29% </a:t>
            </a:r>
            <a:r>
              <a:rPr lang="en-US" sz="2200" dirty="0" smtClean="0"/>
              <a:t>(2000)</a:t>
            </a:r>
            <a:r>
              <a:rPr lang="en-US" sz="2200" b="1" dirty="0" smtClean="0">
                <a:solidFill>
                  <a:srgbClr val="800000"/>
                </a:solidFill>
              </a:rPr>
              <a:t>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$122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9</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66%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8</a:t>
            </a:r>
            <a:r>
              <a:rPr lang="en-US" sz="2200" b="1" dirty="0" smtClean="0">
                <a:solidFill>
                  <a:srgbClr val="800000"/>
                </a:solidFill>
              </a:rPr>
              <a:t>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$7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86350" y="1143000"/>
            <a:ext cx="4057650" cy="6309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Cameroon</a:t>
            </a:r>
            <a:r>
              <a:rPr lang="en-US" sz="2800" dirty="0" smtClean="0">
                <a:cs typeface="Calibri" pitchFamily="34" charset="0"/>
              </a:rPr>
              <a:t> </a:t>
            </a:r>
            <a:endParaRPr lang="en-US" sz="2800" dirty="0" smtClean="0">
              <a:cs typeface="Calibri" pitchFamily="34" charset="0"/>
            </a:endParaRPr>
          </a:p>
          <a:p>
            <a:pPr>
              <a:spcBef>
                <a:spcPts val="600"/>
              </a:spcBef>
              <a:spcAft>
                <a:spcPts val="600"/>
              </a:spcAft>
              <a:defRPr/>
            </a:pPr>
            <a:r>
              <a:rPr lang="en-US" sz="2800" dirty="0" smtClean="0">
                <a:cs typeface="Calibri" pitchFamily="34" charset="0"/>
              </a:rPr>
              <a:t>The wide bars show </a:t>
            </a:r>
            <a:r>
              <a:rPr lang="en-US" sz="2800" b="1" dirty="0" smtClean="0">
                <a:solidFill>
                  <a:srgbClr val="990033"/>
                </a:solidFill>
                <a:cs typeface="Calibri" pitchFamily="34" charset="0"/>
              </a:rPr>
              <a:t>inequalities </a:t>
            </a:r>
            <a:r>
              <a:rPr lang="en-US" sz="2800" b="1" dirty="0">
                <a:solidFill>
                  <a:srgbClr val="990033"/>
                </a:solidFill>
                <a:cs typeface="Calibri" pitchFamily="34" charset="0"/>
              </a:rPr>
              <a:t>in coverage </a:t>
            </a:r>
            <a:r>
              <a:rPr lang="en-US" sz="2800" dirty="0" smtClean="0">
                <a:cs typeface="Calibri" pitchFamily="34" charset="0"/>
              </a:rPr>
              <a:t>for many indicators. </a:t>
            </a:r>
          </a:p>
          <a:p>
            <a:pPr>
              <a:spcBef>
                <a:spcPts val="600"/>
              </a:spcBef>
              <a:spcAft>
                <a:spcPts val="600"/>
              </a:spcAft>
              <a:defRPr/>
            </a:pPr>
            <a:r>
              <a:rPr lang="en-US" sz="2800" dirty="0" smtClean="0">
                <a:cs typeface="Calibri" pitchFamily="34" charset="0"/>
              </a:rPr>
              <a:t>Inequality is greatest for skilled </a:t>
            </a:r>
            <a:r>
              <a:rPr lang="en-US" sz="2800" dirty="0" smtClean="0">
                <a:cs typeface="Calibri" pitchFamily="34" charset="0"/>
              </a:rPr>
              <a:t>birth attendant </a:t>
            </a:r>
            <a:r>
              <a:rPr lang="en-US" sz="2800" dirty="0" smtClean="0">
                <a:cs typeface="Calibri" pitchFamily="34" charset="0"/>
              </a:rPr>
              <a:t>and antenatal care.</a:t>
            </a:r>
          </a:p>
          <a:p>
            <a:pPr>
              <a:spcBef>
                <a:spcPts val="600"/>
              </a:spcBef>
              <a:spcAft>
                <a:spcPts val="600"/>
              </a:spcAft>
              <a:defRPr/>
            </a:pPr>
            <a:r>
              <a:rPr lang="en-US" sz="2800" dirty="0" smtClean="0">
                <a:cs typeface="Calibri" pitchFamily="34" charset="0"/>
              </a:rPr>
              <a:t>Only early initiation of breastfeeding and ITN use show smaller </a:t>
            </a:r>
            <a:r>
              <a:rPr lang="en-US" sz="2800" b="1" dirty="0">
                <a:solidFill>
                  <a:schemeClr val="accent2">
                    <a:lumMod val="75000"/>
                  </a:schemeClr>
                </a:solidFill>
                <a:cs typeface="Calibri" pitchFamily="34" charset="0"/>
              </a:rPr>
              <a:t>gaps</a:t>
            </a:r>
            <a:r>
              <a:rPr lang="en-US" sz="2800" dirty="0">
                <a:cs typeface="Calibri" pitchFamily="34" charset="0"/>
              </a:rPr>
              <a:t> </a:t>
            </a:r>
            <a:r>
              <a:rPr lang="en-US" sz="2800" b="1" dirty="0">
                <a:solidFill>
                  <a:schemeClr val="accent2">
                    <a:lumMod val="75000"/>
                  </a:schemeClr>
                </a:solidFill>
                <a:cs typeface="Calibri" pitchFamily="34" charset="0"/>
              </a:rPr>
              <a:t>in coverage.</a:t>
            </a:r>
            <a:endParaRPr lang="en-US" sz="2800" dirty="0">
              <a:solidFill>
                <a:srgbClr val="C00000"/>
              </a:solidFill>
              <a:cs typeface="Calibri" pitchFamily="34" charset="0"/>
            </a:endParaRPr>
          </a:p>
          <a:p>
            <a:pPr>
              <a:spcBef>
                <a:spcPts val="600"/>
              </a:spcBef>
              <a:spcAft>
                <a:spcPts val="600"/>
              </a:spcAft>
              <a:defRPr/>
            </a:pPr>
            <a:endParaRPr lang="en-US" sz="2800" dirty="0">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580" y="268288"/>
            <a:ext cx="4183119" cy="6392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Cameroon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Cameroon </a:t>
            </a:r>
            <a:endParaRPr lang="en-US" sz="4600" dirty="0"/>
          </a:p>
        </p:txBody>
      </p:sp>
    </p:spTree>
    <p:extLst>
      <p:ext uri="{BB962C8B-B14F-4D97-AF65-F5344CB8AC3E}">
        <p14:creationId xmlns:p14="http://schemas.microsoft.com/office/powerpoint/2010/main" xmlns="" val="172820678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6261" y="1619250"/>
            <a:ext cx="6367090" cy="5079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580646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3008" y="1581150"/>
            <a:ext cx="6080658" cy="5029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654499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5861" y="1238249"/>
            <a:ext cx="7234545" cy="4837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31760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7238" y="3057525"/>
            <a:ext cx="7629525" cy="74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357238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12268</TotalTime>
  <Words>3815</Words>
  <Application>Microsoft Office PowerPoint</Application>
  <PresentationFormat>On-screen Show (4:3)</PresentationFormat>
  <Paragraphs>365</Paragraphs>
  <Slides>51</Slides>
  <Notes>50</Notes>
  <HiddenSlides>3</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Office Theme</vt:lpstr>
      <vt:lpstr>Default Design</vt:lpstr>
      <vt:lpstr>1_Default Design</vt:lpstr>
      <vt:lpstr>2_Default Design</vt:lpstr>
      <vt:lpstr>Countdown to 2015:  Cameroon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lpstr>Optional additional slides  Equity profiles  Cameroon </vt:lpstr>
      <vt:lpstr>Slide 48</vt:lpstr>
      <vt:lpstr>Slide 49</vt:lpstr>
      <vt:lpstr>Slide 50</vt:lpstr>
      <vt:lpstr>Slide 51</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Valued Acer Customer</cp:lastModifiedBy>
  <cp:revision>705</cp:revision>
  <cp:lastPrinted>2012-06-12T19:26:24Z</cp:lastPrinted>
  <dcterms:created xsi:type="dcterms:W3CDTF">2008-01-10T17:37:13Z</dcterms:created>
  <dcterms:modified xsi:type="dcterms:W3CDTF">2013-02-23T05:52:10Z</dcterms:modified>
</cp:coreProperties>
</file>