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318" autoAdjust="0"/>
  </p:normalViewPr>
  <p:slideViewPr>
    <p:cSldViewPr snapToGrid="0">
      <p:cViewPr>
        <p:scale>
          <a:sx n="75" d="100"/>
          <a:sy n="75" d="100"/>
        </p:scale>
        <p:origin x="-846" y="-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2/18/2013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Afghanistan,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a:t>
            </a:r>
            <a:r>
              <a:rPr lang="en-US" baseline="0" dirty="0" smtClean="0">
                <a:latin typeface="Arial" charset="0"/>
              </a:rPr>
              <a:t> </a:t>
            </a:r>
            <a:r>
              <a:rPr lang="en-US" dirty="0" smtClean="0">
                <a:latin typeface="Arial" charset="0"/>
              </a:rPr>
              <a:t>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Afghanistan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2012 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Afghanistan’s official mortality statistics.)</a:t>
            </a:r>
          </a:p>
          <a:p>
            <a:r>
              <a:rPr lang="en-US" dirty="0" smtClean="0"/>
              <a:t>Other</a:t>
            </a:r>
            <a:r>
              <a:rPr lang="en-US" baseline="0" dirty="0" smtClean="0"/>
              <a:t> data sources are listed here and include </a:t>
            </a:r>
            <a:r>
              <a:rPr lang="en-US" dirty="0" smtClean="0"/>
              <a:t>country reports. </a:t>
            </a:r>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Afghanistan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101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 Asia, including Afghanistan,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32% of child deaths occur in the neonatal period.  Most of these can be prevented.  Post-neonatal deaths can, also,</a:t>
            </a:r>
            <a:r>
              <a:rPr lang="en-US" baseline="0" dirty="0" smtClean="0"/>
              <a:t> mostly be prevented and come from  mainly Pneumonia, and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1" baseline="0" dirty="0" smtClean="0"/>
              <a:t>(Data was unavailable for some indicators)</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very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63%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 </a:t>
            </a: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a:t>
            </a:r>
            <a:r>
              <a:rPr lang="en-US" baseline="0" dirty="0" smtClean="0"/>
              <a:t> are still below the minimum needed to save lives.  Data for </a:t>
            </a:r>
            <a:r>
              <a:rPr lang="en-US" i="1" baseline="0" dirty="0" smtClean="0"/>
              <a:t>Family planning demand satisfied</a:t>
            </a:r>
            <a:r>
              <a:rPr lang="en-US" baseline="0" dirty="0" smtClean="0"/>
              <a:t>, </a:t>
            </a:r>
            <a:r>
              <a:rPr lang="en-US" i="1" baseline="0" dirty="0" smtClean="0"/>
              <a:t>Postnatal visits for mom and baby </a:t>
            </a:r>
            <a:r>
              <a:rPr lang="en-US" baseline="0" dirty="0" smtClean="0"/>
              <a:t>, and </a:t>
            </a:r>
            <a:r>
              <a:rPr lang="en-US" i="1" baseline="0" dirty="0" smtClean="0"/>
              <a:t>Percent of women with low body mass </a:t>
            </a:r>
            <a:r>
              <a:rPr lang="en-US" baseline="0" dirty="0" smtClean="0"/>
              <a:t>are 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Afghanistan’s</a:t>
            </a:r>
            <a:r>
              <a:rPr lang="en-US" i="1" baseline="0" dirty="0" smtClean="0"/>
              <a:t> </a:t>
            </a:r>
            <a:r>
              <a:rPr lang="en-US" i="1" dirty="0" smtClean="0"/>
              <a:t>Immunization</a:t>
            </a:r>
            <a:r>
              <a:rPr lang="en-US" dirty="0" smtClean="0"/>
              <a:t> coverage is</a:t>
            </a:r>
            <a:r>
              <a:rPr lang="en-US" baseline="0" dirty="0" smtClean="0"/>
              <a:t> improving.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no recent data available on </a:t>
            </a:r>
            <a:r>
              <a:rPr lang="en-US" sz="1200" i="1" kern="1200" dirty="0" smtClean="0">
                <a:solidFill>
                  <a:schemeClr val="tx1"/>
                </a:solidFill>
                <a:latin typeface="+mn-lt"/>
                <a:ea typeface="+mn-ea"/>
                <a:cs typeface="+mn-cs"/>
              </a:rPr>
              <a:t>Percentage of children with suspected pneumonia taken to an appropriate provider.  </a:t>
            </a:r>
            <a:r>
              <a:rPr lang="en-US" baseline="0" dirty="0" smtClean="0"/>
              <a:t>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Afghanistan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Afghanistan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ITN use.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prevalence  </a:t>
            </a:r>
            <a:r>
              <a:rPr lang="en-US" i="0" dirty="0" smtClean="0"/>
              <a:t>is declining , but </a:t>
            </a:r>
            <a:r>
              <a:rPr lang="en-US" i="1" dirty="0" smtClean="0"/>
              <a:t>stunting</a:t>
            </a:r>
            <a:r>
              <a:rPr lang="en-US" i="1" baseline="0" dirty="0" smtClean="0"/>
              <a:t> prevalence </a:t>
            </a:r>
            <a:r>
              <a:rPr lang="en-US" i="0" baseline="0" dirty="0" smtClean="0"/>
              <a:t>is not.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Half of the population do not have access</a:t>
            </a:r>
            <a:r>
              <a:rPr lang="en-US" baseline="0" dirty="0" smtClean="0"/>
              <a:t> to </a:t>
            </a:r>
            <a:r>
              <a:rPr lang="en-US" i="1" baseline="0" dirty="0" smtClean="0"/>
              <a:t>Improved drinking water.  </a:t>
            </a:r>
            <a:r>
              <a:rPr lang="en-US" i="0" baseline="0" dirty="0" smtClean="0"/>
              <a:t>78% of the urban population have piped or other improved drinking water while only 42% of the rural population are covered with improved water sources.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 of the </a:t>
            </a:r>
            <a:r>
              <a:rPr lang="en-US" smtClean="0"/>
              <a:t>rural population </a:t>
            </a:r>
            <a:r>
              <a:rPr lang="en-US" dirty="0" smtClean="0"/>
              <a:t>still practice </a:t>
            </a:r>
            <a:r>
              <a:rPr lang="en-US" i="0" dirty="0" smtClean="0"/>
              <a:t>open defecation</a:t>
            </a:r>
            <a:r>
              <a:rPr lang="en-US" dirty="0" smtClean="0"/>
              <a:t>.  Another 48%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Afghanistan</a:t>
            </a:r>
            <a:r>
              <a:rPr lang="en-US" baseline="0" dirty="0" smtClean="0"/>
              <a:t> has adopted</a:t>
            </a:r>
            <a:r>
              <a:rPr lang="en-US" dirty="0" smtClean="0"/>
              <a:t> many of the policies being tracked by Countdown.</a:t>
            </a:r>
            <a:r>
              <a:rPr lang="en-US" baseline="0" dirty="0" smtClean="0"/>
              <a:t>  Requiring specific notification and investigation of maternal deaths can be very useful in identifying ways to prevent future deaths.   Information was not available on policies for postnatal home visits in the first week of life.   Adopting key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i="0" baseline="0" dirty="0" smtClean="0"/>
              <a:t> </a:t>
            </a:r>
            <a:r>
              <a:rPr lang="en-US" dirty="0" smtClean="0"/>
              <a:t>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Afghanistan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Afghanistan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2/18/2013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2/18/2013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2/18/2013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Afghanistan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to </a:t>
            </a:r>
            <a:r>
              <a:rPr lang="en-US" sz="2200" dirty="0"/>
              <a:t>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Afghanistan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78" t="650" r="4665" b="1701"/>
          <a:stretch/>
        </p:blipFill>
        <p:spPr bwMode="auto">
          <a:xfrm>
            <a:off x="1" y="-13692"/>
            <a:ext cx="4572033" cy="6885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44" t="722" r="2589" b="2140"/>
          <a:stretch/>
        </p:blipFill>
        <p:spPr bwMode="auto">
          <a:xfrm>
            <a:off x="4572000" y="-19050"/>
            <a:ext cx="4614534"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225" y="1651768"/>
            <a:ext cx="8679796" cy="3546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a:t>
            </a:r>
            <a:r>
              <a:rPr lang="en-US" sz="2200" dirty="0">
                <a:latin typeface="+mn-lt"/>
              </a:rPr>
              <a:t>101 deaths per 1000 live births</a:t>
            </a:r>
          </a:p>
          <a:p>
            <a:pPr algn="ctr"/>
            <a:r>
              <a:rPr lang="en-US" sz="2200" dirty="0" smtClean="0">
                <a:latin typeface="+mn-lt"/>
              </a:rPr>
              <a:t>Infant mortality rate (IMR) </a:t>
            </a:r>
            <a:r>
              <a:rPr lang="en-US" sz="2200" dirty="0">
                <a:latin typeface="+mn-lt"/>
              </a:rPr>
              <a:t>= 73 deaths per 1000 live births</a:t>
            </a:r>
          </a:p>
          <a:p>
            <a:pPr algn="ctr"/>
            <a:r>
              <a:rPr lang="en-US" sz="2200" dirty="0" smtClean="0">
                <a:latin typeface="+mn-lt"/>
              </a:rPr>
              <a:t>Neonatal mortality rate (NMR) </a:t>
            </a:r>
            <a:r>
              <a:rPr lang="en-US" sz="2200" dirty="0">
                <a:latin typeface="+mn-lt"/>
              </a:rPr>
              <a:t>= 36 deaths per 1000 live births</a:t>
            </a:r>
          </a:p>
          <a:p>
            <a:pPr algn="ctr">
              <a:defRPr/>
            </a:pPr>
            <a:endParaRPr lang="en-US" sz="2400" b="1" dirty="0">
              <a:solidFill>
                <a:srgbClr val="990033"/>
              </a:solidFill>
              <a:latin typeface="+mn-lt"/>
              <a:cs typeface="Calibri" pitchFamily="34" charset="0"/>
            </a:endParaRPr>
          </a:p>
        </p:txBody>
      </p:sp>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2042573"/>
            <a:ext cx="3086467"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35%</a:t>
            </a:r>
            <a:endParaRPr lang="en-US" sz="2400" dirty="0">
              <a:latin typeface="+mn-lt"/>
            </a:endParaRPr>
          </a:p>
          <a:p>
            <a:r>
              <a:rPr lang="en-US" sz="2400" dirty="0">
                <a:latin typeface="+mn-lt"/>
              </a:rPr>
              <a:t>Hypertension – </a:t>
            </a:r>
            <a:r>
              <a:rPr lang="en-US" sz="2400" dirty="0" smtClean="0">
                <a:latin typeface="+mn-lt"/>
              </a:rPr>
              <a:t>17%</a:t>
            </a:r>
          </a:p>
          <a:p>
            <a:r>
              <a:rPr lang="en-US" sz="2400" dirty="0" smtClean="0">
                <a:latin typeface="+mn-lt"/>
              </a:rPr>
              <a:t>Unsafe abortion – 10%</a:t>
            </a:r>
          </a:p>
          <a:p>
            <a:r>
              <a:rPr lang="en-US" sz="2400" dirty="0" smtClean="0">
                <a:latin typeface="+mn-lt"/>
              </a:rPr>
              <a:t>Sepsis – 7%</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467" y="1240771"/>
            <a:ext cx="5983283" cy="3998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32%</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20%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15%</a:t>
            </a:r>
          </a:p>
          <a:p>
            <a:pPr>
              <a:defRPr/>
            </a:pPr>
            <a:r>
              <a:rPr lang="en-US" sz="2400" dirty="0" smtClean="0">
                <a:latin typeface="+mn-lt"/>
                <a:cs typeface="Calibri" pitchFamily="34" charset="0"/>
              </a:rPr>
              <a:t>Injuries – 5%</a:t>
            </a:r>
          </a:p>
          <a:p>
            <a:pPr>
              <a:defRPr/>
            </a:pPr>
            <a:r>
              <a:rPr lang="en-US" sz="2400" dirty="0" smtClean="0">
                <a:latin typeface="+mn-lt"/>
                <a:cs typeface="Calibri" pitchFamily="34" charset="0"/>
              </a:rPr>
              <a:t>Meningitis – 4%</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7388" y="1226203"/>
            <a:ext cx="6565247" cy="4534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895" y="1156660"/>
            <a:ext cx="7656916" cy="5127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235" y="500054"/>
            <a:ext cx="7493224" cy="5373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0927" y="1057069"/>
            <a:ext cx="6744820" cy="520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3360" y="1000108"/>
            <a:ext cx="6659953" cy="5276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9514" y="1078449"/>
            <a:ext cx="6907645" cy="5031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 b="198"/>
          <a:stretch/>
        </p:blipFill>
        <p:spPr bwMode="auto">
          <a:xfrm>
            <a:off x="964275" y="973875"/>
            <a:ext cx="7248698" cy="5579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2107" y="1059411"/>
            <a:ext cx="7122459" cy="5042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9603" y="1000108"/>
            <a:ext cx="6967467" cy="5085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6872" y="1215261"/>
            <a:ext cx="7032930" cy="4721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Afghanistan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7746" y="1139307"/>
            <a:ext cx="7311182" cy="4932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1571" y="1000108"/>
            <a:ext cx="6903532" cy="5768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4003" y="1000107"/>
            <a:ext cx="6606647" cy="5437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6504" y="988162"/>
            <a:ext cx="6701645" cy="5699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330" y="1000108"/>
            <a:ext cx="6864014" cy="5579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7.1 </a:t>
            </a:r>
            <a:r>
              <a:rPr lang="en-US" sz="2200" dirty="0"/>
              <a:t>(2009</a:t>
            </a:r>
            <a:r>
              <a:rPr lang="en-US" sz="2200" dirty="0" smtClean="0"/>
              <a:t>)</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br>
              <a:rPr lang="en-US" sz="2200" b="1" dirty="0" smtClean="0">
                <a:solidFill>
                  <a:srgbClr val="800000"/>
                </a:solidFill>
              </a:rPr>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$44</a:t>
            </a:r>
            <a:r>
              <a:rPr lang="en-US" sz="2200" dirty="0" smtClean="0"/>
              <a:t> (2010)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2</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83%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$28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$63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352550"/>
            <a:ext cx="3625850" cy="326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was not </a:t>
            </a:r>
            <a:r>
              <a:rPr lang="en-US" sz="2800" dirty="0">
                <a:cs typeface="Calibri" pitchFamily="34" charset="0"/>
              </a:rPr>
              <a:t>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smtClean="0">
                <a:solidFill>
                  <a:srgbClr val="990033"/>
                </a:solidFill>
                <a:cs typeface="Calibri" pitchFamily="34" charset="0"/>
              </a:rPr>
              <a:t>groups </a:t>
            </a:r>
            <a:r>
              <a:rPr lang="en-US" sz="2800" dirty="0" smtClean="0">
                <a:cs typeface="Calibri" pitchFamily="34" charset="0"/>
              </a:rPr>
              <a:t>for</a:t>
            </a:r>
            <a:r>
              <a:rPr lang="en-US" sz="2800" b="1" dirty="0" smtClean="0">
                <a:solidFill>
                  <a:srgbClr val="990033"/>
                </a:solidFill>
                <a:cs typeface="Calibri" pitchFamily="34" charset="0"/>
              </a:rPr>
              <a:t> </a:t>
            </a:r>
            <a:r>
              <a:rPr lang="en-US" sz="2800" dirty="0" smtClean="0">
                <a:cs typeface="Calibri" pitchFamily="34" charset="0"/>
              </a:rPr>
              <a:t>Afghanistan</a:t>
            </a:r>
            <a:r>
              <a:rPr lang="en-US" sz="2800" b="1" dirty="0" smtClean="0">
                <a:solidFill>
                  <a:srgbClr val="990033"/>
                </a:solidFill>
                <a:cs typeface="Calibri" pitchFamily="34" charset="0"/>
              </a:rPr>
              <a:t>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Afghanistan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a:t>
            </a:r>
            <a:r>
              <a:rPr lang="en-US" sz="2200" dirty="0" err="1" smtClean="0"/>
              <a:t>MoF</a:t>
            </a:r>
            <a:r>
              <a:rPr lang="en-US" sz="2200" dirty="0" smtClean="0"/>
              <a:t>,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a:t>
            </a:r>
            <a:r>
              <a:rPr lang="en-US" sz="4000" dirty="0" err="1">
                <a:solidFill>
                  <a:srgbClr val="800000"/>
                </a:solidFill>
                <a:latin typeface="+mn-lt"/>
              </a:rPr>
              <a:t>MoH</a:t>
            </a:r>
            <a:endParaRPr lang="en-US" sz="4000" dirty="0">
              <a:solidFill>
                <a:srgbClr val="800000"/>
              </a:solidFill>
              <a:latin typeface="+mn-lt"/>
            </a:endParaRP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12078</TotalTime>
  <Words>3249</Words>
  <Application>Microsoft Office PowerPoint</Application>
  <PresentationFormat>On-screen Show (4:3)</PresentationFormat>
  <Paragraphs>325</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Afghanistan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667</cp:revision>
  <cp:lastPrinted>2012-06-12T19:26:24Z</cp:lastPrinted>
  <dcterms:created xsi:type="dcterms:W3CDTF">2008-01-10T17:37:13Z</dcterms:created>
  <dcterms:modified xsi:type="dcterms:W3CDTF">2013-02-18T07:15:32Z</dcterms:modified>
</cp:coreProperties>
</file>