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7" r:id="rId4"/>
    <p:sldId id="278" r:id="rId5"/>
    <p:sldId id="269" r:id="rId6"/>
    <p:sldId id="272" r:id="rId7"/>
    <p:sldId id="262" r:id="rId8"/>
    <p:sldId id="263" r:id="rId9"/>
    <p:sldId id="273" r:id="rId10"/>
    <p:sldId id="258" r:id="rId11"/>
    <p:sldId id="259" r:id="rId12"/>
    <p:sldId id="261" r:id="rId13"/>
    <p:sldId id="277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500"/>
    <a:srgbClr val="FFB3B2"/>
    <a:srgbClr val="D1E1FF"/>
    <a:srgbClr val="45929C"/>
    <a:srgbClr val="1C5D7E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6586" autoAdjust="0"/>
  </p:normalViewPr>
  <p:slideViewPr>
    <p:cSldViewPr>
      <p:cViewPr varScale="1">
        <p:scale>
          <a:sx n="90" d="100"/>
          <a:sy n="90" d="100"/>
        </p:scale>
        <p:origin x="-156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C:\Aluisio\My%20Dropbox\Equity%20Centre%20science\Papers\PLoS%20Med%20Coverage%20Equity%20review\relation%20between%20ratio%20and%20difference.xlsx" TargetMode="External"/><Relationship Id="rId3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Plan1!$L$4</c:f>
              <c:strCache>
                <c:ptCount val="1"/>
                <c:pt idx="0">
                  <c:v>Q1</c:v>
                </c:pt>
              </c:strCache>
            </c:strRef>
          </c:tx>
          <c:dPt>
            <c:idx val="1"/>
            <c:bubble3D val="0"/>
            <c:spPr>
              <a:ln>
                <a:prstDash val="dash"/>
              </a:ln>
            </c:spPr>
          </c:dPt>
          <c:cat>
            <c:strRef>
              <c:f>Plan1!$K$5:$K$6</c:f>
              <c:strCache>
                <c:ptCount val="2"/>
                <c:pt idx="0">
                  <c:v>time 1</c:v>
                </c:pt>
                <c:pt idx="1">
                  <c:v>time 2</c:v>
                </c:pt>
              </c:strCache>
            </c:strRef>
          </c:cat>
          <c:val>
            <c:numRef>
              <c:f>Plan1!$L$5:$L$6</c:f>
              <c:numCache>
                <c:formatCode>General</c:formatCode>
                <c:ptCount val="2"/>
                <c:pt idx="0">
                  <c:v>20.0</c:v>
                </c:pt>
                <c:pt idx="1">
                  <c:v>60.0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Plan1!$M$4</c:f>
              <c:strCache>
                <c:ptCount val="1"/>
                <c:pt idx="0">
                  <c:v>Q5</c:v>
                </c:pt>
              </c:strCache>
            </c:strRef>
          </c:tx>
          <c:cat>
            <c:strRef>
              <c:f>Plan1!$K$5:$K$6</c:f>
              <c:strCache>
                <c:ptCount val="2"/>
                <c:pt idx="0">
                  <c:v>time 1</c:v>
                </c:pt>
                <c:pt idx="1">
                  <c:v>time 2</c:v>
                </c:pt>
              </c:strCache>
            </c:strRef>
          </c:cat>
          <c:val>
            <c:numRef>
              <c:f>Plan1!$M$5:$M$6</c:f>
              <c:numCache>
                <c:formatCode>General</c:formatCode>
                <c:ptCount val="2"/>
                <c:pt idx="0">
                  <c:v>40.0</c:v>
                </c:pt>
                <c:pt idx="1">
                  <c:v>80.0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88693560"/>
        <c:axId val="-2108435144"/>
      </c:lineChart>
      <c:catAx>
        <c:axId val="-20886935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2108435144"/>
        <c:crosses val="autoZero"/>
        <c:auto val="1"/>
        <c:lblAlgn val="ctr"/>
        <c:lblOffset val="100"/>
        <c:noMultiLvlLbl val="0"/>
      </c:catAx>
      <c:valAx>
        <c:axId val="-2108435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886935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0.26354</cdr:x>
      <cdr:y>0.50868</cdr:y>
    </cdr:from>
    <cdr:to>
      <cdr:x>0.64271</cdr:x>
      <cdr:y>0.69965</cdr:y>
    </cdr:to>
    <cdr:cxnSp macro="">
      <cdr:nvCxnSpPr>
        <cdr:cNvPr id="4" name="Conector reto 3"/>
        <cdr:cNvCxnSpPr/>
      </cdr:nvCxnSpPr>
      <cdr:spPr>
        <a:xfrm xmlns:a="http://schemas.openxmlformats.org/drawingml/2006/main" flipV="1">
          <a:off x="1204913" y="1395413"/>
          <a:ext cx="1733550" cy="523876"/>
        </a:xfrm>
        <a:prstGeom xmlns:a="http://schemas.openxmlformats.org/drawingml/2006/main" prst="line">
          <a:avLst/>
        </a:prstGeom>
        <a:ln xmlns:a="http://schemas.openxmlformats.org/drawingml/2006/main" w="28575">
          <a:prstDash val="dashDot"/>
          <a:headEnd type="oval" w="med" len="med"/>
          <a:tailEnd type="oval" w="med" len="med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0.67686</cdr:x>
      <cdr:y>0.02623</cdr:y>
    </cdr:from>
    <cdr:to>
      <cdr:x>0.92872</cdr:x>
      <cdr:y>0.18358</cdr:y>
    </cdr:to>
    <cdr:sp macro="" textlink="">
      <cdr:nvSpPr>
        <cdr:cNvPr id="15" name="Caixa de texto 1"/>
        <cdr:cNvSpPr txBox="1"/>
      </cdr:nvSpPr>
      <cdr:spPr>
        <a:xfrm xmlns:a="http://schemas.openxmlformats.org/drawingml/2006/main">
          <a:off x="3096322" y="72021"/>
          <a:ext cx="1152149" cy="432042"/>
        </a:xfrm>
        <a:prstGeom xmlns:a="http://schemas.openxmlformats.org/drawingml/2006/main" prst="wedgeRoundRectCallout">
          <a:avLst>
            <a:gd name="adj1" fmla="val -58451"/>
            <a:gd name="adj2" fmla="val 132369"/>
            <a:gd name="adj3" fmla="val 16667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000" noProof="0" dirty="0" smtClean="0"/>
            <a:t>constant </a:t>
          </a:r>
          <a:r>
            <a:rPr lang="en-US" sz="1000" baseline="0" noProof="0" dirty="0" smtClean="0"/>
            <a:t>absolute inequality</a:t>
          </a:r>
          <a:endParaRPr lang="en-US" sz="1000" noProof="0" dirty="0"/>
        </a:p>
      </cdr:txBody>
    </cdr:sp>
  </cdr:relSizeAnchor>
  <cdr:relSizeAnchor xmlns:cdr="http://schemas.openxmlformats.org/drawingml/2006/chartDrawing">
    <cdr:from>
      <cdr:x>0.73983</cdr:x>
      <cdr:y>0.65563</cdr:y>
    </cdr:from>
    <cdr:to>
      <cdr:x>0.99169</cdr:x>
      <cdr:y>0.8139</cdr:y>
    </cdr:to>
    <cdr:sp macro="" textlink="">
      <cdr:nvSpPr>
        <cdr:cNvPr id="16" name="Caixa de texto 1"/>
        <cdr:cNvSpPr txBox="1"/>
      </cdr:nvSpPr>
      <cdr:spPr>
        <a:xfrm xmlns:a="http://schemas.openxmlformats.org/drawingml/2006/main">
          <a:off x="3384377" y="1800190"/>
          <a:ext cx="1152128" cy="434568"/>
        </a:xfrm>
        <a:prstGeom xmlns:a="http://schemas.openxmlformats.org/drawingml/2006/main" prst="wedgeRoundRectCallout">
          <a:avLst>
            <a:gd name="adj1" fmla="val -83819"/>
            <a:gd name="adj2" fmla="val -138786"/>
            <a:gd name="adj3" fmla="val 16667"/>
          </a:avLst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n-US" sz="1000" noProof="0" dirty="0" smtClean="0"/>
            <a:t>constant relative inequality</a:t>
          </a:r>
          <a:endParaRPr lang="en-US" sz="1000" noProof="0" dirty="0"/>
        </a:p>
      </cdr:txBody>
    </cdr:sp>
  </cdr:relSizeAnchor>
  <cdr:relSizeAnchor xmlns:cdr="http://schemas.openxmlformats.org/drawingml/2006/chartDrawing">
    <cdr:from>
      <cdr:x>0.6191</cdr:x>
      <cdr:y>0.33071</cdr:y>
    </cdr:from>
    <cdr:to>
      <cdr:x>0.6774</cdr:x>
      <cdr:y>0.41744</cdr:y>
    </cdr:to>
    <cdr:sp macro="" textlink="">
      <cdr:nvSpPr>
        <cdr:cNvPr id="17" name="Caixa de texto 1"/>
        <cdr:cNvSpPr txBox="1"/>
      </cdr:nvSpPr>
      <cdr:spPr>
        <a:xfrm xmlns:a="http://schemas.openxmlformats.org/drawingml/2006/main">
          <a:off x="2832100" y="908050"/>
          <a:ext cx="2667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pt-BR" b="1" cap="none" spc="0">
              <a:ln w="5270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A</a:t>
          </a:r>
          <a:endParaRPr lang="en-US" b="1" cap="none" spc="0">
            <a:ln w="5270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cdr:txBody>
    </cdr:sp>
  </cdr:relSizeAnchor>
  <cdr:relSizeAnchor xmlns:cdr="http://schemas.openxmlformats.org/drawingml/2006/chartDrawing">
    <cdr:from>
      <cdr:x>0.62188</cdr:x>
      <cdr:y>0.51573</cdr:y>
    </cdr:from>
    <cdr:to>
      <cdr:x>0.68018</cdr:x>
      <cdr:y>0.60245</cdr:y>
    </cdr:to>
    <cdr:sp macro="" textlink="">
      <cdr:nvSpPr>
        <cdr:cNvPr id="18" name="Caixa de texto 1"/>
        <cdr:cNvSpPr txBox="1"/>
      </cdr:nvSpPr>
      <cdr:spPr>
        <a:xfrm xmlns:a="http://schemas.openxmlformats.org/drawingml/2006/main">
          <a:off x="2844800" y="1416050"/>
          <a:ext cx="2667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pt-BR" b="1" cap="none" spc="0">
              <a:ln w="5270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rPr>
            <a:t>B</a:t>
          </a:r>
          <a:endParaRPr lang="en-US" b="1" cap="none" spc="0">
            <a:ln w="5270" cmpd="sng">
              <a:solidFill>
                <a:schemeClr val="accent1">
                  <a:shade val="88000"/>
                  <a:satMod val="110000"/>
                </a:schemeClr>
              </a:solidFill>
              <a:prstDash val="solid"/>
            </a:ln>
            <a:gradFill>
              <a:gsLst>
                <a:gs pos="0">
                  <a:schemeClr val="accent1">
                    <a:tint val="40000"/>
                    <a:satMod val="250000"/>
                  </a:schemeClr>
                </a:gs>
                <a:gs pos="9000">
                  <a:schemeClr val="accent1">
                    <a:tint val="52000"/>
                    <a:satMod val="300000"/>
                  </a:schemeClr>
                </a:gs>
                <a:gs pos="50000">
                  <a:schemeClr val="accent1">
                    <a:shade val="20000"/>
                    <a:satMod val="300000"/>
                  </a:schemeClr>
                </a:gs>
                <a:gs pos="79000">
                  <a:schemeClr val="accent1">
                    <a:tint val="52000"/>
                    <a:satMod val="300000"/>
                  </a:schemeClr>
                </a:gs>
                <a:gs pos="100000">
                  <a:schemeClr val="accent1">
                    <a:tint val="40000"/>
                    <a:satMod val="250000"/>
                  </a:schemeClr>
                </a:gs>
              </a:gsLst>
              <a:lin ang="5400000"/>
            </a:gradFill>
            <a:effectLst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g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noProof="0" dirty="0" smtClean="0"/>
              <a:t>Click to edit title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subtitle</a:t>
            </a:r>
            <a:endParaRPr lang="en-US" noProof="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m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254852"/>
            <a:ext cx="3551305" cy="160314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2296" y="5364601"/>
            <a:ext cx="1425780" cy="13998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1505966-CFAB-4796-ADD7-654BFB7F5B8E}" type="datetimeFigureOut">
              <a:rPr lang="pt-BR" smtClean="0"/>
              <a:t>07/06/2013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7050E484-5F0D-4F21-B88B-A89D975B9F13}" type="slidenum">
              <a:rPr lang="pt-BR" smtClean="0"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1505966-CFAB-4796-ADD7-654BFB7F5B8E}" type="datetimeFigureOut">
              <a:rPr lang="pt-BR" smtClean="0"/>
              <a:t>07/06/2013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7050E484-5F0D-4F21-B88B-A89D975B9F13}" type="slidenum">
              <a:rPr lang="pt-BR" smtClean="0"/>
              <a:t>‹#›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en-US" noProof="0" dirty="0"/>
          </a:p>
        </p:txBody>
      </p:sp>
      <p:sp>
        <p:nvSpPr>
          <p:cNvPr id="4" name="Retângulo 17"/>
          <p:cNvSpPr/>
          <p:nvPr userDrawn="1"/>
        </p:nvSpPr>
        <p:spPr>
          <a:xfrm rot="16200000">
            <a:off x="4113151" y="2855063"/>
            <a:ext cx="45719" cy="7358115"/>
          </a:xfrm>
          <a:prstGeom prst="rect">
            <a:avLst/>
          </a:prstGeom>
          <a:gradFill flip="none" rotWithShape="1">
            <a:gsLst>
              <a:gs pos="0">
                <a:srgbClr val="1F697B">
                  <a:alpha val="0"/>
                </a:srgbClr>
              </a:gs>
              <a:gs pos="100000">
                <a:srgbClr val="1F697B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pt-BR"/>
          </a:p>
        </p:txBody>
      </p:sp>
      <p:pic>
        <p:nvPicPr>
          <p:cNvPr id="5" name="Picture 11" descr="C:\Users\Cíntia\Documents\Epidemio\Equidade\simbolo.pn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alphaModFix amt="58000"/>
          </a:blip>
          <a:srcRect/>
          <a:stretch>
            <a:fillRect/>
          </a:stretch>
        </p:blipFill>
        <p:spPr bwMode="auto">
          <a:xfrm>
            <a:off x="7822652" y="5527524"/>
            <a:ext cx="1285852" cy="1285852"/>
          </a:xfrm>
          <a:prstGeom prst="rect">
            <a:avLst/>
          </a:prstGeom>
          <a:solidFill>
            <a:schemeClr val="bg1">
              <a:alpha val="9000"/>
            </a:schemeClr>
          </a:solidFill>
        </p:spPr>
      </p:pic>
      <p:pic>
        <p:nvPicPr>
          <p:cNvPr id="6" name="Picture 5" descr="CD2015.png"/>
          <p:cNvPicPr>
            <a:picLocks noChangeAspect="1"/>
          </p:cNvPicPr>
          <p:nvPr userDrawn="1"/>
        </p:nvPicPr>
        <p:blipFill>
          <a:blip r:embed="rId3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5816" y="332656"/>
            <a:ext cx="2868712" cy="9940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1505966-CFAB-4796-ADD7-654BFB7F5B8E}" type="datetimeFigureOut">
              <a:rPr lang="pt-BR" smtClean="0"/>
              <a:t>07/06/2013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7050E484-5F0D-4F21-B88B-A89D975B9F13}" type="slidenum">
              <a:rPr lang="pt-BR" smtClean="0"/>
              <a:t>‹#›</a:t>
            </a:fld>
            <a:endParaRPr lang="pt-BR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11" descr="C:\Users\Cíntia\Documents\Epidemio\Equidade\simbolo.pn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22652" y="5527524"/>
            <a:ext cx="1285852" cy="1285852"/>
          </a:xfrm>
          <a:prstGeom prst="rect">
            <a:avLst/>
          </a:prstGeom>
          <a:solidFill>
            <a:schemeClr val="bg1">
              <a:alpha val="9000"/>
            </a:schemeClr>
          </a:solidFill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1505966-CFAB-4796-ADD7-654BFB7F5B8E}" type="datetimeFigureOut">
              <a:rPr lang="pt-BR" smtClean="0"/>
              <a:t>07/06/2013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7050E484-5F0D-4F21-B88B-A89D975B9F13}" type="slidenum">
              <a:rPr lang="pt-BR" smtClean="0"/>
              <a:t>‹#›</a:t>
            </a:fld>
            <a:endParaRPr lang="pt-BR" dirty="0"/>
          </a:p>
        </p:txBody>
      </p:sp>
      <p:pic>
        <p:nvPicPr>
          <p:cNvPr id="8" name="Picture 11" descr="C:\Users\Cíntia\Documents\Epidemio\Equidade\simbolo.pn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5527524"/>
            <a:ext cx="1285852" cy="1285852"/>
          </a:xfrm>
          <a:prstGeom prst="rect">
            <a:avLst/>
          </a:prstGeom>
          <a:solidFill>
            <a:schemeClr val="bg1">
              <a:alpha val="9000"/>
            </a:schemeClr>
          </a:solidFill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1505966-CFAB-4796-ADD7-654BFB7F5B8E}" type="datetimeFigureOut">
              <a:rPr lang="pt-BR" smtClean="0"/>
              <a:t>07/06/2013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7050E484-5F0D-4F21-B88B-A89D975B9F13}" type="slidenum">
              <a:rPr lang="pt-BR" smtClean="0"/>
              <a:t>‹#›</a:t>
            </a:fld>
            <a:endParaRPr lang="pt-BR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4572000" y="1691640"/>
            <a:ext cx="794" cy="375358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C:\Users\Cíntia\Documents\Epidemio\Equidade\simbolo.pn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5527524"/>
            <a:ext cx="1285852" cy="1285852"/>
          </a:xfrm>
          <a:prstGeom prst="rect">
            <a:avLst/>
          </a:prstGeom>
          <a:solidFill>
            <a:schemeClr val="bg1">
              <a:alpha val="9000"/>
            </a:schemeClr>
          </a:solidFill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1505966-CFAB-4796-ADD7-654BFB7F5B8E}" type="datetimeFigureOut">
              <a:rPr lang="pt-BR" smtClean="0"/>
              <a:t>07/06/2013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7050E484-5F0D-4F21-B88B-A89D975B9F13}" type="slidenum">
              <a:rPr lang="pt-BR" smtClean="0"/>
              <a:t>‹#›</a:t>
            </a:fld>
            <a:endParaRPr lang="pt-BR" dirty="0"/>
          </a:p>
        </p:txBody>
      </p:sp>
      <p:pic>
        <p:nvPicPr>
          <p:cNvPr id="6" name="Picture 11" descr="C:\Users\Cíntia\Documents\Epidemio\Equidade\simbolo.pn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22652" y="5527524"/>
            <a:ext cx="1285852" cy="1285852"/>
          </a:xfrm>
          <a:prstGeom prst="rect">
            <a:avLst/>
          </a:prstGeom>
          <a:solidFill>
            <a:schemeClr val="bg1">
              <a:alpha val="9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1505966-CFAB-4796-ADD7-654BFB7F5B8E}" type="datetimeFigureOut">
              <a:rPr lang="pt-BR" smtClean="0"/>
              <a:t>07/06/2013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7050E484-5F0D-4F21-B88B-A89D975B9F13}" type="slidenum">
              <a:rPr lang="pt-BR" smtClean="0"/>
              <a:t>‹#›</a:t>
            </a:fld>
            <a:endParaRPr lang="pt-BR" dirty="0"/>
          </a:p>
        </p:txBody>
      </p:sp>
      <p:pic>
        <p:nvPicPr>
          <p:cNvPr id="5" name="Picture 11" descr="C:\Users\Cíntia\Documents\Epidemio\Equidade\simbolo.pn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22652" y="5527524"/>
            <a:ext cx="1285852" cy="1285852"/>
          </a:xfrm>
          <a:prstGeom prst="rect">
            <a:avLst/>
          </a:prstGeom>
          <a:solidFill>
            <a:schemeClr val="bg1">
              <a:alpha val="9000"/>
            </a:schemeClr>
          </a:solidFill>
        </p:spPr>
      </p:pic>
      <p:pic>
        <p:nvPicPr>
          <p:cNvPr id="7" name="Picture 2" descr="C:\Users\spinto\Desktop\Cíntia\equidade\slide e logo\slide.jpg"/>
          <p:cNvPicPr>
            <a:picLocks noChangeAspect="1" noChangeArrowheads="1"/>
          </p:cNvPicPr>
          <p:nvPr userDrawn="1"/>
        </p:nvPicPr>
        <p:blipFill rotWithShape="1">
          <a:blip r:embed="rId3" cstate="print"/>
          <a:srcRect t="92399"/>
          <a:stretch/>
        </p:blipFill>
        <p:spPr bwMode="auto">
          <a:xfrm>
            <a:off x="0" y="1844824"/>
            <a:ext cx="9144000" cy="52129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1505966-CFAB-4796-ADD7-654BFB7F5B8E}" type="datetimeFigureOut">
              <a:rPr lang="pt-BR" smtClean="0"/>
              <a:t>07/06/2013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7050E484-5F0D-4F21-B88B-A89D975B9F13}" type="slidenum">
              <a:rPr lang="pt-BR" smtClean="0"/>
              <a:t>‹#›</a:t>
            </a:fld>
            <a:endParaRPr lang="pt-BR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11" descr="C:\Users\Cíntia\Documents\Epidemio\Equidade\simbolo.pn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22652" y="5527524"/>
            <a:ext cx="1285852" cy="1285852"/>
          </a:xfrm>
          <a:prstGeom prst="rect">
            <a:avLst/>
          </a:prstGeom>
          <a:solidFill>
            <a:schemeClr val="bg1">
              <a:alpha val="9000"/>
            </a:schemeClr>
          </a:solidFill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1505966-CFAB-4796-ADD7-654BFB7F5B8E}" type="datetimeFigureOut">
              <a:rPr lang="pt-BR" smtClean="0"/>
              <a:t>07/06/2013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7050E484-5F0D-4F21-B88B-A89D975B9F13}" type="slidenum">
              <a:rPr lang="pt-BR" smtClean="0"/>
              <a:t>‹#›</a:t>
            </a:fld>
            <a:endParaRPr lang="pt-BR" dirty="0"/>
          </a:p>
        </p:txBody>
      </p:sp>
      <p:pic>
        <p:nvPicPr>
          <p:cNvPr id="8" name="Picture 11" descr="C:\Users\Cíntia\Documents\Epidemio\Equidade\simbolo.png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4122" y="5564777"/>
            <a:ext cx="1285852" cy="1285852"/>
          </a:xfrm>
          <a:prstGeom prst="rect">
            <a:avLst/>
          </a:prstGeom>
          <a:solidFill>
            <a:schemeClr val="bg1">
              <a:alpha val="9000"/>
            </a:schemeClr>
          </a:solidFill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smtClean="0"/>
              <a:t>Click to edit master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title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rgbClr val="4592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4" Type="http://schemas.openxmlformats.org/officeDocument/2006/relationships/image" Target="../media/image20.png"/><Relationship Id="rId5" Type="http://schemas.openxmlformats.org/officeDocument/2006/relationships/image" Target="../media/image21.png"/><Relationship Id="rId6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4" Type="http://schemas.openxmlformats.org/officeDocument/2006/relationships/image" Target="../media/image25.png"/><Relationship Id="rId5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7" Type="http://schemas.openxmlformats.org/officeDocument/2006/relationships/image" Target="../media/image16.png"/><Relationship Id="rId8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848600" cy="1927225"/>
          </a:xfrm>
        </p:spPr>
        <p:txBody>
          <a:bodyPr/>
          <a:lstStyle/>
          <a:p>
            <a:r>
              <a:rPr lang="en-US" sz="3200" dirty="0" smtClean="0"/>
              <a:t>Trends in equity for contraception, pregnancy and delivery care</a:t>
            </a:r>
            <a:endParaRPr lang="en-US" sz="32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Aluísio</a:t>
            </a:r>
            <a:r>
              <a:rPr lang="en-US" dirty="0" smtClean="0"/>
              <a:t> J D Barros</a:t>
            </a:r>
          </a:p>
          <a:p>
            <a:r>
              <a:rPr lang="en-US" sz="2000" dirty="0" smtClean="0"/>
              <a:t>International Center for Equity in Health</a:t>
            </a:r>
          </a:p>
          <a:p>
            <a:r>
              <a:rPr lang="en-US" sz="2000" dirty="0" smtClean="0"/>
              <a:t>Federal University of Pelotas</a:t>
            </a:r>
            <a:endParaRPr lang="en-US" sz="2000" dirty="0"/>
          </a:p>
        </p:txBody>
      </p:sp>
      <p:pic>
        <p:nvPicPr>
          <p:cNvPr id="5" name="Picture 4" descr="CD20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-47476"/>
            <a:ext cx="5461000" cy="189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203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340768"/>
            <a:ext cx="6886335" cy="5040000"/>
          </a:xfrm>
          <a:prstGeom prst="rect">
            <a:avLst/>
          </a:prstGeom>
        </p:spPr>
      </p:pic>
      <p:grpSp>
        <p:nvGrpSpPr>
          <p:cNvPr id="20" name="Grupo 19"/>
          <p:cNvGrpSpPr/>
          <p:nvPr/>
        </p:nvGrpSpPr>
        <p:grpSpPr>
          <a:xfrm>
            <a:off x="2036528" y="1478782"/>
            <a:ext cx="3588849" cy="3030338"/>
            <a:chOff x="2830451" y="1140041"/>
            <a:chExt cx="3588849" cy="3030338"/>
          </a:xfrm>
        </p:grpSpPr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30451" y="1140041"/>
              <a:ext cx="3588849" cy="216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10" name="Conector de seta reta 9"/>
            <p:cNvCxnSpPr/>
            <p:nvPr/>
          </p:nvCxnSpPr>
          <p:spPr>
            <a:xfrm flipV="1">
              <a:off x="4572000" y="3018251"/>
              <a:ext cx="0" cy="115212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6" name="Grupo 15"/>
          <p:cNvGrpSpPr/>
          <p:nvPr/>
        </p:nvGrpSpPr>
        <p:grpSpPr>
          <a:xfrm>
            <a:off x="2711343" y="3284984"/>
            <a:ext cx="3588849" cy="2907145"/>
            <a:chOff x="3334024" y="2636912"/>
            <a:chExt cx="3588849" cy="2907145"/>
          </a:xfrm>
        </p:grpSpPr>
        <p:pic>
          <p:nvPicPr>
            <p:cNvPr id="9" name="Imagem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34024" y="3384057"/>
              <a:ext cx="3588849" cy="216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13" name="Conector de seta reta 12"/>
            <p:cNvCxnSpPr/>
            <p:nvPr/>
          </p:nvCxnSpPr>
          <p:spPr>
            <a:xfrm>
              <a:off x="5220072" y="2636912"/>
              <a:ext cx="0" cy="86409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Antenatal care (1+ skilled) </a:t>
            </a:r>
            <a:endParaRPr lang="en-US" noProof="0" dirty="0"/>
          </a:p>
        </p:txBody>
      </p:sp>
      <p:grpSp>
        <p:nvGrpSpPr>
          <p:cNvPr id="19" name="Grupo 18"/>
          <p:cNvGrpSpPr/>
          <p:nvPr/>
        </p:nvGrpSpPr>
        <p:grpSpPr>
          <a:xfrm>
            <a:off x="1234971" y="1765672"/>
            <a:ext cx="3588849" cy="3031480"/>
            <a:chOff x="0" y="1632116"/>
            <a:chExt cx="3588849" cy="3031480"/>
          </a:xfrm>
        </p:grpSpPr>
        <p:pic>
          <p:nvPicPr>
            <p:cNvPr id="5" name="Imagem 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0" y="1632116"/>
              <a:ext cx="3588849" cy="216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11" name="Conector de seta reta 10"/>
            <p:cNvCxnSpPr/>
            <p:nvPr/>
          </p:nvCxnSpPr>
          <p:spPr>
            <a:xfrm flipV="1">
              <a:off x="1619672" y="3511468"/>
              <a:ext cx="0" cy="115212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>
            <a:off x="1835696" y="3356992"/>
            <a:ext cx="3588849" cy="2770267"/>
            <a:chOff x="2209576" y="2260747"/>
            <a:chExt cx="3588849" cy="2770267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209576" y="2871014"/>
              <a:ext cx="3588849" cy="2160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12" name="Conector de seta reta 11"/>
            <p:cNvCxnSpPr/>
            <p:nvPr/>
          </p:nvCxnSpPr>
          <p:spPr>
            <a:xfrm>
              <a:off x="3935457" y="2260747"/>
              <a:ext cx="8384" cy="7284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1763688" y="227687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28/36 countries = 78% improved mean coverage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50464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985" y="1413336"/>
            <a:ext cx="6886335" cy="5040000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1225868" y="2042880"/>
            <a:ext cx="3593628" cy="2592288"/>
            <a:chOff x="1187624" y="2060848"/>
            <a:chExt cx="3593628" cy="2592288"/>
          </a:xfrm>
        </p:grpSpPr>
        <p:pic>
          <p:nvPicPr>
            <p:cNvPr id="7" name="Imagem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87624" y="2060848"/>
              <a:ext cx="3593628" cy="2160000"/>
            </a:xfrm>
            <a:prstGeom prst="rect">
              <a:avLst/>
            </a:prstGeom>
          </p:spPr>
        </p:pic>
        <p:cxnSp>
          <p:nvCxnSpPr>
            <p:cNvPr id="9" name="Conector de seta reta 11"/>
            <p:cNvCxnSpPr/>
            <p:nvPr/>
          </p:nvCxnSpPr>
          <p:spPr>
            <a:xfrm flipV="1">
              <a:off x="2987824" y="3933056"/>
              <a:ext cx="8384" cy="72008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1" name="Group 10"/>
          <p:cNvGrpSpPr/>
          <p:nvPr/>
        </p:nvGrpSpPr>
        <p:grpSpPr>
          <a:xfrm>
            <a:off x="1547664" y="2924944"/>
            <a:ext cx="3593628" cy="2736304"/>
            <a:chOff x="1115616" y="2708920"/>
            <a:chExt cx="3593628" cy="2736304"/>
          </a:xfrm>
        </p:grpSpPr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15616" y="3285224"/>
              <a:ext cx="3593628" cy="2160000"/>
            </a:xfrm>
            <a:prstGeom prst="rect">
              <a:avLst/>
            </a:prstGeom>
          </p:spPr>
        </p:pic>
        <p:cxnSp>
          <p:nvCxnSpPr>
            <p:cNvPr id="10" name="Conector de seta reta 11"/>
            <p:cNvCxnSpPr/>
            <p:nvPr/>
          </p:nvCxnSpPr>
          <p:spPr>
            <a:xfrm>
              <a:off x="2915816" y="2708920"/>
              <a:ext cx="8384" cy="7284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smtClean="0"/>
              <a:t>Skilled birth attendant</a:t>
            </a:r>
            <a:endParaRPr lang="en-US" noProof="0" dirty="0"/>
          </a:p>
        </p:txBody>
      </p:sp>
      <p:grpSp>
        <p:nvGrpSpPr>
          <p:cNvPr id="13" name="Group 12"/>
          <p:cNvGrpSpPr/>
          <p:nvPr/>
        </p:nvGrpSpPr>
        <p:grpSpPr>
          <a:xfrm>
            <a:off x="4022960" y="3356992"/>
            <a:ext cx="3593628" cy="2736064"/>
            <a:chOff x="3995936" y="3356992"/>
            <a:chExt cx="3593628" cy="2736064"/>
          </a:xfrm>
        </p:grpSpPr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995936" y="3933056"/>
              <a:ext cx="3593628" cy="2160000"/>
            </a:xfrm>
            <a:prstGeom prst="rect">
              <a:avLst/>
            </a:prstGeom>
          </p:spPr>
        </p:pic>
        <p:cxnSp>
          <p:nvCxnSpPr>
            <p:cNvPr id="12" name="Conector de seta reta 11"/>
            <p:cNvCxnSpPr/>
            <p:nvPr/>
          </p:nvCxnSpPr>
          <p:spPr>
            <a:xfrm>
              <a:off x="5796136" y="3356992"/>
              <a:ext cx="8384" cy="7284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1619672" y="2132856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29/36 countries = 81% improved mean coverage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5378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decel="10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noProof="0" dirty="0" smtClean="0"/>
              <a:t>Best performing countries in terms of improving equity for six RM interventions</a:t>
            </a:r>
            <a:endParaRPr lang="en-US" noProof="0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312581"/>
              </p:ext>
            </p:extLst>
          </p:nvPr>
        </p:nvGraphicFramePr>
        <p:xfrm>
          <a:off x="1358011" y="1942048"/>
          <a:ext cx="5878285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FPS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CPMT*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CPMO*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ANC1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SBA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Benin</a:t>
                      </a:r>
                      <a:endParaRPr lang="en-US" sz="1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Bolivia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Bolivia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Bolivia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Bolivia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Cambodia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Cambodia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Cambodia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Cambodia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Egypt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Egypt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Egypt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Egypt</a:t>
                      </a:r>
                      <a:endParaRPr lang="en-US" sz="1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Haiti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Madagascar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Madagascar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Madagascar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Mozambique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Niger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Peru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Peru</a:t>
                      </a:r>
                      <a:endParaRPr lang="en-US" sz="12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noProof="0" dirty="0" smtClean="0"/>
                        <a:t>Zambia</a:t>
                      </a:r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47664" y="6093296"/>
            <a:ext cx="25201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Not presented in the graphs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763416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Equity may seem complicated to assess</a:t>
            </a:r>
          </a:p>
          <a:p>
            <a:pPr lvl="1"/>
            <a:r>
              <a:rPr lang="en-US" dirty="0" smtClean="0"/>
              <a:t>But it is not, if you understand the concept and the measures</a:t>
            </a:r>
          </a:p>
          <a:p>
            <a:r>
              <a:rPr lang="en-US" dirty="0" smtClean="0"/>
              <a:t>Most countries studied managed to improve overall coverage</a:t>
            </a:r>
          </a:p>
          <a:p>
            <a:pPr lvl="1"/>
            <a:r>
              <a:rPr lang="en-US" dirty="0" smtClean="0"/>
              <a:t>Around 80% of them</a:t>
            </a:r>
          </a:p>
          <a:p>
            <a:r>
              <a:rPr lang="en-US" dirty="0" smtClean="0"/>
              <a:t>In contrast, only a handful of countries showed improvement in equity for each indicator</a:t>
            </a:r>
          </a:p>
          <a:p>
            <a:pPr lvl="1"/>
            <a:r>
              <a:rPr lang="en-US" dirty="0" smtClean="0"/>
              <a:t>No more than 5 countries with very good improvement</a:t>
            </a:r>
          </a:p>
          <a:p>
            <a:pPr lvl="1"/>
            <a:r>
              <a:rPr lang="en-US" dirty="0" smtClean="0"/>
              <a:t>No more than 10 countries with some improvement</a:t>
            </a:r>
          </a:p>
          <a:p>
            <a:r>
              <a:rPr lang="en-US" dirty="0" smtClean="0"/>
              <a:t>SBA was clearly the intervention that improved less in terms of equity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657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equity?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societies see health as a human right, not a commodity</a:t>
            </a:r>
          </a:p>
          <a:p>
            <a:r>
              <a:rPr lang="en-US" dirty="0" smtClean="0"/>
              <a:t>If so, every person is entitled to enjoy the best health achievable</a:t>
            </a:r>
          </a:p>
          <a:p>
            <a:r>
              <a:rPr lang="en-US" dirty="0" smtClean="0"/>
              <a:t>We’re not all equal</a:t>
            </a:r>
          </a:p>
          <a:p>
            <a:r>
              <a:rPr lang="en-US" dirty="0" smtClean="0"/>
              <a:t>But if health differences between groups</a:t>
            </a:r>
          </a:p>
          <a:p>
            <a:pPr lvl="1"/>
            <a:r>
              <a:rPr lang="en-US" dirty="0" smtClean="0"/>
              <a:t>Systematic patterns</a:t>
            </a:r>
          </a:p>
          <a:p>
            <a:pPr lvl="1"/>
            <a:r>
              <a:rPr lang="en-US" dirty="0" smtClean="0"/>
              <a:t>Produced by social processes rather than biology</a:t>
            </a:r>
          </a:p>
          <a:p>
            <a:pPr lvl="1"/>
            <a:r>
              <a:rPr lang="en-US" dirty="0" smtClean="0"/>
              <a:t>Widely recognized to be unfair</a:t>
            </a:r>
          </a:p>
          <a:p>
            <a:pPr lvl="1"/>
            <a:r>
              <a:rPr lang="en-US" dirty="0" smtClean="0">
                <a:sym typeface="Wingdings"/>
              </a:rPr>
              <a:t> </a:t>
            </a:r>
            <a:r>
              <a:rPr lang="en-US" dirty="0" smtClean="0"/>
              <a:t>INEQUITY (Whitehead &amp; Dahlgren (2006)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4083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measure?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Inequality is the measurable dimension of health inequity studies</a:t>
            </a:r>
          </a:p>
          <a:p>
            <a:pPr lvl="1"/>
            <a:r>
              <a:rPr lang="en-US" dirty="0" smtClean="0"/>
              <a:t>Differences, gaps, variation</a:t>
            </a:r>
          </a:p>
          <a:p>
            <a:pPr lvl="1"/>
            <a:r>
              <a:rPr lang="en-US" dirty="0" smtClean="0"/>
              <a:t>Of health status, exposure to risk factors, access to and utilization of health care services</a:t>
            </a:r>
          </a:p>
          <a:p>
            <a:pPr lvl="1"/>
            <a:r>
              <a:rPr lang="en-US" dirty="0" smtClean="0"/>
              <a:t>Across several dimensions (or stratifiers)</a:t>
            </a:r>
          </a:p>
          <a:p>
            <a:pPr lvl="2"/>
            <a:r>
              <a:rPr lang="en-US" dirty="0" smtClean="0"/>
              <a:t>Wealth, ethnicity, gender, education, age</a:t>
            </a:r>
          </a:p>
          <a:p>
            <a:r>
              <a:rPr lang="en-US" dirty="0"/>
              <a:t>Absolute and relative</a:t>
            </a:r>
          </a:p>
          <a:p>
            <a:pPr lvl="1"/>
            <a:r>
              <a:rPr lang="en-US" dirty="0"/>
              <a:t>When comparing </a:t>
            </a:r>
            <a:r>
              <a:rPr lang="en-US" dirty="0" smtClean="0"/>
              <a:t>groups </a:t>
            </a:r>
            <a:r>
              <a:rPr lang="en-US" dirty="0"/>
              <a:t>one can measure</a:t>
            </a:r>
          </a:p>
          <a:p>
            <a:pPr lvl="2"/>
            <a:r>
              <a:rPr lang="en-US" dirty="0"/>
              <a:t>Distance = absolute, by difference</a:t>
            </a:r>
          </a:p>
          <a:p>
            <a:pPr lvl="2"/>
            <a:r>
              <a:rPr lang="en-US" dirty="0"/>
              <a:t>Ratio = relative, by division 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31615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Mean coverage in each quintile </a:t>
            </a:r>
            <a:br>
              <a:rPr lang="en-US" dirty="0" smtClean="0"/>
            </a:br>
            <a:r>
              <a:rPr lang="en-US" dirty="0" smtClean="0"/>
              <a:t>for 54 CD countries</a:t>
            </a:r>
            <a:endParaRPr lang="en-US" dirty="0"/>
          </a:p>
        </p:txBody>
      </p:sp>
      <p:pic>
        <p:nvPicPr>
          <p:cNvPr id="4" name="Content Placeholder 3" descr="Paper A - Fig 1 revised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938" r="-25938"/>
          <a:stretch>
            <a:fillRect/>
          </a:stretch>
        </p:blipFill>
        <p:spPr/>
      </p:pic>
      <p:sp>
        <p:nvSpPr>
          <p:cNvPr id="3" name="Oval 2"/>
          <p:cNvSpPr/>
          <p:nvPr/>
        </p:nvSpPr>
        <p:spPr>
          <a:xfrm>
            <a:off x="3563888" y="4293096"/>
            <a:ext cx="3672408" cy="1368152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80312" y="4149080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RM interventions are the most unequal!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29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Inequality – absolute or relative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Absolute inequality</a:t>
            </a:r>
          </a:p>
          <a:p>
            <a:pPr lvl="1"/>
            <a:r>
              <a:rPr lang="en-US" dirty="0" smtClean="0"/>
              <a:t>Remains constant when all groups increase or decrease by the same amount (+ or – Y)</a:t>
            </a:r>
          </a:p>
          <a:p>
            <a:r>
              <a:rPr lang="en-US" dirty="0" smtClean="0"/>
              <a:t>Relative inequality</a:t>
            </a:r>
          </a:p>
          <a:p>
            <a:pPr lvl="1"/>
            <a:r>
              <a:rPr lang="en-US" dirty="0" smtClean="0"/>
              <a:t>Remains constant when all groups increase or decrease by the same factor (× Y)</a:t>
            </a:r>
            <a:endParaRPr lang="en-US" dirty="0"/>
          </a:p>
        </p:txBody>
      </p:sp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3310477"/>
              </p:ext>
            </p:extLst>
          </p:nvPr>
        </p:nvGraphicFramePr>
        <p:xfrm>
          <a:off x="2483768" y="3861048"/>
          <a:ext cx="4574540" cy="2745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 explicativo em elipse 4"/>
          <p:cNvSpPr/>
          <p:nvPr/>
        </p:nvSpPr>
        <p:spPr>
          <a:xfrm>
            <a:off x="4932040" y="589992"/>
            <a:ext cx="3672408" cy="1944216"/>
          </a:xfrm>
          <a:prstGeom prst="wedgeEllipseCallout">
            <a:avLst>
              <a:gd name="adj1" fmla="val -91352"/>
              <a:gd name="adj2" fmla="val 16696"/>
            </a:avLst>
          </a:prstGeom>
          <a:solidFill>
            <a:srgbClr val="D1E1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Will use the slope index of inequality (SII):</a:t>
            </a:r>
          </a:p>
          <a:p>
            <a:pPr algn="ctr"/>
            <a:r>
              <a:rPr lang="en-US" sz="1600" dirty="0"/>
              <a:t>a</a:t>
            </a:r>
            <a:r>
              <a:rPr lang="en-US" sz="1600" dirty="0" smtClean="0"/>
              <a:t> regression-based estimate of the difference between the top and bottom of the wealth scale</a:t>
            </a:r>
            <a:endParaRPr lang="en-US" sz="1600" dirty="0"/>
          </a:p>
        </p:txBody>
      </p:sp>
      <p:sp>
        <p:nvSpPr>
          <p:cNvPr id="6" name="Texto explicativo em elipse 5"/>
          <p:cNvSpPr/>
          <p:nvPr/>
        </p:nvSpPr>
        <p:spPr>
          <a:xfrm>
            <a:off x="5148064" y="1772816"/>
            <a:ext cx="3672408" cy="1944216"/>
          </a:xfrm>
          <a:prstGeom prst="wedgeEllipseCallout">
            <a:avLst>
              <a:gd name="adj1" fmla="val -99133"/>
              <a:gd name="adj2" fmla="val 12077"/>
            </a:avLst>
          </a:prstGeom>
          <a:solidFill>
            <a:srgbClr val="FFB3B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Will use the concentration index (CIX):</a:t>
            </a:r>
          </a:p>
          <a:p>
            <a:pPr algn="ctr"/>
            <a:r>
              <a:rPr lang="en-US" sz="1600" dirty="0"/>
              <a:t>a</a:t>
            </a:r>
            <a:r>
              <a:rPr lang="en-US" sz="1600" dirty="0" smtClean="0"/>
              <a:t> </a:t>
            </a:r>
            <a:r>
              <a:rPr lang="en-US" sz="1600" dirty="0" err="1" smtClean="0"/>
              <a:t>Gini</a:t>
            </a:r>
            <a:r>
              <a:rPr lang="en-US" sz="1600" dirty="0" smtClean="0"/>
              <a:t>-like measure of concentration of intervention coverage across the population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058036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6" grpId="2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Inequality – improving?</a:t>
            </a:r>
            <a:endParaRPr lang="en-US" dirty="0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28800"/>
            <a:ext cx="7055508" cy="4240810"/>
          </a:xfrm>
          <a:prstGeom prst="rect">
            <a:avLst/>
          </a:prstGeom>
        </p:spPr>
      </p:pic>
      <p:sp>
        <p:nvSpPr>
          <p:cNvPr id="10" name="Chave direita 9"/>
          <p:cNvSpPr/>
          <p:nvPr/>
        </p:nvSpPr>
        <p:spPr>
          <a:xfrm>
            <a:off x="5383131" y="2996952"/>
            <a:ext cx="164185" cy="72060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Chave direita 11"/>
          <p:cNvSpPr/>
          <p:nvPr/>
        </p:nvSpPr>
        <p:spPr>
          <a:xfrm>
            <a:off x="5383131" y="3861048"/>
            <a:ext cx="164185" cy="86409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Chave direita 13"/>
          <p:cNvSpPr/>
          <p:nvPr/>
        </p:nvSpPr>
        <p:spPr>
          <a:xfrm>
            <a:off x="5383131" y="2210122"/>
            <a:ext cx="164185" cy="68150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CaixaDeTexto 2"/>
          <p:cNvSpPr txBox="1"/>
          <p:nvPr/>
        </p:nvSpPr>
        <p:spPr>
          <a:xfrm>
            <a:off x="5664295" y="2422167"/>
            <a:ext cx="1427985" cy="25741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b="1" dirty="0" smtClean="0"/>
              <a:t>&lt;absolute, </a:t>
            </a:r>
            <a:r>
              <a:rPr lang="en-US" sz="1100" b="1" dirty="0"/>
              <a:t>&lt;</a:t>
            </a:r>
            <a:r>
              <a:rPr lang="en-US" sz="1100" b="1" dirty="0" smtClean="0"/>
              <a:t>relative</a:t>
            </a:r>
            <a:endParaRPr lang="en-US" sz="1100" b="1" dirty="0"/>
          </a:p>
        </p:txBody>
      </p:sp>
      <p:sp>
        <p:nvSpPr>
          <p:cNvPr id="16" name="CaixaDeTexto 2"/>
          <p:cNvSpPr txBox="1"/>
          <p:nvPr/>
        </p:nvSpPr>
        <p:spPr>
          <a:xfrm>
            <a:off x="5664295" y="3228547"/>
            <a:ext cx="1427985" cy="257413"/>
          </a:xfrm>
          <a:prstGeom prst="rect">
            <a:avLst/>
          </a:prstGeom>
          <a:solidFill>
            <a:srgbClr val="EEB5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&gt;</a:t>
            </a:r>
            <a:r>
              <a:rPr lang="en-US" sz="1100" b="1" dirty="0" smtClean="0"/>
              <a:t>absolute, </a:t>
            </a:r>
            <a:r>
              <a:rPr lang="en-US" sz="1100" b="1" dirty="0"/>
              <a:t>&lt;</a:t>
            </a:r>
            <a:r>
              <a:rPr lang="en-US" sz="1100" b="1" dirty="0" smtClean="0"/>
              <a:t>relative</a:t>
            </a:r>
            <a:endParaRPr lang="en-US" sz="1100" b="1" dirty="0"/>
          </a:p>
        </p:txBody>
      </p:sp>
      <p:sp>
        <p:nvSpPr>
          <p:cNvPr id="17" name="CaixaDeTexto 2"/>
          <p:cNvSpPr txBox="1"/>
          <p:nvPr/>
        </p:nvSpPr>
        <p:spPr>
          <a:xfrm>
            <a:off x="5664295" y="4164389"/>
            <a:ext cx="1427985" cy="257413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&gt;</a:t>
            </a:r>
            <a:r>
              <a:rPr lang="en-US" sz="1100" b="1" dirty="0" smtClean="0"/>
              <a:t>absolute, </a:t>
            </a:r>
            <a:r>
              <a:rPr lang="en-US" b="1" dirty="0"/>
              <a:t>&gt;</a:t>
            </a:r>
            <a:r>
              <a:rPr lang="en-US" sz="1100" b="1" dirty="0" smtClean="0"/>
              <a:t>relative</a:t>
            </a:r>
            <a:endParaRPr 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4056834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m 3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5552" y="1524000"/>
            <a:ext cx="5116372" cy="3744592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 plot – how to interpret?</a:t>
            </a:r>
            <a:endParaRPr lang="en-US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357882"/>
            <a:ext cx="3168352" cy="1904295"/>
          </a:xfrm>
          <a:prstGeom prst="rect">
            <a:avLst/>
          </a:prstGeom>
        </p:spPr>
      </p:pic>
      <p:cxnSp>
        <p:nvCxnSpPr>
          <p:cNvPr id="25" name="Conector de seta reta 24"/>
          <p:cNvCxnSpPr/>
          <p:nvPr/>
        </p:nvCxnSpPr>
        <p:spPr>
          <a:xfrm>
            <a:off x="3419872" y="2780928"/>
            <a:ext cx="1152128" cy="10801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/>
          <p:cNvCxnSpPr/>
          <p:nvPr/>
        </p:nvCxnSpPr>
        <p:spPr>
          <a:xfrm>
            <a:off x="3419872" y="3140968"/>
            <a:ext cx="11521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 flipV="1">
            <a:off x="3419872" y="2564904"/>
            <a:ext cx="4032448" cy="9361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tângulo de cantos arredondados 35"/>
          <p:cNvSpPr/>
          <p:nvPr/>
        </p:nvSpPr>
        <p:spPr>
          <a:xfrm>
            <a:off x="4211960" y="3573016"/>
            <a:ext cx="2808312" cy="93610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Best situation!</a:t>
            </a:r>
          </a:p>
          <a:p>
            <a:pPr algn="ctr"/>
            <a:r>
              <a:rPr lang="en-US" dirty="0" smtClean="0"/>
              <a:t>Overall improvement</a:t>
            </a:r>
            <a:endParaRPr lang="en-US" dirty="0"/>
          </a:p>
        </p:txBody>
      </p:sp>
      <p:sp>
        <p:nvSpPr>
          <p:cNvPr id="37" name="Retângulo de cantos arredondados 36"/>
          <p:cNvSpPr/>
          <p:nvPr/>
        </p:nvSpPr>
        <p:spPr>
          <a:xfrm>
            <a:off x="4211960" y="2060848"/>
            <a:ext cx="2808312" cy="1329795"/>
          </a:xfrm>
          <a:prstGeom prst="roundRect">
            <a:avLst/>
          </a:prstGeom>
          <a:solidFill>
            <a:srgbClr val="EEB5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Intermediate situation!</a:t>
            </a:r>
          </a:p>
          <a:p>
            <a:pPr algn="ctr"/>
            <a:r>
              <a:rPr lang="en-US" dirty="0" smtClean="0"/>
              <a:t>Only relative inequality improved</a:t>
            </a:r>
            <a:endParaRPr lang="en-US" dirty="0"/>
          </a:p>
        </p:txBody>
      </p:sp>
      <p:sp>
        <p:nvSpPr>
          <p:cNvPr id="38" name="Retângulo de cantos arredondados 37"/>
          <p:cNvSpPr/>
          <p:nvPr/>
        </p:nvSpPr>
        <p:spPr>
          <a:xfrm>
            <a:off x="7100664" y="2060848"/>
            <a:ext cx="1431776" cy="1329795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Worst situation</a:t>
            </a:r>
            <a:endParaRPr lang="en-US" dirty="0"/>
          </a:p>
        </p:txBody>
      </p:sp>
      <p:sp>
        <p:nvSpPr>
          <p:cNvPr id="39" name="Elipse 38"/>
          <p:cNvSpPr/>
          <p:nvPr/>
        </p:nvSpPr>
        <p:spPr>
          <a:xfrm>
            <a:off x="6588224" y="3068960"/>
            <a:ext cx="946448" cy="864096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Very little change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607088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7" grpId="0" animBg="1"/>
      <p:bldP spid="37" grpId="1" animBg="1"/>
      <p:bldP spid="38" grpId="0" animBg="1"/>
      <p:bldP spid="38" grpId="1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Equity trend analysis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Results for 36 countries</a:t>
            </a:r>
          </a:p>
          <a:p>
            <a:pPr lvl="1"/>
            <a:r>
              <a:rPr lang="en-US" dirty="0" smtClean="0"/>
              <a:t>With two surveys about 10 years apart</a:t>
            </a:r>
          </a:p>
          <a:p>
            <a:r>
              <a:rPr lang="en-US" dirty="0" smtClean="0"/>
              <a:t>Family planning need satisfied</a:t>
            </a:r>
          </a:p>
          <a:p>
            <a:pPr lvl="1"/>
            <a:r>
              <a:rPr lang="en-US" dirty="0" smtClean="0"/>
              <a:t>% women using contraception among those in need</a:t>
            </a:r>
          </a:p>
          <a:p>
            <a:pPr lvl="1"/>
            <a:r>
              <a:rPr lang="en-US" dirty="0" smtClean="0"/>
              <a:t>Complex indicator based on many variables, some very subjective</a:t>
            </a:r>
          </a:p>
          <a:p>
            <a:pPr lvl="1"/>
            <a:r>
              <a:rPr lang="en-US" dirty="0" smtClean="0"/>
              <a:t>Difficult to calculate</a:t>
            </a:r>
          </a:p>
          <a:p>
            <a:pPr lvl="1"/>
            <a:r>
              <a:rPr lang="en-US" dirty="0" smtClean="0"/>
              <a:t>Makes more sense than contraceptive prevalence</a:t>
            </a:r>
            <a:endParaRPr lang="en-US" dirty="0"/>
          </a:p>
          <a:p>
            <a:r>
              <a:rPr lang="en-US" dirty="0" smtClean="0"/>
              <a:t>Antenatal care 1+ visit with skilled provider</a:t>
            </a:r>
          </a:p>
          <a:p>
            <a:pPr lvl="1"/>
            <a:r>
              <a:rPr lang="en-US" dirty="0" smtClean="0"/>
              <a:t>At least 1 consultation with skilled provider during pregnancy</a:t>
            </a:r>
          </a:p>
          <a:p>
            <a:r>
              <a:rPr lang="en-US" dirty="0" smtClean="0"/>
              <a:t>Skilled birth attendant</a:t>
            </a:r>
          </a:p>
          <a:p>
            <a:pPr lvl="1"/>
            <a:r>
              <a:rPr lang="en-US" dirty="0" smtClean="0"/>
              <a:t>Skilled attendant at child birth</a:t>
            </a:r>
          </a:p>
          <a:p>
            <a:pPr lvl="1"/>
            <a:r>
              <a:rPr lang="en-US" dirty="0" smtClean="0"/>
              <a:t>Skilled = doctor, nurse or midwife (with some local adaptations)</a:t>
            </a:r>
          </a:p>
        </p:txBody>
      </p:sp>
    </p:spTree>
    <p:extLst>
      <p:ext uri="{BB962C8B-B14F-4D97-AF65-F5344CB8AC3E}">
        <p14:creationId xmlns:p14="http://schemas.microsoft.com/office/powerpoint/2010/main" val="381757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Family planning need satisfied</a:t>
            </a:r>
            <a:endParaRPr lang="en-US" dirty="0"/>
          </a:p>
        </p:txBody>
      </p:sp>
      <p:pic>
        <p:nvPicPr>
          <p:cNvPr id="31" name="Imagem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412312"/>
            <a:ext cx="6886335" cy="5040000"/>
          </a:xfrm>
          <a:prstGeom prst="rect">
            <a:avLst/>
          </a:prstGeom>
        </p:spPr>
      </p:pic>
      <p:grpSp>
        <p:nvGrpSpPr>
          <p:cNvPr id="19" name="Grupo 18"/>
          <p:cNvGrpSpPr/>
          <p:nvPr/>
        </p:nvGrpSpPr>
        <p:grpSpPr>
          <a:xfrm>
            <a:off x="1954554" y="1883246"/>
            <a:ext cx="3481542" cy="2985914"/>
            <a:chOff x="2530618" y="1916832"/>
            <a:chExt cx="3481542" cy="2985914"/>
          </a:xfrm>
        </p:grpSpPr>
        <p:grpSp>
          <p:nvGrpSpPr>
            <p:cNvPr id="14" name="Grupo 13"/>
            <p:cNvGrpSpPr/>
            <p:nvPr/>
          </p:nvGrpSpPr>
          <p:grpSpPr>
            <a:xfrm>
              <a:off x="2530618" y="1916832"/>
              <a:ext cx="3481542" cy="2985914"/>
              <a:chOff x="2568356" y="1970022"/>
              <a:chExt cx="3481542" cy="2985914"/>
            </a:xfrm>
          </p:grpSpPr>
          <p:pic>
            <p:nvPicPr>
              <p:cNvPr id="12" name="Imagem 1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68356" y="1970022"/>
                <a:ext cx="3481542" cy="20880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cxnSp>
            <p:nvCxnSpPr>
              <p:cNvPr id="13" name="Conector de seta reta 12"/>
              <p:cNvCxnSpPr/>
              <p:nvPr/>
            </p:nvCxnSpPr>
            <p:spPr>
              <a:xfrm flipV="1">
                <a:off x="4139952" y="3803808"/>
                <a:ext cx="0" cy="11521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pic>
          <p:nvPicPr>
            <p:cNvPr id="18" name="Imagem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66213" y="3162068"/>
              <a:ext cx="847725" cy="495300"/>
            </a:xfrm>
            <a:prstGeom prst="rect">
              <a:avLst/>
            </a:prstGeom>
          </p:spPr>
        </p:pic>
      </p:grpSp>
      <p:grpSp>
        <p:nvGrpSpPr>
          <p:cNvPr id="21" name="Grupo 20"/>
          <p:cNvGrpSpPr/>
          <p:nvPr/>
        </p:nvGrpSpPr>
        <p:grpSpPr>
          <a:xfrm>
            <a:off x="3546432" y="308224"/>
            <a:ext cx="3473840" cy="2904752"/>
            <a:chOff x="4726520" y="390700"/>
            <a:chExt cx="3473840" cy="2904752"/>
          </a:xfrm>
        </p:grpSpPr>
        <p:grpSp>
          <p:nvGrpSpPr>
            <p:cNvPr id="17" name="Grupo 16"/>
            <p:cNvGrpSpPr/>
            <p:nvPr/>
          </p:nvGrpSpPr>
          <p:grpSpPr>
            <a:xfrm>
              <a:off x="4726520" y="390700"/>
              <a:ext cx="3473840" cy="2904752"/>
              <a:chOff x="2279705" y="2051184"/>
              <a:chExt cx="3473840" cy="2904752"/>
            </a:xfrm>
          </p:grpSpPr>
          <p:pic>
            <p:nvPicPr>
              <p:cNvPr id="15" name="Imagem 1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279705" y="2051184"/>
                <a:ext cx="3473840" cy="20880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cxnSp>
            <p:nvCxnSpPr>
              <p:cNvPr id="16" name="Conector de seta reta 15"/>
              <p:cNvCxnSpPr/>
              <p:nvPr/>
            </p:nvCxnSpPr>
            <p:spPr>
              <a:xfrm flipV="1">
                <a:off x="4016625" y="3803808"/>
                <a:ext cx="0" cy="11521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pic>
          <p:nvPicPr>
            <p:cNvPr id="20" name="Imagem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155381" y="725206"/>
              <a:ext cx="847725" cy="495300"/>
            </a:xfrm>
            <a:prstGeom prst="rect">
              <a:avLst/>
            </a:prstGeom>
          </p:spPr>
        </p:pic>
      </p:grpSp>
      <p:grpSp>
        <p:nvGrpSpPr>
          <p:cNvPr id="25" name="Grupo 24"/>
          <p:cNvGrpSpPr/>
          <p:nvPr/>
        </p:nvGrpSpPr>
        <p:grpSpPr>
          <a:xfrm>
            <a:off x="442385" y="1916832"/>
            <a:ext cx="3481543" cy="3024336"/>
            <a:chOff x="539552" y="1988840"/>
            <a:chExt cx="3481543" cy="3024336"/>
          </a:xfrm>
        </p:grpSpPr>
        <p:grpSp>
          <p:nvGrpSpPr>
            <p:cNvPr id="8" name="Grupo 7"/>
            <p:cNvGrpSpPr/>
            <p:nvPr/>
          </p:nvGrpSpPr>
          <p:grpSpPr>
            <a:xfrm>
              <a:off x="539552" y="1988840"/>
              <a:ext cx="3481543" cy="3024336"/>
              <a:chOff x="539552" y="1988840"/>
              <a:chExt cx="3481543" cy="3024336"/>
            </a:xfrm>
          </p:grpSpPr>
          <p:pic>
            <p:nvPicPr>
              <p:cNvPr id="5" name="Imagem 4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9552" y="1988840"/>
                <a:ext cx="3481543" cy="20880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cxnSp>
            <p:nvCxnSpPr>
              <p:cNvPr id="7" name="Conector de seta reta 6"/>
              <p:cNvCxnSpPr/>
              <p:nvPr/>
            </p:nvCxnSpPr>
            <p:spPr>
              <a:xfrm flipV="1">
                <a:off x="2195736" y="3861048"/>
                <a:ext cx="0" cy="11521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pic>
          <p:nvPicPr>
            <p:cNvPr id="24" name="Imagem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20202" y="3269964"/>
              <a:ext cx="847725" cy="495300"/>
            </a:xfrm>
            <a:prstGeom prst="rect">
              <a:avLst/>
            </a:prstGeom>
          </p:spPr>
        </p:pic>
      </p:grpSp>
      <p:grpSp>
        <p:nvGrpSpPr>
          <p:cNvPr id="30" name="Grupo 29"/>
          <p:cNvGrpSpPr/>
          <p:nvPr/>
        </p:nvGrpSpPr>
        <p:grpSpPr>
          <a:xfrm>
            <a:off x="2490918" y="1348808"/>
            <a:ext cx="3593628" cy="3007394"/>
            <a:chOff x="3910549" y="2581846"/>
            <a:chExt cx="3593628" cy="3007394"/>
          </a:xfrm>
        </p:grpSpPr>
        <p:pic>
          <p:nvPicPr>
            <p:cNvPr id="27" name="Imagem 2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910549" y="2581846"/>
              <a:ext cx="3593628" cy="2160000"/>
            </a:xfrm>
            <a:prstGeom prst="rect">
              <a:avLst/>
            </a:prstGeom>
          </p:spPr>
        </p:pic>
        <p:pic>
          <p:nvPicPr>
            <p:cNvPr id="28" name="Imagem 2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34055" y="4093678"/>
              <a:ext cx="847725" cy="495300"/>
            </a:xfrm>
            <a:prstGeom prst="rect">
              <a:avLst/>
            </a:prstGeom>
          </p:spPr>
        </p:pic>
        <p:cxnSp>
          <p:nvCxnSpPr>
            <p:cNvPr id="29" name="Conector de seta reta 28"/>
            <p:cNvCxnSpPr/>
            <p:nvPr/>
          </p:nvCxnSpPr>
          <p:spPr>
            <a:xfrm flipV="1">
              <a:off x="5707363" y="4437112"/>
              <a:ext cx="0" cy="1152128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3"/>
            </a:lnRef>
            <a:fillRef idx="0">
              <a:schemeClr val="accent3"/>
            </a:fillRef>
            <a:effectRef idx="1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23" name="Grupo 22"/>
          <p:cNvGrpSpPr/>
          <p:nvPr/>
        </p:nvGrpSpPr>
        <p:grpSpPr>
          <a:xfrm>
            <a:off x="2915816" y="1305112"/>
            <a:ext cx="3473841" cy="2771960"/>
            <a:chOff x="3808487" y="1321718"/>
            <a:chExt cx="3473841" cy="2771960"/>
          </a:xfrm>
        </p:grpSpPr>
        <p:grpSp>
          <p:nvGrpSpPr>
            <p:cNvPr id="11" name="Grupo 10"/>
            <p:cNvGrpSpPr/>
            <p:nvPr/>
          </p:nvGrpSpPr>
          <p:grpSpPr>
            <a:xfrm>
              <a:off x="3808487" y="1321718"/>
              <a:ext cx="3473841" cy="2771960"/>
              <a:chOff x="3851920" y="1413008"/>
              <a:chExt cx="3473841" cy="2771960"/>
            </a:xfrm>
          </p:grpSpPr>
          <p:pic>
            <p:nvPicPr>
              <p:cNvPr id="9" name="Imagem 8"/>
              <p:cNvPicPr>
                <a:picLocks noChangeAspect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3851920" y="1413008"/>
                <a:ext cx="3473841" cy="20880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cxnSp>
            <p:nvCxnSpPr>
              <p:cNvPr id="10" name="Conector de seta reta 9"/>
              <p:cNvCxnSpPr/>
              <p:nvPr/>
            </p:nvCxnSpPr>
            <p:spPr>
              <a:xfrm flipV="1">
                <a:off x="5364088" y="3032840"/>
                <a:ext cx="0" cy="115212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pic>
          <p:nvPicPr>
            <p:cNvPr id="22" name="Imagem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80786" y="2540712"/>
              <a:ext cx="847725" cy="495300"/>
            </a:xfrm>
            <a:prstGeom prst="rect">
              <a:avLst/>
            </a:prstGeom>
          </p:spPr>
        </p:pic>
      </p:grpSp>
      <p:sp>
        <p:nvSpPr>
          <p:cNvPr id="3" name="TextBox 2"/>
          <p:cNvSpPr txBox="1"/>
          <p:nvPr/>
        </p:nvSpPr>
        <p:spPr>
          <a:xfrm>
            <a:off x="1979712" y="270892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63688" y="2276872"/>
            <a:ext cx="20162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28/35 countries = 80% improved mean coverage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94862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lho">
  <a:themeElements>
    <a:clrScheme name="Brilho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Escritório Clássico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rilh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quity Center 2.potx" id="{DAB10408-40E7-46A2-A16F-9358A5ACFFF5}" vid="{22F58386-B6B8-482A-B4FE-5DA78FF169E2}"/>
    </a:ext>
  </a:extLst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Equity Center 2</Template>
  <TotalTime>767</TotalTime>
  <Words>567</Words>
  <Application>Microsoft Macintosh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Brilho</vt:lpstr>
      <vt:lpstr>Trends in equity for contraception, pregnancy and delivery care</vt:lpstr>
      <vt:lpstr>Why equity?</vt:lpstr>
      <vt:lpstr>What do we measure?</vt:lpstr>
      <vt:lpstr>Mean coverage in each quintile  for 54 CD countries</vt:lpstr>
      <vt:lpstr>Inequality – absolute or relative</vt:lpstr>
      <vt:lpstr>Inequality – improving?</vt:lpstr>
      <vt:lpstr>Trend plot – how to interpret?</vt:lpstr>
      <vt:lpstr>Equity trend analysis</vt:lpstr>
      <vt:lpstr>Family planning need satisfied</vt:lpstr>
      <vt:lpstr>Antenatal care (1+ skilled) </vt:lpstr>
      <vt:lpstr>Skilled birth attendant</vt:lpstr>
      <vt:lpstr>Best performing countries in terms of improving equity for six RM interventions</vt:lpstr>
      <vt:lpstr>A few conclusions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Aluisio Barros</dc:creator>
  <cp:keywords>equity</cp:keywords>
  <cp:lastModifiedBy>Aluisio Barros</cp:lastModifiedBy>
  <cp:revision>75</cp:revision>
  <dcterms:created xsi:type="dcterms:W3CDTF">2013-05-19T17:37:45Z</dcterms:created>
  <dcterms:modified xsi:type="dcterms:W3CDTF">2013-06-07T08:41:36Z</dcterms:modified>
</cp:coreProperties>
</file>