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5397" autoAdjust="0"/>
  </p:normalViewPr>
  <p:slideViewPr>
    <p:cSldViewPr snapToGrid="0">
      <p:cViewPr>
        <p:scale>
          <a:sx n="110" d="100"/>
          <a:sy n="110" d="100"/>
        </p:scale>
        <p:origin x="-496" y="24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08/12/2014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08/12/2014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Zimbabwe,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Zimbabwe</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Zimbabwe’s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Zimbabwe </a:t>
            </a:r>
            <a:r>
              <a:rPr lang="en-US" i="1" dirty="0" smtClean="0"/>
              <a:t>Under-five child mortality rate </a:t>
            </a:r>
            <a:r>
              <a:rPr lang="en-US" dirty="0" smtClean="0"/>
              <a:t>and </a:t>
            </a:r>
            <a:r>
              <a:rPr lang="en-US" i="1" dirty="0" smtClean="0"/>
              <a:t>Maternal mortality ratio </a:t>
            </a:r>
            <a:r>
              <a:rPr lang="en-US" dirty="0" smtClean="0"/>
              <a:t>are still high.  Newer UN</a:t>
            </a:r>
            <a:r>
              <a:rPr lang="en-US" baseline="0" dirty="0" smtClean="0"/>
              <a:t> estimates show an Under-five mortality rate of 89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Zimbabwe,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Zimbabwe, some 44</a:t>
            </a:r>
            <a:r>
              <a:rPr lang="en-US" dirty="0" smtClean="0"/>
              <a:t>% of child deaths occur in the neonatal period.  Most of these can be prevented.  Post-neonatal deaths can, also,</a:t>
            </a:r>
            <a:r>
              <a:rPr lang="en-US" baseline="0" dirty="0" smtClean="0"/>
              <a:t> mostly be prevented and come mainly from </a:t>
            </a:r>
            <a:r>
              <a:rPr lang="en-US" baseline="0" dirty="0" smtClean="0"/>
              <a:t>Pneumonia, HIV/AIDS, </a:t>
            </a:r>
            <a:r>
              <a:rPr lang="en-US" baseline="0" dirty="0" err="1" smtClean="0"/>
              <a:t>Diarrhoea</a:t>
            </a:r>
            <a:r>
              <a:rPr lang="en-US" baseline="0" dirty="0" smtClean="0"/>
              <a:t>, Injuries, Malaria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a:t>
            </a:r>
            <a:r>
              <a:rPr lang="en-US" dirty="0" smtClean="0"/>
              <a:t>varies </a:t>
            </a:r>
            <a:r>
              <a:rPr lang="en-US" dirty="0" smtClean="0"/>
              <a:t>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66%.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82%</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Zimbabwe, 90</a:t>
            </a:r>
            <a:r>
              <a:rPr lang="en-US" baseline="0" dirty="0" smtClean="0"/>
              <a:t>% </a:t>
            </a:r>
            <a:r>
              <a:rPr lang="en-US" sz="1200" kern="1200" baseline="0" dirty="0" smtClean="0">
                <a:solidFill>
                  <a:schemeClr val="tx1"/>
                </a:solidFill>
                <a:latin typeface="+mn-lt"/>
                <a:ea typeface="+mn-ea"/>
                <a:cs typeface="+mn-cs"/>
              </a:rPr>
              <a:t>of women</a:t>
            </a:r>
            <a:r>
              <a:rPr lang="en-US" sz="1200" kern="1200" dirty="0" smtClean="0">
                <a:solidFill>
                  <a:schemeClr val="tx1"/>
                </a:solidFill>
                <a:latin typeface="+mn-lt"/>
                <a:ea typeface="+mn-ea"/>
                <a:cs typeface="+mn-cs"/>
              </a:rPr>
              <a:t>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65%</a:t>
            </a:r>
            <a:r>
              <a:rPr lang="en-US" sz="1200" kern="1200" baseline="0" dirty="0" smtClean="0">
                <a:solidFill>
                  <a:schemeClr val="tx1"/>
                </a:solidFill>
                <a:latin typeface="+mn-lt"/>
                <a:ea typeface="+mn-ea"/>
                <a:cs typeface="+mn-cs"/>
              </a:rPr>
              <a:t> of </a:t>
            </a:r>
            <a:r>
              <a:rPr lang="en-US" baseline="0" dirty="0" smtClean="0"/>
              <a:t>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still below the minimum needed to save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Zimbabwe has data for 4 out of the 5 indicators related to immunization. Zimbabwe’s </a:t>
            </a:r>
            <a:r>
              <a:rPr lang="en-US" i="1" dirty="0" smtClean="0"/>
              <a:t>Immunization</a:t>
            </a:r>
            <a:r>
              <a:rPr lang="en-US" dirty="0" smtClean="0"/>
              <a:t> coverage is</a:t>
            </a:r>
            <a:r>
              <a:rPr lang="en-US" baseline="0" dirty="0" smtClean="0"/>
              <a:t> </a:t>
            </a:r>
            <a:r>
              <a:rPr lang="en-US" baseline="0" dirty="0" smtClean="0"/>
              <a:t>comparatively high, with the exception of pneumococcal conjugate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smtClean="0"/>
              <a:t>48% </a:t>
            </a:r>
            <a:r>
              <a:rPr lang="en-US" dirty="0" smtClean="0"/>
              <a:t>of </a:t>
            </a:r>
            <a:r>
              <a:rPr lang="en-US" sz="1200" kern="1200" dirty="0" smtClean="0">
                <a:solidFill>
                  <a:schemeClr val="tx1"/>
                </a:solidFill>
                <a:latin typeface="+mn-lt"/>
                <a:ea typeface="+mn-ea"/>
                <a:cs typeface="+mn-cs"/>
              </a:rPr>
              <a:t>children with suspected pneumonia were taken to an appropriate health provider for </a:t>
            </a:r>
            <a:r>
              <a:rPr lang="en-US" sz="1200" kern="1200" dirty="0" smtClean="0">
                <a:solidFill>
                  <a:schemeClr val="tx1"/>
                </a:solidFill>
                <a:latin typeface="+mn-lt"/>
                <a:ea typeface="+mn-ea"/>
                <a:cs typeface="+mn-cs"/>
              </a:rPr>
              <a:t>treatment</a:t>
            </a:r>
            <a:r>
              <a:rPr lang="en-US" sz="1200" kern="1200" baseline="0" dirty="0" smtClean="0">
                <a:solidFill>
                  <a:schemeClr val="tx1"/>
                </a:solidFill>
                <a:latin typeface="+mn-lt"/>
                <a:ea typeface="+mn-ea"/>
                <a:cs typeface="+mn-cs"/>
              </a:rPr>
              <a:t> and</a:t>
            </a:r>
            <a:r>
              <a:rPr lang="en-US" baseline="0" dirty="0" smtClean="0"/>
              <a:t> </a:t>
            </a:r>
            <a:r>
              <a:rPr lang="en-US" sz="1200" kern="1200" baseline="0" dirty="0" smtClean="0">
                <a:solidFill>
                  <a:schemeClr val="tx1"/>
                </a:solidFill>
                <a:latin typeface="+mn-lt"/>
                <a:ea typeface="+mn-ea"/>
                <a:cs typeface="+mn-cs"/>
              </a:rPr>
              <a:t>31% were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receiving </a:t>
            </a:r>
            <a:r>
              <a:rPr lang="en-US" sz="1200" kern="1200" dirty="0" smtClean="0">
                <a:solidFill>
                  <a:schemeClr val="tx1"/>
                </a:solidFill>
                <a:latin typeface="+mn-lt"/>
                <a:ea typeface="+mn-ea"/>
                <a:cs typeface="+mn-cs"/>
              </a:rPr>
              <a:t>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21% of</a:t>
            </a:r>
            <a:r>
              <a:rPr lang="en-US" dirty="0" smtClean="0"/>
              <a:t> children with diarrhoea are being treated with ORS.</a:t>
            </a:r>
            <a:r>
              <a:rPr lang="en-US" baseline="0" dirty="0" smtClean="0"/>
              <a:t>   46% of children are receiving increased fluids with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Zimbabwe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Zimbabwe</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only 10% for </a:t>
            </a:r>
            <a:r>
              <a:rPr lang="en-US" baseline="0" dirty="0" smtClean="0"/>
              <a:t>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baseline="0" dirty="0" smtClean="0"/>
              <a:t>declined since 2006, 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a:t>
            </a:r>
            <a:r>
              <a:rPr lang="en-US" baseline="0" dirty="0" smtClean="0"/>
              <a:t>improved to </a:t>
            </a:r>
            <a:r>
              <a:rPr lang="en-US" baseline="0" dirty="0" smtClean="0"/>
              <a:t>31% </a:t>
            </a:r>
            <a:r>
              <a:rPr lang="en-US" baseline="0" dirty="0" smtClean="0"/>
              <a:t>in </a:t>
            </a:r>
            <a:r>
              <a:rPr lang="en-US" baseline="0" dirty="0" smtClean="0"/>
              <a:t>2010-2011.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Around </a:t>
            </a:r>
            <a:r>
              <a:rPr lang="en-US" baseline="0" dirty="0" smtClean="0"/>
              <a:t>30% </a:t>
            </a:r>
            <a:r>
              <a:rPr lang="en-US" baseline="0" dirty="0" smtClean="0"/>
              <a:t>of the rural population is still without improved drinking water.  There is little change since 1990.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40</a:t>
            </a:r>
            <a:r>
              <a:rPr lang="en-US" dirty="0" smtClean="0"/>
              <a:t>% </a:t>
            </a:r>
            <a:r>
              <a:rPr lang="en-US" dirty="0" smtClean="0"/>
              <a:t>of rural areas still practice </a:t>
            </a:r>
            <a:r>
              <a:rPr lang="en-US" i="0" dirty="0" smtClean="0"/>
              <a:t>open defecation</a:t>
            </a:r>
            <a:r>
              <a:rPr lang="en-US" dirty="0" smtClean="0"/>
              <a:t>.  Another </a:t>
            </a:r>
            <a:r>
              <a:rPr lang="en-US" dirty="0" smtClean="0"/>
              <a:t>12%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Zimbabwe has adopted many of the policies being tracked by Countdown. It could be helpful to understand the current status and implementation of each policy.  Adopting these policies and implementing them at scale can contribute to improved coverage of life 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a:t>
            </a:r>
            <a:r>
              <a:rPr lang="en-US" i="1" baseline="0" dirty="0" smtClean="0"/>
              <a:t>Careseeking for pneumonia</a:t>
            </a:r>
            <a:r>
              <a:rPr lang="en-US" i="0" baseline="0" dirty="0" smtClean="0"/>
              <a:t>, </a:t>
            </a:r>
            <a:r>
              <a:rPr lang="en-US" baseline="0" dirty="0" smtClean="0"/>
              <a:t>which often depend on facilities.  Other </a:t>
            </a:r>
            <a:r>
              <a:rPr lang="en-US" sz="1200" kern="1200" dirty="0" smtClean="0">
                <a:solidFill>
                  <a:srgbClr val="FF0000"/>
                </a:solidFill>
                <a:latin typeface="+mn-lt"/>
                <a:ea typeface="+mn-ea"/>
                <a:cs typeface="+mn-cs"/>
              </a:rPr>
              <a:t> interventions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Zimbabwe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Zimbabwe</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08/12/2014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08/12/2014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08/12/2014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08/12/2014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Zimbabwe</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Zimbabwe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7"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17091" y="268288"/>
            <a:ext cx="6038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7" y="155955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3002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89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55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52242" y="2026227"/>
            <a:ext cx="8839516"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060047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188093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a:latin typeface="+mn-lt"/>
                <a:cs typeface="Calibri" pitchFamily="34" charset="0"/>
              </a:rPr>
              <a:t>4</a:t>
            </a:r>
            <a:r>
              <a:rPr lang="en-US" sz="2400" dirty="0" smtClean="0">
                <a:latin typeface="+mn-lt"/>
                <a:cs typeface="Calibri" pitchFamily="34" charset="0"/>
              </a:rPr>
              <a:t>4</a:t>
            </a:r>
            <a:r>
              <a:rPr lang="en-US" sz="2400" dirty="0" smtClean="0">
                <a:latin typeface="+mn-lt"/>
                <a:cs typeface="Calibri" pitchFamily="34" charset="0"/>
              </a:rPr>
              <a:t>%</a:t>
            </a:r>
          </a:p>
          <a:p>
            <a:pPr lvl="0">
              <a:defRPr/>
            </a:pPr>
            <a:r>
              <a:rPr lang="en-US" sz="2400" dirty="0" smtClean="0">
                <a:solidFill>
                  <a:prstClr val="black"/>
                </a:solidFill>
                <a:latin typeface="Calibri"/>
                <a:cs typeface="Calibri" pitchFamily="34" charset="0"/>
              </a:rPr>
              <a:t>Pneumonia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12%</a:t>
            </a:r>
            <a:endParaRPr lang="en-US" sz="2400" dirty="0">
              <a:solidFill>
                <a:prstClr val="black"/>
              </a:solidFill>
              <a:cs typeface="Calibri" pitchFamily="34" charset="0"/>
            </a:endParaRPr>
          </a:p>
          <a:p>
            <a:pPr>
              <a:defRPr/>
            </a:pPr>
            <a:r>
              <a:rPr lang="en-US" sz="2400" dirty="0" smtClean="0">
                <a:solidFill>
                  <a:prstClr val="black"/>
                </a:solidFill>
                <a:latin typeface="+mn-lt"/>
                <a:cs typeface="Calibri" pitchFamily="34" charset="0"/>
              </a:rPr>
              <a:t>HIV/AIDS</a:t>
            </a:r>
            <a:r>
              <a:rPr lang="en-US" sz="2400" dirty="0" smtClean="0">
                <a:solidFill>
                  <a:prstClr val="black"/>
                </a:solidFill>
                <a:latin typeface="+mn-lt"/>
                <a:cs typeface="Calibri" pitchFamily="34" charset="0"/>
              </a:rPr>
              <a:t> </a:t>
            </a:r>
            <a:r>
              <a:rPr lang="en-US" sz="2400" dirty="0" smtClean="0">
                <a:solidFill>
                  <a:prstClr val="black"/>
                </a:solidFill>
                <a:latin typeface="+mn-lt"/>
                <a:cs typeface="Calibri" pitchFamily="34" charset="0"/>
              </a:rPr>
              <a:t>– </a:t>
            </a:r>
            <a:r>
              <a:rPr lang="en-US" sz="2400" dirty="0">
                <a:solidFill>
                  <a:prstClr val="black"/>
                </a:solidFill>
                <a:latin typeface="+mn-lt"/>
                <a:cs typeface="Calibri" pitchFamily="34" charset="0"/>
              </a:rPr>
              <a:t>9</a:t>
            </a:r>
            <a:r>
              <a:rPr lang="en-US" sz="2400" dirty="0" smtClean="0">
                <a:solidFill>
                  <a:prstClr val="black"/>
                </a:solidFill>
                <a:latin typeface="+mn-lt"/>
                <a:cs typeface="Calibri" pitchFamily="34" charset="0"/>
              </a:rPr>
              <a:t>%</a:t>
            </a:r>
            <a:endParaRPr lang="en-US" sz="2400" dirty="0" smtClean="0">
              <a:latin typeface="+mn-lt"/>
              <a:cs typeface="Calibri" pitchFamily="34" charset="0"/>
            </a:endParaRPr>
          </a:p>
          <a:p>
            <a:pPr lvl="0">
              <a:defRPr/>
            </a:pPr>
            <a:r>
              <a:rPr lang="en-US" sz="2400" dirty="0" err="1" smtClean="0">
                <a:solidFill>
                  <a:prstClr val="black"/>
                </a:solidFill>
                <a:latin typeface="Calibri"/>
                <a:cs typeface="Calibri" pitchFamily="34" charset="0"/>
              </a:rPr>
              <a:t>Diarrhoea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9%</a:t>
            </a:r>
            <a:endParaRPr lang="en-US" sz="2400" dirty="0">
              <a:solidFill>
                <a:prstClr val="black"/>
              </a:solidFill>
              <a:latin typeface="Calibri"/>
              <a:cs typeface="Calibri" pitchFamily="34" charset="0"/>
            </a:endParaRPr>
          </a:p>
          <a:p>
            <a:pPr>
              <a:defRPr/>
            </a:pPr>
            <a:r>
              <a:rPr lang="en-US" sz="2400" dirty="0" smtClean="0">
                <a:solidFill>
                  <a:prstClr val="black"/>
                </a:solidFill>
                <a:latin typeface="Calibri"/>
                <a:cs typeface="Calibri" pitchFamily="34" charset="0"/>
              </a:rPr>
              <a:t>Injuries</a:t>
            </a:r>
            <a:r>
              <a:rPr lang="en-US" sz="2400" dirty="0" smtClean="0">
                <a:solidFill>
                  <a:prstClr val="black"/>
                </a:solidFill>
                <a:latin typeface="Calibri"/>
                <a:cs typeface="Calibri" pitchFamily="34" charset="0"/>
              </a:rPr>
              <a:t> </a:t>
            </a:r>
            <a:r>
              <a:rPr lang="en-US" sz="2400" dirty="0" smtClean="0">
                <a:solidFill>
                  <a:prstClr val="black"/>
                </a:solidFill>
                <a:latin typeface="Calibri"/>
                <a:cs typeface="Calibri" pitchFamily="34" charset="0"/>
              </a:rPr>
              <a:t>– </a:t>
            </a:r>
            <a:r>
              <a:rPr lang="en-US" sz="2400" dirty="0" smtClean="0">
                <a:solidFill>
                  <a:prstClr val="black"/>
                </a:solidFill>
                <a:latin typeface="Calibri"/>
                <a:cs typeface="Calibri" pitchFamily="34" charset="0"/>
              </a:rPr>
              <a:t>5%</a:t>
            </a:r>
          </a:p>
          <a:p>
            <a:pPr>
              <a:defRPr/>
            </a:pPr>
            <a:r>
              <a:rPr lang="en-US" sz="2400" dirty="0" smtClean="0">
                <a:solidFill>
                  <a:prstClr val="black"/>
                </a:solidFill>
                <a:latin typeface="Calibri"/>
                <a:cs typeface="Calibri" pitchFamily="34" charset="0"/>
              </a:rPr>
              <a:t>Malaria – 1%</a:t>
            </a:r>
          </a:p>
          <a:p>
            <a:pPr>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05544" y="268288"/>
            <a:ext cx="604981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Zimbabwean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85624" y="1445400"/>
            <a:ext cx="5663083"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96008"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87985" y="1174173"/>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66845" y="599209"/>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86564" y="1260763"/>
            <a:ext cx="6559417"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03457" y="1295399"/>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65336" y="1373909"/>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996692" y="1109518"/>
            <a:ext cx="7312252" cy="54252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39415" y="1266537"/>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63638" y="1271764"/>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973507" y="1184564"/>
            <a:ext cx="7543351"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Zimbabwe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219" y="1200150"/>
            <a:ext cx="7334293"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2602" y="1168400"/>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88869" y="1214582"/>
            <a:ext cx="6374080" cy="50400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59824" y="1236518"/>
            <a:ext cx="6455260"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4120" y="1143000"/>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43095"/>
            <a:ext cx="8229600" cy="501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a:solidFill>
                  <a:srgbClr val="800000"/>
                </a:solidFill>
              </a:rPr>
              <a:t>PARTIAL </a:t>
            </a:r>
            <a:r>
              <a:rPr lang="en-US" sz="2400" dirty="0" smtClean="0"/>
              <a:t>- Pneumococcal vaccine</a:t>
            </a: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13.1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a:solidFill>
                  <a:srgbClr val="800000"/>
                </a:solidFill>
              </a:rPr>
              <a:t>- - </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 - </a:t>
            </a:r>
            <a:endParaRPr lang="en-US" sz="2200" dirty="0" smtClean="0"/>
          </a:p>
          <a:p>
            <a:pPr>
              <a:spcBef>
                <a:spcPts val="0"/>
              </a:spcBef>
              <a:spcAft>
                <a:spcPts val="600"/>
              </a:spcAft>
              <a:buClr>
                <a:srgbClr val="800000"/>
              </a:buClr>
            </a:pPr>
            <a:r>
              <a:rPr lang="en-US" sz="2200" dirty="0" smtClean="0"/>
              <a:t>Government spending on health:   </a:t>
            </a:r>
            <a:r>
              <a:rPr lang="en-US" sz="2200" b="1" dirty="0">
                <a:solidFill>
                  <a:srgbClr val="800000"/>
                </a:solidFill>
              </a:rPr>
              <a:t>- - </a:t>
            </a:r>
            <a:r>
              <a:rPr lang="en-US" sz="2200" dirty="0" smtClean="0"/>
              <a:t>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 -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$46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26000" y="383743"/>
            <a:ext cx="4064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06950" y="1244600"/>
            <a:ext cx="42100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Zimbabwe </a:t>
            </a:r>
          </a:p>
          <a:p>
            <a:pPr>
              <a:spcBef>
                <a:spcPts val="600"/>
              </a:spcBef>
              <a:spcAft>
                <a:spcPts val="600"/>
              </a:spcAft>
              <a:defRPr/>
            </a:pPr>
            <a:r>
              <a:rPr lang="en-US" sz="2800" dirty="0" smtClean="0">
                <a:latin typeface="+mn-lt"/>
                <a:cs typeface="Calibri" pitchFamily="34" charset="0"/>
              </a:rPr>
              <a:t>The wide bars for most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careseeking for pneumonia.</a:t>
            </a:r>
          </a:p>
          <a:p>
            <a:pPr>
              <a:spcBef>
                <a:spcPts val="600"/>
              </a:spcBef>
              <a:spcAft>
                <a:spcPts val="600"/>
              </a:spcAft>
              <a:defRPr/>
            </a:pPr>
            <a:r>
              <a:rPr lang="en-US" sz="2800" dirty="0" smtClean="0">
                <a:latin typeface="+mn-lt"/>
                <a:cs typeface="Calibri" pitchFamily="34" charset="0"/>
              </a:rPr>
              <a:t>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Zimbabwe </a:t>
            </a:r>
            <a:endParaRPr lang="en-US" sz="4600" dirty="0"/>
          </a:p>
        </p:txBody>
      </p:sp>
    </p:spTree>
    <p:extLst>
      <p:ext uri="{BB962C8B-B14F-4D97-AF65-F5344CB8AC3E}">
        <p14:creationId xmlns:p14="http://schemas.microsoft.com/office/powerpoint/2010/main" val="41128675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Zimbabwe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854679" y="1604513"/>
            <a:ext cx="5400522"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863307" y="1613140"/>
            <a:ext cx="5413075"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233578" y="1268083"/>
            <a:ext cx="6633048"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319842" y="1337094"/>
            <a:ext cx="668612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12739</TotalTime>
  <Words>3012</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Zimbabwe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769</cp:revision>
  <cp:lastPrinted>2012-06-12T19:26:24Z</cp:lastPrinted>
  <dcterms:created xsi:type="dcterms:W3CDTF">2008-01-10T17:37:13Z</dcterms:created>
  <dcterms:modified xsi:type="dcterms:W3CDTF">2014-12-08T01:18:17Z</dcterms:modified>
</cp:coreProperties>
</file>