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412" r:id="rId16"/>
    <p:sldId id="518" r:id="rId17"/>
    <p:sldId id="500" r:id="rId18"/>
    <p:sldId id="413" r:id="rId19"/>
    <p:sldId id="545"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1"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213" autoAdjust="0"/>
  </p:normalViewPr>
  <p:slideViewPr>
    <p:cSldViewPr snapToGrid="0">
      <p:cViewPr>
        <p:scale>
          <a:sx n="110" d="100"/>
          <a:sy n="110" d="100"/>
        </p:scale>
        <p:origin x="-496" y="1256"/>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08/12/2014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08/12/2014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Zambia,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Zambia</a:t>
            </a:r>
            <a:r>
              <a:rPr lang="en-US" i="0" baseline="0" smtClean="0"/>
              <a:t> </a:t>
            </a:r>
            <a:r>
              <a:rPr lang="en-US" i="0" smtClean="0"/>
              <a:t>has a wide range of data on maternal, newborn and child health.  </a:t>
            </a:r>
            <a:r>
              <a:rPr lang="en-US" i="0" dirty="0" smtClean="0"/>
              <a:t>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(The presenter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Zambia’s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Zambia </a:t>
            </a:r>
            <a:r>
              <a:rPr lang="en-US" i="1" dirty="0" smtClean="0"/>
              <a:t>Under—five child mortality rate </a:t>
            </a:r>
            <a:r>
              <a:rPr lang="en-US" i="0" dirty="0" smtClean="0"/>
              <a:t>is </a:t>
            </a:r>
            <a:r>
              <a:rPr lang="en-US" dirty="0" smtClean="0"/>
              <a:t>declining.</a:t>
            </a:r>
            <a:r>
              <a:rPr lang="en-US" baseline="0" dirty="0" smtClean="0"/>
              <a:t>  </a:t>
            </a:r>
            <a:r>
              <a:rPr lang="en-US" dirty="0" smtClean="0"/>
              <a:t>Newer UN</a:t>
            </a:r>
            <a:r>
              <a:rPr lang="en-US" baseline="0" dirty="0" smtClean="0"/>
              <a:t> estimates show an Under-five mortality rate of 87 for 2013.  The </a:t>
            </a:r>
            <a:r>
              <a:rPr lang="en-US" i="1" baseline="0" dirty="0" smtClean="0"/>
              <a:t>Maternal mortality ratio</a:t>
            </a:r>
            <a:r>
              <a:rPr lang="en-US" baseline="0" dirty="0" smtClean="0"/>
              <a:t> is showing </a:t>
            </a:r>
            <a:r>
              <a:rPr lang="en-US" baseline="0" smtClean="0"/>
              <a:t>much slower </a:t>
            </a:r>
            <a:r>
              <a:rPr lang="en-US" baseline="0" dirty="0" smtClean="0"/>
              <a:t>decline.</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Zambia,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Zambia,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HIV/AIDS, Injuries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t>
            </a:r>
            <a:r>
              <a:rPr lang="en-US" dirty="0" smtClean="0"/>
              <a:t>along </a:t>
            </a:r>
            <a:r>
              <a:rPr lang="en-US" dirty="0" smtClean="0"/>
              <a:t>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remained less than 50%.  It’s important to consider </a:t>
            </a:r>
            <a:r>
              <a:rPr lang="en-US" b="1" baseline="0" dirty="0" smtClean="0"/>
              <a:t>why</a:t>
            </a:r>
            <a:r>
              <a:rPr lang="en-US" baseline="0" dirty="0" smtClean="0"/>
              <a:t> coverage is not improving,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&gt;95%</a:t>
            </a:r>
            <a:r>
              <a:rPr lang="en-US" baseline="0" dirty="0" smtClean="0"/>
              <a:t> in 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Zambia, 94</a:t>
            </a:r>
            <a:r>
              <a:rPr lang="en-US" baseline="0" dirty="0" smtClean="0"/>
              <a:t>% of women</a:t>
            </a:r>
            <a:r>
              <a:rPr lang="en-US" sz="1200" kern="1200" dirty="0" smtClean="0">
                <a:solidFill>
                  <a:schemeClr val="tx1"/>
                </a:solidFill>
                <a:latin typeface="+mn-lt"/>
                <a:ea typeface="+mn-ea"/>
                <a:cs typeface="+mn-cs"/>
              </a:rPr>
              <a:t> attend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60% of</a:t>
            </a:r>
            <a:r>
              <a:rPr lang="en-US" baseline="0" dirty="0" smtClean="0"/>
              <a:t> </a:t>
            </a:r>
            <a:r>
              <a:rPr lang="en-US" baseline="0" dirty="0" smtClean="0"/>
              <a:t>women are attending the necessary 4 visits, as shown on the next slide.  Quality of care for antenatal care also needs to be considered.</a:t>
            </a:r>
            <a:endParaRPr lang="en-US"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a:t>
            </a:r>
            <a:r>
              <a:rPr lang="en-US" i="1" baseline="0" dirty="0" smtClean="0"/>
              <a:t>C-Section rates </a:t>
            </a:r>
            <a:r>
              <a:rPr lang="en-US" baseline="0" dirty="0" smtClean="0"/>
              <a:t>are still below the minimum needed to save lives.  Data for </a:t>
            </a:r>
            <a:r>
              <a:rPr lang="en-US" i="1" baseline="0" dirty="0" smtClean="0"/>
              <a:t>Postnatal visit </a:t>
            </a:r>
            <a:r>
              <a:rPr lang="en-US" baseline="0" dirty="0" smtClean="0"/>
              <a:t>for baby </a:t>
            </a:r>
            <a:r>
              <a:rPr lang="en-US" baseline="0" dirty="0" smtClean="0"/>
              <a:t>and </a:t>
            </a:r>
            <a:r>
              <a:rPr lang="en-US" i="1" baseline="0" dirty="0" smtClean="0"/>
              <a:t>Women with low body mass index </a:t>
            </a:r>
            <a:r>
              <a:rPr lang="en-US" i="0" baseline="0" dirty="0" smtClean="0"/>
              <a:t>are</a:t>
            </a:r>
            <a:r>
              <a:rPr lang="en-US" i="1" baseline="0" dirty="0" smtClean="0"/>
              <a:t> </a:t>
            </a:r>
            <a:r>
              <a:rPr lang="en-US" baseline="0" dirty="0" smtClean="0"/>
              <a:t>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Zambia has data for 3 out of the 5 indicators related to immunization. Zambia’s </a:t>
            </a:r>
            <a:r>
              <a:rPr lang="en-US" i="1" dirty="0" smtClean="0"/>
              <a:t>Immunization</a:t>
            </a:r>
            <a:r>
              <a:rPr lang="en-US" i="0" baseline="0" dirty="0" smtClean="0"/>
              <a:t> </a:t>
            </a:r>
            <a:r>
              <a:rPr lang="en-US" dirty="0" smtClean="0"/>
              <a:t>coverage </a:t>
            </a:r>
            <a:r>
              <a:rPr lang="en-US" dirty="0" smtClean="0"/>
              <a:t>is comparatively</a:t>
            </a:r>
            <a:r>
              <a:rPr lang="en-US" baseline="0" dirty="0" smtClean="0"/>
              <a:t> high, but there is still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some 68% </a:t>
            </a:r>
            <a:r>
              <a:rPr lang="en-US" sz="1200" kern="1200" dirty="0" smtClean="0">
                <a:solidFill>
                  <a:schemeClr val="tx1"/>
                </a:solidFill>
                <a:latin typeface="+mn-lt"/>
                <a:ea typeface="+mn-ea"/>
                <a:cs typeface="+mn-cs"/>
              </a:rPr>
              <a:t>of children with suspected pneumonia were taken to an appropriate health provider for treatment.   47%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of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Many government officials, local and international colleagues from </a:t>
            </a:r>
            <a:r>
              <a:rPr lang="en-US" sz="1200" i="0" dirty="0" smtClean="0"/>
              <a:t>Zambia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Zambia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half of children &lt;5 years sleeping under a treated bednet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 </a:t>
            </a:r>
            <a:r>
              <a:rPr lang="en-US" dirty="0" smtClean="0"/>
              <a:t> rates have </a:t>
            </a:r>
            <a:r>
              <a:rPr lang="en-US" baseline="0" dirty="0" smtClean="0"/>
              <a:t>declined, 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rose</a:t>
            </a:r>
            <a:r>
              <a:rPr lang="en-US" baseline="0" dirty="0" smtClean="0"/>
              <a:t> to over 60% by 2007</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were some improvements in rural areas, </a:t>
            </a:r>
            <a:r>
              <a:rPr lang="en-US" baseline="0" dirty="0" smtClean="0"/>
              <a:t>51% of </a:t>
            </a:r>
            <a:r>
              <a:rPr lang="en-US" baseline="0" dirty="0" smtClean="0"/>
              <a:t>the rural population are using surface water or other unimproved sources of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a:t>
            </a:r>
            <a:r>
              <a:rPr lang="en-US" dirty="0" smtClean="0"/>
              <a:t>of the rural population are still practicing</a:t>
            </a:r>
            <a:r>
              <a:rPr lang="en-US" baseline="0" dirty="0" smtClean="0"/>
              <a:t> </a:t>
            </a:r>
            <a:r>
              <a:rPr lang="en-US" i="0" dirty="0" smtClean="0"/>
              <a:t>open defecation</a:t>
            </a:r>
            <a:r>
              <a:rPr lang="en-US" dirty="0" smtClean="0"/>
              <a:t>.  </a:t>
            </a:r>
            <a:r>
              <a:rPr lang="en-US" smtClean="0"/>
              <a:t>Another </a:t>
            </a:r>
            <a:r>
              <a:rPr lang="en-US" smtClean="0"/>
              <a:t>23%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Zambia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 fully adopted most of the policies being tracked by Countdown.   It could be helpful to understand the current status and implementation of each policy.  Adopting these policies and implementing them at scale can contribute to improved coverage of life 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14350">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by far greatest for </a:t>
            </a:r>
            <a:r>
              <a:rPr lang="en-US" i="1" baseline="0" dirty="0" smtClean="0"/>
              <a:t>Skilled birth attendant</a:t>
            </a:r>
            <a:r>
              <a:rPr lang="en-US" i="0" baseline="0" dirty="0" smtClean="0"/>
              <a:t> but also high for </a:t>
            </a:r>
            <a:r>
              <a:rPr lang="en-US" i="1" baseline="0" dirty="0" smtClean="0"/>
              <a:t>Careseeking for pneumonia. </a:t>
            </a:r>
            <a:r>
              <a:rPr lang="en-US" i="0" baseline="0" dirty="0" smtClean="0"/>
              <a:t>Both are likely to </a:t>
            </a:r>
            <a:r>
              <a:rPr lang="en-US" baseline="0" dirty="0" smtClean="0"/>
              <a:t>depend more on health facilities.  Other</a:t>
            </a:r>
            <a:r>
              <a:rPr lang="en-US" dirty="0" smtClean="0">
                <a:solidFill>
                  <a:srgbClr val="FF0000"/>
                </a:solidFill>
              </a:rPr>
              <a:t> interventions like </a:t>
            </a:r>
            <a:r>
              <a:rPr lang="en-US" i="1" dirty="0" smtClean="0">
                <a:solidFill>
                  <a:srgbClr val="FF0000"/>
                </a:solidFill>
              </a:rPr>
              <a:t>Vitamin A supplementation</a:t>
            </a:r>
            <a:r>
              <a:rPr lang="en-US" i="1" baseline="0" dirty="0" smtClean="0">
                <a:solidFill>
                  <a:srgbClr val="FF0000"/>
                </a:solidFill>
              </a:rPr>
              <a:t> </a:t>
            </a:r>
            <a:r>
              <a:rPr lang="en-US" i="0" baseline="0" dirty="0" smtClean="0">
                <a:solidFill>
                  <a:srgbClr val="FF0000"/>
                </a:solidFill>
              </a:rPr>
              <a:t>and</a:t>
            </a:r>
            <a:r>
              <a:rPr lang="en-US" i="1" baseline="0" dirty="0" smtClean="0">
                <a:solidFill>
                  <a:srgbClr val="FF0000"/>
                </a:solidFill>
              </a:rPr>
              <a:t> Early initiation of breastfeeding,</a:t>
            </a:r>
            <a:r>
              <a:rPr lang="en-US" dirty="0" smtClean="0">
                <a:solidFill>
                  <a:srgbClr val="FF0000"/>
                </a:solidFill>
              </a:rPr>
              <a:t> that are less dependent on facilities,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Zambia are included as optional at the end of this presentation and are also available on the Countdown website.)</a:t>
            </a:r>
            <a:endParaRPr lang="en-US" i="1" dirty="0"/>
          </a:p>
        </p:txBody>
      </p:sp>
    </p:spTree>
    <p:extLst>
      <p:ext uri="{BB962C8B-B14F-4D97-AF65-F5344CB8AC3E}">
        <p14:creationId xmlns:p14="http://schemas.microsoft.com/office/powerpoint/2010/main" val="451717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Zambia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08/12/2014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08/12/2014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08/12/2014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08/12/2014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Zambia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Zambia Countdown country profile</a:t>
            </a:r>
          </a:p>
          <a:p>
            <a:pPr>
              <a:defRPr/>
            </a:pP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13234987" y="-19621500"/>
            <a:ext cx="5562149" cy="720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1" y="268288"/>
            <a:ext cx="618836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7" y="1513376"/>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1838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87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29 </a:t>
            </a:r>
            <a:r>
              <a:rPr lang="en-US" sz="2200" dirty="0">
                <a:latin typeface="+mn-lt"/>
              </a:rPr>
              <a:t>deaths per 1000 live births</a:t>
            </a:r>
          </a:p>
          <a:p>
            <a:pPr algn="ctr">
              <a:defRPr/>
            </a:pPr>
            <a:r>
              <a:rPr lang="en-US" sz="2400" b="1" dirty="0" smtClean="0">
                <a:solidFill>
                  <a:srgbClr val="990033"/>
                </a:solidFill>
                <a:latin typeface="+mn-lt"/>
                <a:cs typeface="Calibri" pitchFamily="34" charset="0"/>
              </a:rPr>
              <a:t> </a:t>
            </a: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52242" y="1933863"/>
            <a:ext cx="8839516"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9841259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1" y="1927119"/>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Malaria – </a:t>
            </a:r>
            <a:r>
              <a:rPr lang="en-US" sz="2400" dirty="0" smtClean="0">
                <a:solidFill>
                  <a:prstClr val="black"/>
                </a:solidFill>
                <a:latin typeface="+mn-lt"/>
                <a:cs typeface="Calibri" pitchFamily="34" charset="0"/>
              </a:rPr>
              <a:t>16%</a:t>
            </a:r>
            <a:endParaRPr lang="en-US" sz="2400" dirty="0" smtClean="0">
              <a:solidFill>
                <a:prstClr val="black"/>
              </a:solidFill>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13%</a:t>
            </a:r>
            <a:endParaRPr lang="en-US" sz="2400" dirty="0" smtClean="0">
              <a:latin typeface="+mn-lt"/>
              <a:cs typeface="Calibri" pitchFamily="34" charset="0"/>
            </a:endParaRPr>
          </a:p>
          <a:p>
            <a:pPr>
              <a:defRPr/>
            </a:pPr>
            <a:r>
              <a:rPr lang="en-US" sz="2400" dirty="0" err="1" smtClean="0">
                <a:solidFill>
                  <a:prstClr val="black"/>
                </a:solidFill>
                <a:latin typeface="Calibri"/>
                <a:cs typeface="Calibri" pitchFamily="34" charset="0"/>
              </a:rPr>
              <a:t>Diarrhoea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a:cs typeface="Calibri" pitchFamily="34" charset="0"/>
            </a:endParaRPr>
          </a:p>
          <a:p>
            <a:pPr>
              <a:defRPr/>
            </a:pPr>
            <a:r>
              <a:rPr lang="en-US" sz="2400" dirty="0" smtClean="0">
                <a:solidFill>
                  <a:prstClr val="black"/>
                </a:solidFill>
                <a:latin typeface="Calibri"/>
                <a:cs typeface="Calibri" pitchFamily="34" charset="0"/>
              </a:rPr>
              <a:t>HIV/AIDS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p>
          <a:p>
            <a:pPr>
              <a:defRPr/>
            </a:pPr>
            <a:r>
              <a:rPr lang="en-US" sz="2400" dirty="0" smtClean="0">
                <a:solidFill>
                  <a:prstClr val="black"/>
                </a:solidFill>
                <a:latin typeface="Calibri"/>
                <a:cs typeface="Calibri" pitchFamily="34" charset="0"/>
              </a:rPr>
              <a:t>Injuries – 5%</a:t>
            </a:r>
          </a:p>
          <a:p>
            <a:pPr>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32364" y="268288"/>
            <a:ext cx="613063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Zambian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08714" y="1445400"/>
            <a:ext cx="5663083"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26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10299" y="1138382"/>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23276" y="437572"/>
            <a:ext cx="6697448" cy="54036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799" y="1057258"/>
            <a:ext cx="7077075" cy="54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1428" y="1340427"/>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93" y="1199540"/>
            <a:ext cx="7100888" cy="512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59503" y="1250927"/>
            <a:ext cx="7424993"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22218" y="1289627"/>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849" y="1109245"/>
            <a:ext cx="7038975" cy="512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55" y="1202416"/>
            <a:ext cx="7367953" cy="493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Zambia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793" y="1159911"/>
            <a:ext cx="7177088" cy="491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680" y="1084520"/>
            <a:ext cx="6691313" cy="560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504" y="1000108"/>
            <a:ext cx="6759645" cy="554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66091"/>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94461" y="1097973"/>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933507"/>
            <a:ext cx="8229600" cy="534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a:solidFill>
                  <a:srgbClr val="800000"/>
                </a:solidFill>
              </a:rPr>
              <a:t>PARTIAL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8.5 </a:t>
            </a:r>
            <a:r>
              <a:rPr lang="en-US" sz="2200" dirty="0"/>
              <a:t>(</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41%  </a:t>
            </a:r>
            <a:r>
              <a:rPr lang="en-US" sz="2200" dirty="0" smtClean="0"/>
              <a:t>(2005)</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$112 </a:t>
            </a:r>
            <a:r>
              <a:rPr lang="en-US" sz="2200" dirty="0"/>
              <a:t>(</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16%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$43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$114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572000" y="476107"/>
            <a:ext cx="439881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00600" y="1200150"/>
            <a:ext cx="41338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Zambia</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by far greatest for skilled birth attendant.</a:t>
            </a:r>
          </a:p>
          <a:p>
            <a:pPr>
              <a:spcBef>
                <a:spcPts val="600"/>
              </a:spcBef>
              <a:spcAft>
                <a:spcPts val="600"/>
              </a:spcAft>
              <a:defRPr/>
            </a:pPr>
            <a:r>
              <a:rPr lang="en-US" sz="2800" dirty="0" smtClean="0">
                <a:latin typeface="+mn-lt"/>
                <a:cs typeface="Calibri" pitchFamily="34" charset="0"/>
              </a:rPr>
              <a:t>Vitamin A, breastfeeding, and antenatal care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500054"/>
            <a:ext cx="3927102"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Zambia </a:t>
            </a:r>
            <a:endParaRPr lang="en-US" sz="4600" dirty="0"/>
          </a:p>
        </p:txBody>
      </p:sp>
    </p:spTree>
    <p:extLst>
      <p:ext uri="{BB962C8B-B14F-4D97-AF65-F5344CB8AC3E}">
        <p14:creationId xmlns:p14="http://schemas.microsoft.com/office/powerpoint/2010/main" val="2932975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Zambia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8" y="1656271"/>
            <a:ext cx="5398188"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28801" y="1621765"/>
            <a:ext cx="543494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76711" y="1319841"/>
            <a:ext cx="6596947"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9457" y="1250830"/>
            <a:ext cx="667850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12892</TotalTime>
  <Words>3093</Words>
  <Application>Microsoft Macintosh PowerPoint</Application>
  <PresentationFormat>On-screen Show (4:3)</PresentationFormat>
  <Paragraphs>267</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Zambia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759</cp:revision>
  <cp:lastPrinted>2012-06-12T19:26:24Z</cp:lastPrinted>
  <dcterms:created xsi:type="dcterms:W3CDTF">2008-01-10T17:37:13Z</dcterms:created>
  <dcterms:modified xsi:type="dcterms:W3CDTF">2014-12-08T00:49:53Z</dcterms:modified>
</cp:coreProperties>
</file>