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Lst>
  <p:notesMasterIdLst>
    <p:notesMasterId r:id="rId45"/>
  </p:notesMasterIdLst>
  <p:handoutMasterIdLst>
    <p:handoutMasterId r:id="rId46"/>
  </p:handoutMasterIdLst>
  <p:sldIdLst>
    <p:sldId id="541" r:id="rId2"/>
    <p:sldId id="542" r:id="rId3"/>
    <p:sldId id="519" r:id="rId4"/>
    <p:sldId id="431" r:id="rId5"/>
    <p:sldId id="435" r:id="rId6"/>
    <p:sldId id="496" r:id="rId7"/>
    <p:sldId id="464" r:id="rId8"/>
    <p:sldId id="521" r:id="rId9"/>
    <p:sldId id="513" r:id="rId10"/>
    <p:sldId id="523" r:id="rId11"/>
    <p:sldId id="517" r:id="rId12"/>
    <p:sldId id="543" r:id="rId13"/>
    <p:sldId id="522" r:id="rId14"/>
    <p:sldId id="390" r:id="rId15"/>
    <p:sldId id="412" r:id="rId16"/>
    <p:sldId id="518" r:id="rId17"/>
    <p:sldId id="500" r:id="rId18"/>
    <p:sldId id="413" r:id="rId19"/>
    <p:sldId id="544" r:id="rId20"/>
    <p:sldId id="417" r:id="rId21"/>
    <p:sldId id="478" r:id="rId22"/>
    <p:sldId id="414" r:id="rId23"/>
    <p:sldId id="480" r:id="rId24"/>
    <p:sldId id="481" r:id="rId25"/>
    <p:sldId id="482" r:id="rId26"/>
    <p:sldId id="484" r:id="rId27"/>
    <p:sldId id="483" r:id="rId28"/>
    <p:sldId id="485" r:id="rId29"/>
    <p:sldId id="489" r:id="rId30"/>
    <p:sldId id="418" r:id="rId31"/>
    <p:sldId id="488" r:id="rId32"/>
    <p:sldId id="487" r:id="rId33"/>
    <p:sldId id="490" r:id="rId34"/>
    <p:sldId id="491" r:id="rId35"/>
    <p:sldId id="492" r:id="rId36"/>
    <p:sldId id="493" r:id="rId37"/>
    <p:sldId id="416" r:id="rId38"/>
    <p:sldId id="511" r:id="rId39"/>
    <p:sldId id="540" r:id="rId40"/>
    <p:sldId id="539" r:id="rId41"/>
    <p:sldId id="536" r:id="rId42"/>
    <p:sldId id="537" r:id="rId43"/>
    <p:sldId id="538" r:id="rId4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800000"/>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92469" autoAdjust="0"/>
  </p:normalViewPr>
  <p:slideViewPr>
    <p:cSldViewPr snapToGrid="0">
      <p:cViewPr>
        <p:scale>
          <a:sx n="110" d="100"/>
          <a:sy n="110" d="100"/>
        </p:scale>
        <p:origin x="-496" y="520"/>
      </p:cViewPr>
      <p:guideLst>
        <p:guide orient="horz" pos="2160"/>
        <p:guide pos="2880"/>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1950"/>
    </p:cViewPr>
  </p:sorterViewPr>
  <p:notesViewPr>
    <p:cSldViewPr snapToGrid="0">
      <p:cViewPr varScale="1">
        <p:scale>
          <a:sx n="44" d="100"/>
          <a:sy n="44" d="100"/>
        </p:scale>
        <p:origin x="-2030" y="-8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CA43E9D1-7926-4BC9-A6BB-3D57AD59ECC1}" type="presOf" srcId="{C6E7AF11-45E8-4960-8D5C-4E7CBCD2D9F1}" destId="{B347EA64-5EA7-4692-919A-4FE3623F63E5}"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3A26DAE9-190E-4CB9-833F-966024F6F24D}" srcId="{EB0DB55C-95F2-454D-9305-AB9E93BD15DD}" destId="{72628D34-2779-45D0-8D0E-6383248B0E25}" srcOrd="0" destOrd="0" parTransId="{B653D03A-8D1C-435C-BABD-2061787C372F}" sibTransId="{35846A1C-730F-4D8B-A42D-8906A3DDAE98}"/>
    <dgm:cxn modelId="{44C81A82-CDDE-4A21-9677-5B4749356105}" type="presOf" srcId="{EB0DB55C-95F2-454D-9305-AB9E93BD15DD}" destId="{37098DA4-DBEB-4362-A1A2-6054573DF8CA}"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6F4D69E-7BCD-4EC3-85E8-F4DE35A50B0C}" srcId="{EB0DB55C-95F2-454D-9305-AB9E93BD15DD}" destId="{C6E7AF11-45E8-4960-8D5C-4E7CBCD2D9F1}" srcOrd="2" destOrd="0" parTransId="{5F97330D-941D-4E76-B33C-5716482386E2}" sibTransId="{61FC0059-AB14-4348-9426-90BF885FCC8A}"/>
    <dgm:cxn modelId="{B5F52B60-2894-4FC3-866E-DE6A3692A458}" type="presOf" srcId="{72628D34-2779-45D0-8D0E-6383248B0E25}" destId="{D01BF024-EA41-4536-B15B-4A443BF5EC65}"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07/12/2014</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07/12/2014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700089" y="4418014"/>
            <a:ext cx="56102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 </a:t>
            </a:r>
            <a:r>
              <a:rPr lang="en-GB" baseline="0" dirty="0" smtClean="0"/>
              <a:t>the data from the 2014 Countdown profile </a:t>
            </a:r>
            <a:r>
              <a:rPr lang="en-GB" i="0" baseline="0" dirty="0" smtClean="0"/>
              <a:t>for Yemen, and a brief explanation of the benefits of holding a country Countdown.</a:t>
            </a:r>
            <a:endParaRPr lang="en-GB" i="0" dirty="0" smtClean="0"/>
          </a:p>
        </p:txBody>
      </p:sp>
    </p:spTree>
    <p:extLst>
      <p:ext uri="{BB962C8B-B14F-4D97-AF65-F5344CB8AC3E}">
        <p14:creationId xmlns:p14="http://schemas.microsoft.com/office/powerpoint/2010/main" val="4252241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extLst>
      <p:ext uri="{BB962C8B-B14F-4D97-AF65-F5344CB8AC3E}">
        <p14:creationId xmlns:p14="http://schemas.microsoft.com/office/powerpoint/2010/main" val="360500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2014 </a:t>
            </a:r>
            <a:r>
              <a:rPr lang="en-US" i="1" dirty="0" smtClean="0"/>
              <a:t>Countdown profile </a:t>
            </a:r>
            <a:r>
              <a:rPr lang="en-US" i="0" smtClean="0"/>
              <a:t>for Yemen</a:t>
            </a:r>
            <a:r>
              <a:rPr lang="en-US" i="0" baseline="0" smtClean="0"/>
              <a:t> </a:t>
            </a:r>
            <a:r>
              <a:rPr lang="en-US" i="0" smtClean="0"/>
              <a:t>has </a:t>
            </a:r>
            <a:r>
              <a:rPr lang="en-US" i="0" dirty="0" smtClean="0"/>
              <a:t>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2014 Countdown profiles, and in this presentation, all data are the most recent available as of the time the profiles were developed in early 2014</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latin typeface="Calibri" pitchFamily="34" charset="0"/>
                <a:cs typeface="Calibri" pitchFamily="34" charset="0"/>
              </a:rPr>
              <a:pPr eaLnBrk="1" hangingPunct="1"/>
              <a:t>15</a:t>
            </a:fld>
            <a:endParaRPr lang="en-US" dirty="0" smtClean="0">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a:p>
            <a:endParaRPr lang="en-US" i="0" baseline="0" dirty="0" smtClean="0"/>
          </a:p>
          <a:p>
            <a:r>
              <a:rPr lang="en-US" i="1" baseline="0" dirty="0" smtClean="0"/>
              <a:t>(You might choose to add 4 additional slides on Equity which have been provided at the end of this presentation and noted as optional.)  </a:t>
            </a:r>
            <a:endParaRPr lang="en-US" i="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Yemen's official mortality statistics.)</a:t>
            </a:r>
          </a:p>
          <a:p>
            <a:r>
              <a:rPr lang="en-US" dirty="0" smtClean="0"/>
              <a:t>Other</a:t>
            </a:r>
            <a:r>
              <a:rPr lang="en-US" baseline="0" dirty="0" smtClean="0"/>
              <a:t> data sources are listed here and include </a:t>
            </a:r>
            <a:r>
              <a:rPr lang="en-US" dirty="0" smtClean="0"/>
              <a:t>country reports. </a:t>
            </a:r>
          </a:p>
          <a:p>
            <a:endParaRPr lang="en-US" i="1" dirty="0" smtClean="0">
              <a:solidFill>
                <a:srgbClr val="FF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The Yemen </a:t>
            </a:r>
            <a:r>
              <a:rPr lang="en-US" i="1" dirty="0" smtClean="0"/>
              <a:t>Under—five child mortality rate </a:t>
            </a:r>
            <a:r>
              <a:rPr lang="en-US" dirty="0" smtClean="0"/>
              <a:t>and </a:t>
            </a:r>
            <a:r>
              <a:rPr lang="en-US" i="1" dirty="0" smtClean="0"/>
              <a:t>Maternal mortality ratio </a:t>
            </a:r>
            <a:r>
              <a:rPr lang="en-US" dirty="0" smtClean="0"/>
              <a:t>are declining, but are still high.  Newer UN</a:t>
            </a:r>
            <a:r>
              <a:rPr lang="en-US" baseline="0" dirty="0" smtClean="0"/>
              <a:t> estimates also show an under-five mortality rate of 51 for 2013.</a:t>
            </a:r>
            <a:endParaRPr lang="en-US" dirty="0" smtClean="0"/>
          </a:p>
          <a:p>
            <a:endParaRPr lang="en-US" baseline="0" dirty="0" smtClean="0"/>
          </a:p>
          <a:p>
            <a:r>
              <a:rPr lang="en-US" i="1" baseline="0" dirty="0" smtClean="0"/>
              <a:t>(Note: Updated 2013 child mortality data from “</a:t>
            </a:r>
            <a:r>
              <a:rPr lang="en-ZA" sz="1200" b="0" i="1" kern="1200" dirty="0" smtClean="0">
                <a:solidFill>
                  <a:schemeClr val="tx1"/>
                </a:solidFill>
                <a:effectLst/>
                <a:latin typeface="+mn-lt"/>
                <a:ea typeface="+mn-ea"/>
                <a:cs typeface="+mn-cs"/>
              </a:rPr>
              <a:t>The UN Inter-agency Group for Child Mortality Estimation</a:t>
            </a:r>
            <a:r>
              <a:rPr lang="en-ZA" sz="1200" b="0" i="1" kern="1200" smtClean="0">
                <a:solidFill>
                  <a:schemeClr val="tx1"/>
                </a:solidFill>
                <a:effectLst/>
                <a:latin typeface="+mn-lt"/>
                <a:ea typeface="+mn-ea"/>
                <a:cs typeface="+mn-cs"/>
              </a:rPr>
              <a:t>, 2014”</a:t>
            </a:r>
            <a:r>
              <a:rPr lang="en-ZA" sz="1200" b="0" i="1" kern="1200" dirty="0" smtClean="0">
                <a:solidFill>
                  <a:schemeClr val="tx1"/>
                </a:solidFill>
                <a:effectLst/>
                <a:latin typeface="+mn-lt"/>
                <a:ea typeface="+mn-ea"/>
                <a:cs typeface="+mn-cs"/>
              </a:rPr>
              <a:t>)</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the </a:t>
            </a:r>
            <a:r>
              <a:rPr lang="en-US" i="0" dirty="0" smtClean="0"/>
              <a:t>West Asia Region, including Yemen, </a:t>
            </a:r>
            <a:r>
              <a:rPr lang="en-US" i="0" baseline="0" dirty="0" smtClean="0"/>
              <a:t>are s</a:t>
            </a:r>
            <a:r>
              <a:rPr lang="en-US" baseline="0" dirty="0" smtClean="0"/>
              <a:t>hown here.</a:t>
            </a:r>
          </a:p>
          <a:p>
            <a:endParaRPr lang="en-US" baseline="0" dirty="0" smtClean="0"/>
          </a:p>
          <a:p>
            <a:r>
              <a:rPr lang="en-US" i="1" baseline="0" dirty="0" smtClean="0"/>
              <a:t>(Note to speaker: these are regional estimates, not 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1"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1"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19</a:t>
            </a:fld>
            <a:endParaRPr lang="en-US" dirty="0" smtClean="0">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2014 and other specific aspects of Countdown are available on the Countdown website.)</a:t>
            </a:r>
          </a:p>
          <a:p>
            <a:endParaRPr lang="en-US" i="1" baseline="0" dirty="0" smtClean="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extLst>
      <p:ext uri="{BB962C8B-B14F-4D97-AF65-F5344CB8AC3E}">
        <p14:creationId xmlns:p14="http://schemas.microsoft.com/office/powerpoint/2010/main" val="3100175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Yemen,</a:t>
            </a:r>
            <a:r>
              <a:rPr lang="en-US" baseline="0" dirty="0" smtClean="0"/>
              <a:t> s</a:t>
            </a:r>
            <a:r>
              <a:rPr lang="en-US" dirty="0" smtClean="0"/>
              <a:t>ome </a:t>
            </a:r>
            <a:r>
              <a:rPr lang="en-US" dirty="0" smtClean="0"/>
              <a:t>45% </a:t>
            </a:r>
            <a:r>
              <a:rPr lang="en-US" dirty="0" smtClean="0"/>
              <a:t>of child deaths occur in the neonatal period.  Most of these can be prevented.  Post-neonatal deaths can, also,</a:t>
            </a:r>
            <a:r>
              <a:rPr lang="en-US" baseline="0" dirty="0" smtClean="0"/>
              <a:t> mostly be prevented and come mainly from Pneumonia, Diarrhoea, and Injuries. </a:t>
            </a:r>
            <a:r>
              <a:rPr lang="en-US" baseline="0" dirty="0" smtClean="0"/>
              <a:t>Malaria and Measles make up 1% respectively of the burden. </a:t>
            </a:r>
            <a:r>
              <a:rPr lang="en-US" dirty="0" smtClean="0"/>
              <a:t> </a:t>
            </a:r>
            <a:endParaRPr lang="en-US"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r>
              <a:rPr lang="en-US" i="0" baseline="0" dirty="0" smtClean="0"/>
              <a:t> </a:t>
            </a:r>
          </a:p>
          <a:p>
            <a:r>
              <a:rPr lang="en-US" baseline="0" dirty="0" smtClean="0"/>
              <a:t>(</a:t>
            </a:r>
            <a:r>
              <a:rPr lang="en-US" i="1" baseline="0" dirty="0" smtClean="0"/>
              <a:t>Please note that updated infant and neonatal mortality rates as of </a:t>
            </a:r>
            <a:r>
              <a:rPr lang="en-US" i="1" baseline="0" dirty="0" smtClean="0"/>
              <a:t>2013 </a:t>
            </a:r>
            <a:r>
              <a:rPr lang="en-US" i="1" baseline="0" dirty="0" smtClean="0"/>
              <a:t>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varies greatly along the continuum of care.  It’s useful to consider what delivery strategies are used to deliver these interventions and how</a:t>
            </a:r>
            <a:r>
              <a:rPr lang="en-US" baseline="0" dirty="0" smtClean="0"/>
              <a:t> to overcome </a:t>
            </a:r>
            <a:r>
              <a:rPr lang="en-US" i="0" baseline="0" dirty="0" smtClean="0"/>
              <a:t>barriers to delivery or to utilization of key services.</a:t>
            </a:r>
          </a:p>
          <a:p>
            <a:endParaRPr lang="en-US" i="0" baseline="0" dirty="0" smtClean="0"/>
          </a:p>
          <a:p>
            <a:r>
              <a:rPr lang="en-US" i="0" baseline="0" dirty="0" smtClean="0"/>
              <a:t>No data was </a:t>
            </a:r>
            <a:r>
              <a:rPr lang="en-US" i="0" baseline="0" dirty="0" smtClean="0"/>
              <a:t>available </a:t>
            </a:r>
            <a:r>
              <a:rPr lang="en-US" i="0" baseline="0" dirty="0" smtClean="0"/>
              <a:t>for </a:t>
            </a:r>
            <a:r>
              <a:rPr lang="en-US" i="1" baseline="0" dirty="0" smtClean="0"/>
              <a:t>Postnatal care.</a:t>
            </a:r>
            <a:endParaRPr lang="en-US" i="1"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baseline="0" dirty="0" smtClean="0"/>
              <a:t>has increased, but is still low.  It’s important to consider </a:t>
            </a:r>
            <a:r>
              <a:rPr lang="en-US" b="1" i="0" baseline="0" dirty="0" smtClean="0"/>
              <a:t>who</a:t>
            </a:r>
            <a:r>
              <a:rPr lang="en-US" i="0" baseline="0" dirty="0" smtClean="0"/>
              <a:t> still lacks access and </a:t>
            </a:r>
            <a:r>
              <a:rPr lang="en-US" b="1" i="0" baseline="0" dirty="0" smtClean="0"/>
              <a:t>if</a:t>
            </a:r>
            <a:r>
              <a:rPr lang="en-US" i="0" baseline="0" dirty="0" smtClean="0"/>
              <a:t> </a:t>
            </a:r>
            <a:r>
              <a:rPr lang="en-US" b="0" i="0" baseline="0" dirty="0" smtClean="0"/>
              <a:t>quality of care issues </a:t>
            </a:r>
            <a:r>
              <a:rPr lang="en-US" i="0" baseline="0" dirty="0" smtClean="0"/>
              <a:t>also need to be addressed.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 coverage is </a:t>
            </a:r>
            <a:r>
              <a:rPr lang="en-US" dirty="0" smtClean="0"/>
              <a:t>estimated</a:t>
            </a:r>
            <a:r>
              <a:rPr lang="en-US" baseline="0" dirty="0" smtClean="0"/>
              <a:t> to be low</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Yemen, only </a:t>
            </a:r>
            <a:r>
              <a:rPr lang="en-US" baseline="0" dirty="0" smtClean="0"/>
              <a:t>47% of women </a:t>
            </a:r>
            <a:r>
              <a:rPr lang="en-US" sz="1200" kern="1200" dirty="0" smtClean="0">
                <a:solidFill>
                  <a:schemeClr val="tx1"/>
                </a:solidFill>
                <a:latin typeface="+mn-lt"/>
                <a:ea typeface="+mn-ea"/>
                <a:cs typeface="+mn-cs"/>
              </a:rPr>
              <a:t>are attending </a:t>
            </a:r>
            <a:r>
              <a:rPr lang="en-US" sz="1200" i="1" kern="1200" dirty="0" smtClean="0">
                <a:solidFill>
                  <a:schemeClr val="tx1"/>
                </a:solidFill>
                <a:latin typeface="+mn-lt"/>
                <a:ea typeface="+mn-ea"/>
                <a:cs typeface="+mn-cs"/>
              </a:rPr>
              <a:t>Antenatal care</a:t>
            </a:r>
            <a:r>
              <a:rPr lang="en-US" sz="1200" kern="1200" dirty="0" smtClean="0">
                <a:solidFill>
                  <a:schemeClr val="tx1"/>
                </a:solidFill>
                <a:latin typeface="+mn-lt"/>
                <a:ea typeface="+mn-ea"/>
                <a:cs typeface="+mn-cs"/>
              </a:rPr>
              <a:t> with a skilled provider at least once during pregnancy. </a:t>
            </a:r>
            <a:r>
              <a:rPr lang="en-US" sz="1200" kern="1200" dirty="0" smtClean="0">
                <a:solidFill>
                  <a:schemeClr val="tx1"/>
                </a:solidFill>
                <a:latin typeface="+mn-lt"/>
                <a:ea typeface="+mn-ea"/>
                <a:cs typeface="+mn-cs"/>
              </a:rPr>
              <a:t>14%</a:t>
            </a:r>
            <a:r>
              <a:rPr lang="en-US" sz="1200" kern="1200" baseline="0" dirty="0" smtClean="0">
                <a:solidFill>
                  <a:schemeClr val="tx1"/>
                </a:solidFill>
                <a:latin typeface="+mn-lt"/>
                <a:ea typeface="+mn-ea"/>
                <a:cs typeface="+mn-cs"/>
              </a:rPr>
              <a:t> of </a:t>
            </a:r>
            <a:r>
              <a:rPr lang="en-US" sz="1200" kern="1200" dirty="0" smtClean="0">
                <a:solidFill>
                  <a:schemeClr val="tx1"/>
                </a:solidFill>
                <a:latin typeface="+mn-lt"/>
                <a:ea typeface="+mn-ea"/>
                <a:cs typeface="+mn-cs"/>
              </a:rPr>
              <a:t>women </a:t>
            </a:r>
            <a:r>
              <a:rPr lang="en-US" sz="1200" kern="1200" dirty="0" smtClean="0">
                <a:solidFill>
                  <a:schemeClr val="tx1"/>
                </a:solidFill>
                <a:latin typeface="+mn-lt"/>
                <a:ea typeface="+mn-ea"/>
                <a:cs typeface="+mn-cs"/>
              </a:rPr>
              <a:t>are attending the necessary 4 visits, as shown on the next slide. </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Quality of care for antenatal care also needs to be considered.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there is still room for improvement for a number</a:t>
            </a:r>
            <a:r>
              <a:rPr lang="en-US" baseline="0" dirty="0" smtClean="0"/>
              <a:t> of other maternal and newborn health indicators.  </a:t>
            </a:r>
            <a:r>
              <a:rPr lang="en-US" baseline="0" dirty="0" smtClean="0"/>
              <a:t>There are no data available for Postnatal visits for baby and mother.</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Yemen’s </a:t>
            </a:r>
            <a:r>
              <a:rPr lang="en-US" i="1" dirty="0" smtClean="0"/>
              <a:t>Immunization</a:t>
            </a:r>
            <a:r>
              <a:rPr lang="en-US" dirty="0" smtClean="0"/>
              <a:t> coverage </a:t>
            </a:r>
            <a:r>
              <a:rPr lang="en-US" dirty="0" smtClean="0"/>
              <a:t>is</a:t>
            </a:r>
            <a:r>
              <a:rPr lang="en-US" baseline="0" dirty="0" smtClean="0"/>
              <a:t> relatively high, with the exception of </a:t>
            </a:r>
            <a:r>
              <a:rPr lang="en-US" baseline="0" dirty="0" err="1" smtClean="0"/>
              <a:t>Hib</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There is no recent data available on </a:t>
            </a:r>
            <a:r>
              <a:rPr lang="en-US" sz="1200" i="1" kern="1200" dirty="0" smtClean="0">
                <a:solidFill>
                  <a:schemeClr val="tx1"/>
                </a:solidFill>
                <a:latin typeface="+mn-lt"/>
                <a:ea typeface="+mn-ea"/>
                <a:cs typeface="+mn-cs"/>
              </a:rPr>
              <a:t>Percentage of children </a:t>
            </a:r>
            <a:r>
              <a:rPr lang="en-US" sz="1200" i="1" kern="1200" baseline="0" dirty="0" smtClean="0">
                <a:solidFill>
                  <a:schemeClr val="tx1"/>
                </a:solidFill>
                <a:latin typeface="+mn-lt"/>
                <a:ea typeface="+mn-ea"/>
                <a:cs typeface="+mn-cs"/>
              </a:rPr>
              <a:t>with suspected pneumonia t</a:t>
            </a:r>
            <a:r>
              <a:rPr lang="en-US" sz="1200" i="1" kern="1200" dirty="0" smtClean="0">
                <a:solidFill>
                  <a:schemeClr val="tx1"/>
                </a:solidFill>
                <a:latin typeface="+mn-lt"/>
                <a:ea typeface="+mn-ea"/>
                <a:cs typeface="+mn-cs"/>
              </a:rPr>
              <a:t>aken to an appropriate provider.</a:t>
            </a:r>
            <a:r>
              <a:rPr lang="en-US" sz="1200" i="1" kern="1200" baseline="0" dirty="0" smtClean="0">
                <a:solidFill>
                  <a:schemeClr val="tx1"/>
                </a:solidFill>
                <a:latin typeface="+mn-lt"/>
                <a:ea typeface="+mn-ea"/>
                <a:cs typeface="+mn-cs"/>
              </a:rPr>
              <a:t>  </a:t>
            </a:r>
            <a:r>
              <a:rPr lang="en-US" sz="1200" i="0" kern="1200" baseline="0" dirty="0" smtClean="0">
                <a:solidFill>
                  <a:schemeClr val="tx1"/>
                </a:solidFill>
                <a:latin typeface="+mn-lt"/>
                <a:ea typeface="+mn-ea"/>
                <a:cs typeface="+mn-cs"/>
              </a:rPr>
              <a:t>38% </a:t>
            </a:r>
            <a:r>
              <a:rPr lang="en-US" sz="1200" i="1" kern="1200" baseline="0" dirty="0" smtClean="0">
                <a:solidFill>
                  <a:schemeClr val="tx1"/>
                </a:solidFill>
                <a:latin typeface="+mn-lt"/>
                <a:ea typeface="+mn-ea"/>
                <a:cs typeface="+mn-cs"/>
              </a:rPr>
              <a:t>of children with suspected pneumonia received antibiotics.   </a:t>
            </a:r>
            <a:r>
              <a:rPr lang="en-US"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2006, 48% of children with diarrhoea were receiving increased</a:t>
            </a:r>
            <a:r>
              <a:rPr lang="en-US" baseline="0" dirty="0" smtClean="0"/>
              <a:t> fluids and continued feeding.   Only 33% were </a:t>
            </a:r>
            <a:r>
              <a:rPr lang="en-US" dirty="0" smtClean="0"/>
              <a:t>being treated with ORS.</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Yemen might </a:t>
            </a:r>
            <a:r>
              <a:rPr lang="en-US" i="0" dirty="0" smtClean="0"/>
              <a:t>know about the </a:t>
            </a:r>
            <a:r>
              <a:rPr lang="en-US" i="1" dirty="0" smtClean="0"/>
              <a:t>Countdown to 2015 for Maternal,</a:t>
            </a:r>
            <a:r>
              <a:rPr lang="en-US" i="1" baseline="0" dirty="0" smtClean="0"/>
              <a:t> Newborn and Child Health</a:t>
            </a:r>
            <a:r>
              <a:rPr lang="en-US" i="0" dirty="0" smtClean="0"/>
              <a:t>.  The Countdown has been producing individual country profiles since 2005. This slide show is intended to stimulate discussion about country progress in Yemen</a:t>
            </a:r>
            <a:r>
              <a:rPr lang="en-US" i="0" baseline="0" dirty="0" smtClean="0"/>
              <a:t>, </a:t>
            </a:r>
            <a:r>
              <a:rPr lang="en-US" i="0" dirty="0" smtClean="0"/>
              <a:t>using data from global data bases as of early 2014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(The presenter might use this slide to discuss sub-national issues of malaria and use of treated bednets.  Or this slide can be omitted.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a:t>
            </a:r>
            <a:r>
              <a:rPr lang="en-US" dirty="0" smtClean="0"/>
              <a:t> rates </a:t>
            </a:r>
            <a:r>
              <a:rPr lang="en-US" dirty="0" smtClean="0"/>
              <a:t>were </a:t>
            </a:r>
            <a:r>
              <a:rPr lang="en-US" dirty="0" smtClean="0"/>
              <a:t>high in </a:t>
            </a:r>
            <a:r>
              <a:rPr lang="en-US" dirty="0" smtClean="0"/>
              <a:t>2011.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Exclusive breastfeeding</a:t>
            </a:r>
            <a:r>
              <a:rPr lang="en-US" dirty="0" smtClean="0"/>
              <a:t> rates were only 12% in 2003.</a:t>
            </a:r>
          </a:p>
          <a:p>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a:t>
            </a:r>
            <a:r>
              <a:rPr lang="en-US" baseline="0" dirty="0" smtClean="0"/>
              <a:t> to </a:t>
            </a:r>
            <a:r>
              <a:rPr lang="en-US" i="1" baseline="0" dirty="0" smtClean="0"/>
              <a:t>Improved drinking water </a:t>
            </a:r>
            <a:r>
              <a:rPr lang="en-US" i="0" baseline="0" dirty="0" smtClean="0"/>
              <a:t> </a:t>
            </a:r>
            <a:r>
              <a:rPr lang="en-US" baseline="0" dirty="0" smtClean="0"/>
              <a:t>remains limited, especially in rural areas.  Around 53% of the rural population are still without improved drinking water.</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31% of the rural population still practice </a:t>
            </a:r>
            <a:r>
              <a:rPr lang="en-US" i="0" dirty="0" smtClean="0"/>
              <a:t>open defecation</a:t>
            </a:r>
            <a:r>
              <a:rPr lang="en-US" dirty="0" smtClean="0"/>
              <a:t>.  Another 32% are using unimproved facilities.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sz="1200" kern="1200" dirty="0" smtClean="0">
                <a:solidFill>
                  <a:schemeClr val="tx1"/>
                </a:solidFill>
                <a:latin typeface="+mn-lt"/>
                <a:ea typeface="+mn-ea"/>
                <a:cs typeface="+mn-cs"/>
              </a:rPr>
              <a:t>Yemen has fully adopted some of the policies being tracked by Countdown.  It would be important to understand why full adoption hasn’t happened and the current status of implementation of each policy.  Requiring specific notification and investigation of maternal deaths can be very useful in identifying ways to prevent future deaths.  Fully adopting other key policies and implementing them at scale can contribute to improved coverage of lifesaving interventions.</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 indicators for </a:t>
            </a:r>
            <a:r>
              <a:rPr lang="en-US" i="1" dirty="0" smtClean="0"/>
              <a:t>Systems and financing</a:t>
            </a:r>
            <a:r>
              <a:rPr lang="en-US" dirty="0" smtClean="0"/>
              <a:t> 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r>
              <a:rPr lang="en-US" dirty="0" smtClean="0"/>
              <a:t>This slide shows coverage levels for the poorest and richest households for a range of interventions along the continuum of care.  The poorest 20% is represented by the red dot.  The wealthiest 20% is represented by the</a:t>
            </a:r>
            <a:r>
              <a:rPr lang="en-US" baseline="0" dirty="0" smtClean="0"/>
              <a:t> orange dot.  The longer the line between the two groups, the greater the inequality.  </a:t>
            </a:r>
            <a:r>
              <a:rPr lang="en-US" dirty="0" smtClean="0"/>
              <a:t> Inequality is greatest for</a:t>
            </a:r>
            <a:r>
              <a:rPr lang="en-US" baseline="0" dirty="0" smtClean="0"/>
              <a:t> </a:t>
            </a:r>
            <a:r>
              <a:rPr lang="en-US" i="1" baseline="0" dirty="0" smtClean="0"/>
              <a:t>Skilled birth attendant</a:t>
            </a:r>
            <a:r>
              <a:rPr lang="en-US" baseline="0" dirty="0" smtClean="0"/>
              <a:t>, along with </a:t>
            </a:r>
            <a:r>
              <a:rPr lang="en-US" i="1" baseline="0" dirty="0" smtClean="0"/>
              <a:t>A</a:t>
            </a:r>
            <a:r>
              <a:rPr lang="en-US" i="1" dirty="0" smtClean="0"/>
              <a:t>ntenatal care</a:t>
            </a:r>
            <a:r>
              <a:rPr lang="en-US" dirty="0" smtClean="0"/>
              <a:t>, </a:t>
            </a:r>
            <a:r>
              <a:rPr lang="en-US" i="1" dirty="0" smtClean="0"/>
              <a:t>Demand for family planning satisfied</a:t>
            </a:r>
            <a:r>
              <a:rPr lang="en-US" i="1" baseline="0" dirty="0" smtClean="0"/>
              <a:t> , and DIP3.  </a:t>
            </a:r>
            <a:r>
              <a:rPr lang="en-US" sz="1200" kern="1200" dirty="0" smtClean="0">
                <a:solidFill>
                  <a:srgbClr val="FF0000"/>
                </a:solidFill>
                <a:latin typeface="+mn-lt"/>
                <a:ea typeface="+mn-ea"/>
                <a:cs typeface="+mn-cs"/>
              </a:rPr>
              <a:t>Only 3 interventions </a:t>
            </a:r>
            <a:r>
              <a:rPr lang="en-US" sz="1200" i="0" kern="1200" dirty="0" smtClean="0">
                <a:solidFill>
                  <a:srgbClr val="FF0000"/>
                </a:solidFill>
                <a:latin typeface="+mn-lt"/>
                <a:ea typeface="+mn-ea"/>
                <a:cs typeface="+mn-cs"/>
              </a:rPr>
              <a:t>(</a:t>
            </a:r>
            <a:r>
              <a:rPr lang="en-US" sz="1200" i="1" kern="1200" dirty="0" smtClean="0">
                <a:solidFill>
                  <a:srgbClr val="FF0000"/>
                </a:solidFill>
                <a:latin typeface="+mn-lt"/>
                <a:ea typeface="+mn-ea"/>
                <a:cs typeface="+mn-cs"/>
              </a:rPr>
              <a:t>Early initiation of breastfeeding, Careseeking for pneumonia, </a:t>
            </a:r>
            <a:r>
              <a:rPr lang="en-US" sz="1200" i="0" kern="1200" dirty="0" smtClean="0">
                <a:solidFill>
                  <a:srgbClr val="FF0000"/>
                </a:solidFill>
                <a:latin typeface="+mn-lt"/>
                <a:ea typeface="+mn-ea"/>
                <a:cs typeface="+mn-cs"/>
              </a:rPr>
              <a:t>and</a:t>
            </a:r>
            <a:r>
              <a:rPr lang="en-US" sz="1200" i="1" kern="1200" dirty="0" smtClean="0">
                <a:solidFill>
                  <a:srgbClr val="FF0000"/>
                </a:solidFill>
                <a:latin typeface="+mn-lt"/>
                <a:ea typeface="+mn-ea"/>
                <a:cs typeface="+mn-cs"/>
              </a:rPr>
              <a:t> ORT for children with diarrhoea</a:t>
            </a:r>
            <a:r>
              <a:rPr lang="en-US" sz="1200" i="0" kern="1200" dirty="0" smtClean="0">
                <a:solidFill>
                  <a:srgbClr val="FF0000"/>
                </a:solidFill>
                <a:latin typeface="+mn-lt"/>
                <a:ea typeface="+mn-ea"/>
                <a:cs typeface="+mn-cs"/>
              </a:rPr>
              <a:t>) show </a:t>
            </a:r>
            <a:r>
              <a:rPr lang="en-US" sz="1200" kern="1200" dirty="0" smtClean="0">
                <a:solidFill>
                  <a:srgbClr val="FF0000"/>
                </a:solidFill>
                <a:latin typeface="+mn-lt"/>
                <a:ea typeface="+mn-ea"/>
                <a:cs typeface="+mn-cs"/>
              </a:rPr>
              <a:t>much smaller gaps in coverage.</a:t>
            </a:r>
            <a:endParaRPr lang="en-US" i="1" baseline="0" dirty="0" smtClean="0">
              <a:solidFill>
                <a:srgbClr val="FF0000"/>
              </a:solidFill>
            </a:endParaRPr>
          </a:p>
          <a:p>
            <a:endParaRPr lang="en-US" baseline="0" dirty="0" smtClean="0"/>
          </a:p>
          <a:p>
            <a:r>
              <a:rPr lang="en-US" i="1" baseline="0" dirty="0" smtClean="0"/>
              <a:t>(These figures might differ from other charts due to differences in data sources.)</a:t>
            </a:r>
            <a:endParaRPr lang="en-US" baseline="0" dirty="0" smtClean="0"/>
          </a:p>
          <a:p>
            <a:r>
              <a:rPr lang="en-US" i="1" baseline="0" dirty="0" smtClean="0"/>
              <a:t>(Note: Additional Equity slides for Yemen are included as optional at the end of this presentation and are also available on the Countdown website.)</a:t>
            </a:r>
            <a:endParaRPr lang="en-US" i="1"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following 4 supplementary slides contain figures showing: (1) the coverage levels in the poorest and richest quintiles for selected interventions along the continuum of care; (2) coverage levels in the five wealth quintiles for these interventions; (3) the co-coverage of health interventions: percentage of children aged 1–4 years according to the number of key child-survival interventions received, by wealth quintile; (4) the Composite coverage index of selected interventions and corresponding coverage gap (how much is needed to reach universal coverage), by wealth quintile.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39</a:t>
            </a:fld>
            <a:endParaRPr lang="en-US" dirty="0"/>
          </a:p>
        </p:txBody>
      </p:sp>
    </p:spTree>
    <p:extLst>
      <p:ext uri="{BB962C8B-B14F-4D97-AF65-F5344CB8AC3E}">
        <p14:creationId xmlns:p14="http://schemas.microsoft.com/office/powerpoint/2010/main" val="5884062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for the poorest 20%, </a:t>
            </a:r>
            <a:r>
              <a:rPr lang="en-US" sz="1200" b="0" kern="1200" dirty="0" smtClean="0">
                <a:solidFill>
                  <a:schemeClr val="tx1"/>
                </a:solidFill>
                <a:latin typeface="+mn-lt"/>
                <a:ea typeface="+mn-ea"/>
                <a:cs typeface="+mn-cs"/>
              </a:rPr>
              <a:t>or first quintile of wealth (Q1)</a:t>
            </a:r>
            <a:r>
              <a:rPr lang="en-US" sz="1200" b="1" kern="1200" dirty="0" smtClean="0">
                <a:solidFill>
                  <a:schemeClr val="tx1"/>
                </a:solidFill>
                <a:latin typeface="+mn-lt"/>
                <a:ea typeface="+mn-ea"/>
                <a:cs typeface="+mn-cs"/>
              </a:rPr>
              <a:t> and for the richest 20%, </a:t>
            </a:r>
            <a:r>
              <a:rPr lang="en-US" sz="1200" b="0" kern="1200" dirty="0" smtClean="0">
                <a:solidFill>
                  <a:schemeClr val="tx1"/>
                </a:solidFill>
                <a:latin typeface="+mn-lt"/>
                <a:ea typeface="+mn-ea"/>
                <a:cs typeface="+mn-cs"/>
              </a:rPr>
              <a:t>or fifth quintile of wealth (Q5).  </a:t>
            </a:r>
            <a:r>
              <a:rPr lang="en-US" sz="1200" kern="1200" dirty="0" smtClean="0">
                <a:solidFill>
                  <a:schemeClr val="tx1"/>
                </a:solidFill>
                <a:latin typeface="+mn-lt"/>
                <a:ea typeface="+mn-ea"/>
                <a:cs typeface="+mn-cs"/>
              </a:rPr>
              <a:t>Red dots show coverage for the poorest (Q1) and yellow dots for the richest (Q5).  Wider bars mean more inequality in absolute terms for that intervention.  Narrower bars mean less inequality in absolute terms for that intervention.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Interventions that require a functional health system, such as </a:t>
            </a:r>
            <a:r>
              <a:rPr lang="en-GB" sz="1200" i="1" kern="1200" dirty="0" smtClean="0">
                <a:solidFill>
                  <a:schemeClr val="tx1"/>
                </a:solidFill>
                <a:latin typeface="+mn-lt"/>
                <a:ea typeface="+mn-ea"/>
                <a:cs typeface="+mn-cs"/>
              </a:rPr>
              <a:t>skilled birth attendant</a:t>
            </a:r>
            <a:r>
              <a:rPr lang="en-GB" sz="1200" kern="1200" dirty="0" smtClean="0">
                <a:solidFill>
                  <a:schemeClr val="tx1"/>
                </a:solidFill>
                <a:latin typeface="+mn-lt"/>
                <a:ea typeface="+mn-ea"/>
                <a:cs typeface="+mn-cs"/>
              </a:rPr>
              <a:t>, are generally more inequitable.</a:t>
            </a:r>
            <a:r>
              <a:rPr lang="en-US" dirty="0" smtClean="0"/>
              <a:t> </a:t>
            </a:r>
            <a:r>
              <a:rPr lang="en-GB"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latin typeface="+mn-lt"/>
                <a:ea typeface="+mn-ea"/>
                <a:cs typeface="+mn-cs"/>
              </a:rPr>
              <a:t>(Note: This slide is repeating the data on </a:t>
            </a:r>
            <a:r>
              <a:rPr lang="en-GB" sz="1200" i="1" kern="1200" baseline="0" dirty="0" smtClean="0">
                <a:solidFill>
                  <a:schemeClr val="tx1"/>
                </a:solidFill>
                <a:latin typeface="+mn-lt"/>
                <a:ea typeface="+mn-ea"/>
                <a:cs typeface="+mn-cs"/>
              </a:rPr>
              <a:t>slide 37 but with a different layout.)</a:t>
            </a:r>
            <a:r>
              <a:rPr lang="en-GB"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i="0" dirty="0" smtClean="0"/>
              <a:t>,</a:t>
            </a:r>
            <a:r>
              <a:rPr lang="en-US" i="0" baseline="0" dirty="0" smtClean="0"/>
              <a:t> and </a:t>
            </a:r>
            <a:r>
              <a:rPr lang="en-US" dirty="0" smtClean="0"/>
              <a:t>Part 2 will describe</a:t>
            </a:r>
            <a:r>
              <a:rPr lang="en-US" baseline="0" dirty="0" smtClean="0"/>
              <a:t> the </a:t>
            </a:r>
            <a:r>
              <a:rPr lang="en-GB" i="0" baseline="0" dirty="0" smtClean="0"/>
              <a:t>Yemen</a:t>
            </a:r>
            <a:r>
              <a:rPr lang="en-GB" i="1" baseline="0" dirty="0" smtClean="0"/>
              <a:t> </a:t>
            </a:r>
            <a:r>
              <a:rPr lang="en-US" baseline="0" dirty="0" smtClean="0"/>
              <a:t>profile.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in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five wealth quintiles</a:t>
            </a:r>
            <a:r>
              <a:rPr lang="en-US" sz="1200" kern="1200" dirty="0" smtClean="0">
                <a:solidFill>
                  <a:schemeClr val="tx1"/>
                </a:solidFill>
                <a:latin typeface="+mn-lt"/>
                <a:ea typeface="+mn-ea"/>
                <a:cs typeface="+mn-cs"/>
              </a:rPr>
              <a:t>… from the poorest 20% to the richest 20%.  Red dots show coverage for the poorest (Q1) and yellow dots for the richest (Q5); the other colors represent the intermediate quintiles.  Most often, coverage is lowest for the poorest (Q1) and increases steadily with wealth.  In rare cases, the intervention shows an inverted pattern, decreasing coverage with wealth.  Sometimes, coverage does not increase linearly with wealth and the quintiles are not in the expected order.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i="0" dirty="0" smtClean="0"/>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co-coverage of health interventions</a:t>
            </a:r>
            <a:r>
              <a:rPr lang="en-US" sz="1200" kern="1200" dirty="0" smtClean="0">
                <a:solidFill>
                  <a:schemeClr val="tx1"/>
                </a:solidFill>
                <a:latin typeface="+mn-lt"/>
                <a:ea typeface="+mn-ea"/>
                <a:cs typeface="+mn-cs"/>
              </a:rPr>
              <a:t>: percentage of children aged 1–4 years according to the </a:t>
            </a:r>
            <a:r>
              <a:rPr lang="en-US" sz="1200" b="0" kern="1200" dirty="0" smtClean="0">
                <a:solidFill>
                  <a:schemeClr val="tx1"/>
                </a:solidFill>
                <a:latin typeface="+mn-lt"/>
                <a:ea typeface="+mn-ea"/>
                <a:cs typeface="+mn-cs"/>
              </a:rPr>
              <a:t>number</a:t>
            </a:r>
            <a:r>
              <a:rPr lang="en-US" sz="1200" kern="1200" dirty="0" smtClean="0">
                <a:solidFill>
                  <a:schemeClr val="tx1"/>
                </a:solidFill>
                <a:latin typeface="+mn-lt"/>
                <a:ea typeface="+mn-ea"/>
                <a:cs typeface="+mn-cs"/>
              </a:rPr>
              <a:t> of key child-survival interventions received according to wealth quintile.  The colored bands show the proportion of children in each wealth quintile that received a given number of interventions.</a:t>
            </a:r>
          </a:p>
          <a:p>
            <a:r>
              <a:rPr lang="en-US" sz="1200" kern="1200" dirty="0" smtClean="0">
                <a:solidFill>
                  <a:schemeClr val="tx1"/>
                </a:solidFill>
                <a:latin typeface="+mn-lt"/>
                <a:ea typeface="+mn-ea"/>
                <a:cs typeface="+mn-cs"/>
              </a:rPr>
              <a:t> </a:t>
            </a:r>
          </a:p>
          <a:p>
            <a:r>
              <a:rPr lang="en-US" sz="1200" b="0" i="1" kern="1200" dirty="0" smtClean="0">
                <a:solidFill>
                  <a:schemeClr val="tx1"/>
                </a:solidFill>
                <a:latin typeface="+mn-lt"/>
                <a:ea typeface="+mn-ea"/>
                <a:cs typeface="+mn-cs"/>
              </a:rPr>
              <a:t>Interventions taken into account for the co-coverage analysis:</a:t>
            </a:r>
          </a:p>
          <a:p>
            <a:r>
              <a:rPr lang="en-US" sz="1200" b="0" i="1" kern="1200" dirty="0" smtClean="0">
                <a:solidFill>
                  <a:schemeClr val="tx1"/>
                </a:solidFill>
                <a:latin typeface="+mn-lt"/>
                <a:ea typeface="+mn-ea"/>
                <a:cs typeface="+mn-cs"/>
              </a:rPr>
              <a:t>Antenatal care (1+ visits with skilled provider), mother immunized against tetanus, skilled birth</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attendant, BCG immunization, 3 doses of DTP, measles immunization,</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child received</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vitamin A in the</a:t>
            </a:r>
            <a:r>
              <a:rPr lang="en-US" sz="1200" b="0" i="1" kern="1200" baseline="0" dirty="0" smtClean="0">
                <a:solidFill>
                  <a:schemeClr val="tx1"/>
                </a:solidFill>
                <a:latin typeface="+mn-lt"/>
                <a:ea typeface="+mn-ea"/>
                <a:cs typeface="+mn-cs"/>
              </a:rPr>
              <a:t> past 6 months</a:t>
            </a:r>
            <a:r>
              <a:rPr lang="en-US" sz="1200" b="0" i="1" kern="1200" dirty="0" smtClean="0">
                <a:solidFill>
                  <a:schemeClr val="tx1"/>
                </a:solidFill>
                <a:latin typeface="+mn-lt"/>
                <a:ea typeface="+mn-ea"/>
                <a:cs typeface="+mn-cs"/>
              </a:rPr>
              <a:t>, child slept under insecticide-treated bednet the previous night (only for countries with endemic malaria)</a:t>
            </a:r>
            <a:endParaRPr lang="en-US" b="0" i="1" dirty="0" smtClean="0"/>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p>
              <a:p>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14:m>
                  <m:oMathPara xmlns="" xmlns:m="http://schemas.openxmlformats.org/officeDocument/2006/math">
                    <m:oMathParaPr>
                      <m:jc m:val="centerGroup"/>
                    </m:oMathParaPr>
                    <m:oMath xmlns:m="http://schemas.openxmlformats.org/officeDocument/2006/math">
                      <m:r>
                        <a:rPr lang="en-US" sz="1200" i="1" kern="1200" smtClean="0">
                          <a:solidFill>
                            <a:schemeClr val="tx1"/>
                          </a:solidFill>
                          <a:effectLst/>
                          <a:latin typeface="Cambria Math"/>
                          <a:ea typeface="+mn-ea"/>
                          <a:cs typeface="+mn-cs"/>
                        </a:rPr>
                        <m:t>𝐶𝐶𝐼</m:t>
                      </m:r>
                      <m:r>
                        <a:rPr lang="en-US" sz="1200" i="1" kern="1200" smtClean="0">
                          <a:solidFill>
                            <a:schemeClr val="tx1"/>
                          </a:solidFill>
                          <a:effectLst/>
                          <a:latin typeface="Cambria Math"/>
                          <a:ea typeface="+mn-ea"/>
                          <a:cs typeface="+mn-cs"/>
                        </a:rPr>
                        <m:t>=</m:t>
                      </m:r>
                      <m:f>
                        <m:fPr>
                          <m:type m:val="skw"/>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1</m:t>
                          </m:r>
                        </m:num>
                        <m:den>
                          <m:r>
                            <a:rPr lang="en-US" sz="1200" i="1" kern="1200">
                              <a:solidFill>
                                <a:schemeClr val="tx1"/>
                              </a:solidFill>
                              <a:effectLst/>
                              <a:latin typeface="Cambria Math"/>
                              <a:ea typeface="+mn-ea"/>
                              <a:cs typeface="+mn-cs"/>
                            </a:rPr>
                            <m:t>4</m:t>
                          </m:r>
                        </m:den>
                      </m:f>
                      <m:d>
                        <m:dPr>
                          <m:ctrlPr>
                            <a:rPr lang="en-US" sz="1200" i="1" kern="1200">
                              <a:solidFill>
                                <a:schemeClr val="tx1"/>
                              </a:solidFill>
                              <a:effectLst/>
                              <a:latin typeface="Cambria Math"/>
                              <a:ea typeface="+mn-ea"/>
                              <a:cs typeface="+mn-cs"/>
                            </a:rPr>
                          </m:ctrlPr>
                        </m:dPr>
                        <m:e>
                          <m:r>
                            <a:rPr lang="en-US" sz="1200" i="1" kern="1200">
                              <a:solidFill>
                                <a:schemeClr val="tx1"/>
                              </a:solidFill>
                              <a:effectLst/>
                              <a:latin typeface="Cambria Math"/>
                              <a:ea typeface="+mn-ea"/>
                              <a:cs typeface="+mn-cs"/>
                            </a:rPr>
                            <m:t>𝐹𝑃𝑆</m:t>
                          </m:r>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𝑆𝐵𝐴</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𝐴𝑁𝐶𝑆</m:t>
                              </m:r>
                            </m:num>
                            <m:den>
                              <m:r>
                                <a:rPr lang="en-US" sz="1200" i="1" kern="1200">
                                  <a:solidFill>
                                    <a:schemeClr val="tx1"/>
                                  </a:solidFill>
                                  <a:effectLst/>
                                  <a:latin typeface="Cambria Math"/>
                                  <a:ea typeface="+mn-ea"/>
                                  <a:cs typeface="+mn-cs"/>
                                </a:rPr>
                                <m:t>2</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2</m:t>
                              </m:r>
                              <m:r>
                                <a:rPr lang="en-US" sz="1200" i="1" kern="1200">
                                  <a:solidFill>
                                    <a:schemeClr val="tx1"/>
                                  </a:solidFill>
                                  <a:effectLst/>
                                  <a:latin typeface="Cambria Math"/>
                                  <a:ea typeface="+mn-ea"/>
                                  <a:cs typeface="+mn-cs"/>
                                </a:rPr>
                                <m:t>𝐷𝑃𝑇</m:t>
                              </m:r>
                              <m:r>
                                <a:rPr lang="en-US" sz="1200" i="1" kern="1200">
                                  <a:solidFill>
                                    <a:schemeClr val="tx1"/>
                                  </a:solidFill>
                                  <a:effectLst/>
                                  <a:latin typeface="Cambria Math"/>
                                  <a:ea typeface="+mn-ea"/>
                                  <a:cs typeface="+mn-cs"/>
                                </a:rPr>
                                <m:t>3+</m:t>
                              </m:r>
                              <m:r>
                                <a:rPr lang="en-US" sz="1200" i="1" kern="1200">
                                  <a:solidFill>
                                    <a:schemeClr val="tx1"/>
                                  </a:solidFill>
                                  <a:effectLst/>
                                  <a:latin typeface="Cambria Math"/>
                                  <a:ea typeface="+mn-ea"/>
                                  <a:cs typeface="+mn-cs"/>
                                </a:rPr>
                                <m:t>𝑀𝑆𝐿</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𝐵𝐶𝐺</m:t>
                              </m:r>
                            </m:num>
                            <m:den>
                              <m:r>
                                <a:rPr lang="en-US" sz="1200" i="1" kern="1200">
                                  <a:solidFill>
                                    <a:schemeClr val="tx1"/>
                                  </a:solidFill>
                                  <a:effectLst/>
                                  <a:latin typeface="Cambria Math"/>
                                  <a:ea typeface="+mn-ea"/>
                                  <a:cs typeface="+mn-cs"/>
                                </a:rPr>
                                <m:t>4</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𝑂𝑅𝑇</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𝐶𝑃𝑁𝑀</m:t>
                              </m:r>
                            </m:num>
                            <m:den>
                              <m:r>
                                <a:rPr lang="en-US" sz="1200" i="1" kern="1200">
                                  <a:solidFill>
                                    <a:schemeClr val="tx1"/>
                                  </a:solidFill>
                                  <a:effectLst/>
                                  <a:latin typeface="Cambria Math"/>
                                  <a:ea typeface="+mn-ea"/>
                                  <a:cs typeface="+mn-cs"/>
                                </a:rPr>
                                <m:t>2</m:t>
                              </m:r>
                            </m:den>
                          </m:f>
                        </m:e>
                      </m:d>
                      <m:r>
                        <a:rPr lang="en-US" sz="1200" i="1" kern="1200">
                          <a:solidFill>
                            <a:schemeClr val="tx1"/>
                          </a:solidFill>
                          <a:effectLst/>
                          <a:latin typeface="Cambria Math"/>
                          <a:ea typeface="+mn-ea"/>
                          <a:cs typeface="+mn-cs"/>
                        </a:rPr>
                        <m:t>.</m:t>
                      </m:r>
                    </m:oMath>
                  </m:oMathPara>
                </a14:m>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i="0"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a:t>
                </a:r>
                <a:r>
                  <a:rPr lang="en-US" sz="1200" kern="1200" baseline="0" dirty="0" smtClean="0">
                    <a:solidFill>
                      <a:schemeClr val="tx1"/>
                    </a:solidFill>
                    <a:latin typeface="+mn-lt"/>
                    <a:ea typeface="+mn-ea"/>
                    <a:cs typeface="+mn-cs"/>
                  </a:rPr>
                  <a:t>l </a:t>
                </a:r>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r>
                  <a:rPr lang="en-US" sz="1200" i="0" kern="1200" dirty="0" smtClean="0">
                    <a:solidFill>
                      <a:schemeClr val="tx1"/>
                    </a:solidFill>
                    <a:effectLst/>
                    <a:latin typeface="Cambria Math"/>
                    <a:ea typeface="+mn-ea"/>
                    <a:cs typeface="+mn-cs"/>
                  </a:rPr>
                  <a:t>                                                 𝐶𝐶𝐼=</a:t>
                </a:r>
                <a:r>
                  <a:rPr lang="en-US" sz="1200" i="0" kern="1200" dirty="0">
                    <a:solidFill>
                      <a:schemeClr val="tx1"/>
                    </a:solidFill>
                    <a:effectLst/>
                    <a:latin typeface="Cambria Math"/>
                    <a:ea typeface="+mn-ea"/>
                    <a:cs typeface="+mn-cs"/>
                  </a:rPr>
                  <a:t>1⁄4 (𝐹𝑃𝑆+(𝑆𝐵𝐴+𝐴𝑁𝐶𝑆)/2+(2𝐷𝑃𝑇3+𝑀𝑆𝐿+𝐵𝐶𝐺)/4+(𝑂𝑅𝑇+𝐶𝑃𝑁𝑀)/2).</a:t>
                </a:r>
                <a:endParaRPr lang="en-US" sz="120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a:t>
                </a:r>
                <a:r>
                  <a:rPr lang="en-US" sz="1200" b="1" i="1" kern="1200" dirty="0">
                    <a:solidFill>
                      <a:schemeClr val="tx1"/>
                    </a:solidFill>
                    <a:effectLst/>
                    <a:latin typeface="+mn-lt"/>
                    <a:ea typeface="+mn-ea"/>
                    <a:cs typeface="+mn-cs"/>
                  </a:rPr>
                  <a:t> </a:t>
                </a:r>
              </a:p>
              <a:p>
                <a:endParaRPr lang="en-US" i="0" dirty="0"/>
              </a:p>
            </p:txBody>
          </p:sp>
        </mc:Fallback>
      </mc:AlternateContent>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val="2236595099"/>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val="711455706"/>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val="3000436955"/>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val="416104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val="2565224141"/>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val="1103030588"/>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07/12/2014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val="1914778784"/>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07/12/2014</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val="269061275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07/12/2014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val="4027282793"/>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07/12/2014</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val="3960448531"/>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07/12/2014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val="709084118"/>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07/12/2014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val="3623093091"/>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07/12/2014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1.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2.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3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3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607935" y="5029013"/>
            <a:ext cx="46688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pic>
        <p:nvPicPr>
          <p:cNvPr id="6" name="Picture 5" descr="COUNTDOWN 2015_SLID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82" y="1061570"/>
            <a:ext cx="3812709" cy="4989600"/>
          </a:xfrm>
          <a:prstGeom prst="rect">
            <a:avLst/>
          </a:prstGeom>
        </p:spPr>
      </p:pic>
      <p:sp>
        <p:nvSpPr>
          <p:cNvPr id="5" name="Rectangle 14"/>
          <p:cNvSpPr txBox="1">
            <a:spLocks noChangeArrowheads="1"/>
          </p:cNvSpPr>
          <p:nvPr/>
        </p:nvSpPr>
        <p:spPr bwMode="auto">
          <a:xfrm>
            <a:off x="4393233" y="1810254"/>
            <a:ext cx="4471987" cy="2147887"/>
          </a:xfrm>
          <a:prstGeom prst="rect">
            <a:avLst/>
          </a:prstGeom>
          <a:noFill/>
          <a:ln>
            <a:noFill/>
          </a:ln>
          <a:extLst/>
        </p:spPr>
        <p:txBody>
          <a:bodyPr vert="horz" wrap="square" lIns="91440" tIns="45720" rIns="91440" bIns="45720" numCol="1" anchor="ctr" anchorCtr="0" compatLnSpc="1">
            <a:prstTxWarp prst="textNoShape">
              <a:avLst/>
            </a:prstTxWarp>
            <a:normAutofit fontScale="90000"/>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sz="4300" b="1" i="0" u="none" strike="noStrike" kern="1200" cap="none" spc="0" normalizeH="0" baseline="0" noProof="0" dirty="0" smtClean="0">
                <a:ln>
                  <a:noFill/>
                </a:ln>
                <a:solidFill>
                  <a:schemeClr val="tx1"/>
                </a:solidFill>
                <a:effectLst/>
                <a:uLnTx/>
                <a:uFillTx/>
                <a:latin typeface="+mj-lt"/>
                <a:ea typeface="+mj-ea"/>
                <a:cs typeface="Calibri" pitchFamily="34" charset="0"/>
              </a:rPr>
              <a:t>Countdown to 2015: </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r>
              <a:rPr lang="en-US" sz="4300" b="1" dirty="0" smtClean="0">
                <a:solidFill>
                  <a:srgbClr val="800000"/>
                </a:solidFill>
                <a:latin typeface="+mj-lt"/>
                <a:ea typeface="+mj-ea"/>
                <a:cs typeface="Calibri" pitchFamily="34" charset="0"/>
              </a:rPr>
              <a:t>Yemen</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endParaRPr kumimoji="0" lang="en-US" sz="4300" b="1" i="0" u="none" strike="noStrike" kern="1200" cap="none" spc="0" normalizeH="0" baseline="0" noProof="0" dirty="0" smtClean="0">
              <a:ln>
                <a:noFill/>
              </a:ln>
              <a:solidFill>
                <a:srgbClr val="002060"/>
              </a:solidFill>
              <a:effectLst/>
              <a:uLnTx/>
              <a:uFillTx/>
              <a:latin typeface="+mj-lt"/>
              <a:ea typeface="+mj-ea"/>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val="33114833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7" name="Picture 6" descr="List of donors.jpg"/>
          <p:cNvPicPr>
            <a:picLocks noChangeAspect="1"/>
          </p:cNvPicPr>
          <p:nvPr/>
        </p:nvPicPr>
        <p:blipFill>
          <a:blip r:embed="rId3" cstate="print"/>
          <a:stretch>
            <a:fillRect/>
          </a:stretch>
        </p:blipFill>
        <p:spPr>
          <a:xfrm>
            <a:off x="4270719" y="858644"/>
            <a:ext cx="4495932" cy="5760000"/>
          </a:xfrm>
          <a:prstGeom prst="rect">
            <a:avLst/>
          </a:prstGeom>
        </p:spPr>
      </p:pic>
    </p:spTree>
    <p:extLst>
      <p:ext uri="{BB962C8B-B14F-4D97-AF65-F5344CB8AC3E}">
        <p14:creationId xmlns:p14="http://schemas.microsoft.com/office/powerpoint/2010/main" val="38768304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-Contribute 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p14="http://schemas.microsoft.com/office/powerpoint/2010/main" val="25830124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Yemen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val="203239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2655455" y="268288"/>
            <a:ext cx="6211454"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National progress towards MDGs 4 &amp; 5</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220316" y="1513376"/>
            <a:ext cx="6100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2012:</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221941"/>
            <a:ext cx="814345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smtClean="0">
                <a:solidFill>
                  <a:srgbClr val="990033"/>
                </a:solidFill>
                <a:latin typeface="+mn-lt"/>
                <a:cs typeface="Calibri" pitchFamily="34" charset="0"/>
              </a:rPr>
              <a:t>2013 </a:t>
            </a:r>
            <a:r>
              <a:rPr lang="en-US" sz="2400" b="1" dirty="0">
                <a:solidFill>
                  <a:srgbClr val="990033"/>
                </a:solidFill>
                <a:latin typeface="+mn-lt"/>
                <a:cs typeface="Calibri" pitchFamily="34" charset="0"/>
              </a:rPr>
              <a:t>child mortality data was released in </a:t>
            </a:r>
            <a:r>
              <a:rPr lang="en-US" sz="2400" b="1">
                <a:solidFill>
                  <a:srgbClr val="990033"/>
                </a:solidFill>
                <a:latin typeface="+mn-lt"/>
                <a:cs typeface="Calibri" pitchFamily="34" charset="0"/>
              </a:rPr>
              <a:t>late </a:t>
            </a:r>
            <a:r>
              <a:rPr lang="en-US" sz="2400" b="1" smtClean="0">
                <a:solidFill>
                  <a:srgbClr val="990033"/>
                </a:solidFill>
                <a:latin typeface="+mn-lt"/>
                <a:cs typeface="Calibri" pitchFamily="34" charset="0"/>
              </a:rPr>
              <a:t>2014:</a:t>
            </a:r>
            <a:endParaRPr lang="en-US" sz="2400" b="1" dirty="0" smtClean="0">
              <a:solidFill>
                <a:srgbClr val="990033"/>
              </a:solidFill>
              <a:latin typeface="+mn-lt"/>
              <a:cs typeface="Calibri" pitchFamily="34" charset="0"/>
            </a:endParaRPr>
          </a:p>
          <a:p>
            <a:pPr algn="ctr">
              <a:defRPr/>
            </a:pPr>
            <a:r>
              <a:rPr lang="en-US" sz="2200" dirty="0" smtClean="0">
                <a:latin typeface="+mn-lt"/>
              </a:rPr>
              <a:t>Under-five </a:t>
            </a:r>
            <a:r>
              <a:rPr lang="en-US" sz="2200" dirty="0">
                <a:latin typeface="+mn-lt"/>
              </a:rPr>
              <a:t>m</a:t>
            </a:r>
            <a:r>
              <a:rPr lang="en-US" sz="2200" dirty="0" smtClean="0">
                <a:latin typeface="+mn-lt"/>
              </a:rPr>
              <a:t>ortality rate (U5MR)= 51 </a:t>
            </a:r>
            <a:r>
              <a:rPr lang="en-US" sz="2200" dirty="0">
                <a:latin typeface="+mn-lt"/>
              </a:rPr>
              <a:t>deaths per 1000 live births</a:t>
            </a:r>
          </a:p>
          <a:p>
            <a:pPr algn="ctr"/>
            <a:r>
              <a:rPr lang="en-US" sz="2200" dirty="0" smtClean="0">
                <a:latin typeface="+mn-lt"/>
              </a:rPr>
              <a:t>Infant mortality rate (IMR) </a:t>
            </a:r>
            <a:r>
              <a:rPr lang="en-US" sz="2200" dirty="0">
                <a:latin typeface="+mn-lt"/>
              </a:rPr>
              <a:t>= </a:t>
            </a:r>
            <a:r>
              <a:rPr lang="en-US" sz="2200" dirty="0" smtClean="0">
                <a:latin typeface="+mn-lt"/>
              </a:rPr>
              <a:t>40 </a:t>
            </a:r>
            <a:r>
              <a:rPr lang="en-US" sz="2200" dirty="0">
                <a:latin typeface="+mn-lt"/>
              </a:rPr>
              <a:t>deaths 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24 </a:t>
            </a:r>
            <a:r>
              <a:rPr lang="en-US" sz="2200" dirty="0">
                <a:latin typeface="+mn-lt"/>
              </a:rPr>
              <a:t>deaths per 1000 live births</a:t>
            </a:r>
          </a:p>
          <a:p>
            <a:pPr algn="ctr">
              <a:defRPr/>
            </a:pPr>
            <a:endParaRPr lang="en-US" sz="2400" b="1" dirty="0">
              <a:solidFill>
                <a:srgbClr val="990033"/>
              </a:solidFill>
              <a:latin typeface="+mn-lt"/>
              <a:cs typeface="Calibri" pitchFamily="34" charset="0"/>
            </a:endParaRPr>
          </a:p>
        </p:txBody>
      </p:sp>
      <p:pic>
        <p:nvPicPr>
          <p:cNvPr id="3" name="Picture 2"/>
          <p:cNvPicPr>
            <a:picLocks noChangeAspect="1"/>
          </p:cNvPicPr>
          <p:nvPr/>
        </p:nvPicPr>
        <p:blipFill>
          <a:blip r:embed="rId3"/>
          <a:stretch>
            <a:fillRect/>
          </a:stretch>
        </p:blipFill>
        <p:spPr>
          <a:xfrm>
            <a:off x="272473" y="1980045"/>
            <a:ext cx="8789011" cy="3258000"/>
          </a:xfrm>
          <a:prstGeom prst="rect">
            <a:avLst/>
          </a:prstGeom>
        </p:spPr>
      </p:pic>
    </p:spTree>
    <p:extLst>
      <p:ext uri="{BB962C8B-B14F-4D97-AF65-F5344CB8AC3E}">
        <p14:creationId xmlns:p14="http://schemas.microsoft.com/office/powerpoint/2010/main" val="1794920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45430" y="1857846"/>
            <a:ext cx="3047912" cy="269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direct causes:</a:t>
            </a:r>
            <a:endParaRPr lang="en-US" sz="2400" b="1" dirty="0">
              <a:solidFill>
                <a:srgbClr val="990033"/>
              </a:solidFill>
              <a:latin typeface="+mn-lt"/>
              <a:cs typeface="Calibri" pitchFamily="34" charset="0"/>
            </a:endParaRPr>
          </a:p>
          <a:p>
            <a:pPr lvl="0"/>
            <a:r>
              <a:rPr lang="en-US" sz="2400" dirty="0">
                <a:solidFill>
                  <a:prstClr val="black"/>
                </a:solidFill>
                <a:latin typeface="Calibri"/>
              </a:rPr>
              <a:t>Haemorrhage – </a:t>
            </a:r>
            <a:r>
              <a:rPr lang="en-US" sz="2400" dirty="0" smtClean="0">
                <a:solidFill>
                  <a:prstClr val="black"/>
                </a:solidFill>
                <a:latin typeface="Calibri"/>
              </a:rPr>
              <a:t>31%</a:t>
            </a:r>
            <a:endParaRPr lang="en-US" sz="2400" dirty="0" smtClean="0">
              <a:latin typeface="+mn-lt"/>
            </a:endParaRPr>
          </a:p>
          <a:p>
            <a:r>
              <a:rPr lang="en-US" sz="2400" dirty="0" smtClean="0">
                <a:latin typeface="+mn-lt"/>
              </a:rPr>
              <a:t>Hypertension –13%</a:t>
            </a:r>
          </a:p>
          <a:p>
            <a:r>
              <a:rPr lang="en-US" sz="2400" dirty="0" smtClean="0">
                <a:latin typeface="+mn-lt"/>
              </a:rPr>
              <a:t>Embolism – 9%</a:t>
            </a:r>
          </a:p>
          <a:p>
            <a:r>
              <a:rPr lang="en-US" sz="2400" dirty="0" smtClean="0">
                <a:latin typeface="+mn-lt"/>
              </a:rPr>
              <a:t>Sepsis – 5%</a:t>
            </a:r>
          </a:p>
          <a:p>
            <a:pPr lvl="0"/>
            <a:r>
              <a:rPr lang="en-US" sz="2400" dirty="0" smtClean="0">
                <a:solidFill>
                  <a:prstClr val="black"/>
                </a:solidFill>
                <a:latin typeface="Calibri"/>
              </a:rPr>
              <a:t>Unsafe </a:t>
            </a:r>
            <a:r>
              <a:rPr lang="en-US" sz="2400" dirty="0">
                <a:solidFill>
                  <a:prstClr val="black"/>
                </a:solidFill>
                <a:latin typeface="Calibri"/>
              </a:rPr>
              <a:t>abortion – </a:t>
            </a:r>
            <a:r>
              <a:rPr lang="en-US" sz="2400" dirty="0" smtClean="0">
                <a:solidFill>
                  <a:prstClr val="black"/>
                </a:solidFill>
                <a:latin typeface="Calibri"/>
              </a:rPr>
              <a:t>3%</a:t>
            </a:r>
            <a:endParaRPr lang="en-US" sz="2400" dirty="0" smtClean="0">
              <a:latin typeface="+mn-lt"/>
            </a:endParaRPr>
          </a:p>
          <a:p>
            <a:pPr marL="457200" indent="-457200">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183033" y="5550470"/>
            <a:ext cx="87779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Understanding the cause of death distribution </a:t>
            </a:r>
            <a:r>
              <a:rPr lang="en-US" sz="2800" dirty="0" smtClean="0">
                <a:latin typeface="Calibri" pitchFamily="34" charset="0"/>
                <a:cs typeface="Calibri" pitchFamily="34" charset="0"/>
              </a:rPr>
              <a:t>is important for program development and monitoring</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794000" y="268288"/>
            <a:ext cx="6188364"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Why do West Asian mothers die?</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3366654" y="1879600"/>
            <a:ext cx="5524427" cy="3614400"/>
          </a:xfrm>
          <a:prstGeom prst="rect">
            <a:avLst/>
          </a:prstGeom>
        </p:spPr>
      </p:pic>
    </p:spTree>
    <p:extLst>
      <p:ext uri="{BB962C8B-B14F-4D97-AF65-F5344CB8AC3E}">
        <p14:creationId xmlns:p14="http://schemas.microsoft.com/office/powerpoint/2010/main" val="31656916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mid-2014.  When presenting, mention more recent studies or data. </a:t>
            </a:r>
            <a:r>
              <a:rPr lang="en-US" sz="2400" i="1" dirty="0" smtClean="0"/>
              <a:t>(2013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Sub-national data can be substituted as appropriate and available</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val="40889272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25921" y="1880937"/>
            <a:ext cx="2540832"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smtClean="0">
                <a:latin typeface="+mn-lt"/>
                <a:cs typeface="Calibri" pitchFamily="34" charset="0"/>
              </a:rPr>
              <a:t>Neonatal </a:t>
            </a:r>
            <a:r>
              <a:rPr lang="en-US" sz="2400" dirty="0">
                <a:latin typeface="+mn-lt"/>
                <a:cs typeface="Calibri" pitchFamily="34" charset="0"/>
              </a:rPr>
              <a:t>– </a:t>
            </a:r>
            <a:r>
              <a:rPr lang="en-US" sz="2400" dirty="0" smtClean="0">
                <a:latin typeface="+mn-lt"/>
                <a:cs typeface="Calibri" pitchFamily="34" charset="0"/>
              </a:rPr>
              <a:t>4</a:t>
            </a:r>
            <a:r>
              <a:rPr lang="en-US" sz="2400" dirty="0">
                <a:latin typeface="+mn-lt"/>
                <a:cs typeface="Calibri" pitchFamily="34" charset="0"/>
              </a:rPr>
              <a:t>5</a:t>
            </a:r>
            <a:r>
              <a:rPr lang="en-US" sz="2400" dirty="0" smtClean="0">
                <a:latin typeface="+mn-lt"/>
                <a:cs typeface="Calibri" pitchFamily="34" charset="0"/>
              </a:rPr>
              <a:t>%</a:t>
            </a:r>
            <a:endParaRPr lang="en-US" sz="2400" dirty="0" smtClean="0">
              <a:latin typeface="+mn-lt"/>
              <a:cs typeface="Calibri" pitchFamily="34" charset="0"/>
            </a:endParaRPr>
          </a:p>
          <a:p>
            <a:pPr>
              <a:defRPr/>
            </a:pPr>
            <a:r>
              <a:rPr lang="en-US" sz="2400" dirty="0" smtClean="0">
                <a:solidFill>
                  <a:prstClr val="black"/>
                </a:solidFill>
                <a:latin typeface="+mn-lt"/>
                <a:cs typeface="Calibri" pitchFamily="34" charset="0"/>
              </a:rPr>
              <a:t>Pneumonia </a:t>
            </a:r>
            <a:r>
              <a:rPr lang="en-US" sz="2400" dirty="0">
                <a:solidFill>
                  <a:prstClr val="black"/>
                </a:solidFill>
                <a:latin typeface="+mn-lt"/>
                <a:cs typeface="Calibri" pitchFamily="34" charset="0"/>
              </a:rPr>
              <a:t>– </a:t>
            </a:r>
            <a:r>
              <a:rPr lang="en-US" sz="2400" dirty="0" smtClean="0">
                <a:solidFill>
                  <a:prstClr val="black"/>
                </a:solidFill>
                <a:latin typeface="+mn-lt"/>
                <a:cs typeface="Calibri" pitchFamily="34" charset="0"/>
              </a:rPr>
              <a:t>16%</a:t>
            </a:r>
          </a:p>
          <a:p>
            <a:pPr>
              <a:defRPr/>
            </a:pPr>
            <a:r>
              <a:rPr lang="en-US" sz="2400" dirty="0" smtClean="0">
                <a:latin typeface="+mn-lt"/>
                <a:cs typeface="Calibri" pitchFamily="34" charset="0"/>
              </a:rPr>
              <a:t>Diarrhoea – </a:t>
            </a:r>
            <a:r>
              <a:rPr lang="en-US" sz="2400" dirty="0" smtClean="0">
                <a:latin typeface="+mn-lt"/>
                <a:cs typeface="Calibri" pitchFamily="34" charset="0"/>
              </a:rPr>
              <a:t>10%</a:t>
            </a:r>
            <a:endParaRPr lang="en-US" sz="2400" dirty="0" smtClean="0">
              <a:latin typeface="+mn-lt"/>
              <a:cs typeface="Calibri" pitchFamily="34" charset="0"/>
            </a:endParaRPr>
          </a:p>
          <a:p>
            <a:pPr lvl="0">
              <a:defRPr/>
            </a:pPr>
            <a:r>
              <a:rPr lang="en-US" sz="2400" dirty="0">
                <a:solidFill>
                  <a:prstClr val="black"/>
                </a:solidFill>
                <a:latin typeface="Calibri"/>
                <a:cs typeface="Calibri" pitchFamily="34" charset="0"/>
              </a:rPr>
              <a:t>Injuries </a:t>
            </a:r>
            <a:r>
              <a:rPr lang="en-US" sz="2400" dirty="0" smtClean="0">
                <a:solidFill>
                  <a:prstClr val="black"/>
                </a:solidFill>
                <a:latin typeface="Calibri"/>
                <a:cs typeface="Calibri" pitchFamily="34" charset="0"/>
              </a:rPr>
              <a:t>–</a:t>
            </a:r>
            <a:r>
              <a:rPr lang="en-US" sz="2400" dirty="0">
                <a:solidFill>
                  <a:prstClr val="black"/>
                </a:solidFill>
                <a:latin typeface="Calibri"/>
                <a:cs typeface="Calibri" pitchFamily="34" charset="0"/>
              </a:rPr>
              <a:t>7</a:t>
            </a:r>
            <a:r>
              <a:rPr lang="en-US" sz="2400" dirty="0" smtClean="0">
                <a:solidFill>
                  <a:prstClr val="black"/>
                </a:solidFill>
                <a:latin typeface="Calibri"/>
                <a:cs typeface="Calibri" pitchFamily="34" charset="0"/>
              </a:rPr>
              <a:t>%</a:t>
            </a:r>
          </a:p>
          <a:p>
            <a:pPr lvl="0">
              <a:defRPr/>
            </a:pPr>
            <a:r>
              <a:rPr lang="en-US" sz="2400" dirty="0" smtClean="0">
                <a:solidFill>
                  <a:prstClr val="black"/>
                </a:solidFill>
                <a:latin typeface="Calibri"/>
                <a:cs typeface="Calibri" pitchFamily="34" charset="0"/>
              </a:rPr>
              <a:t>Malaria – 1%</a:t>
            </a:r>
          </a:p>
          <a:p>
            <a:pPr lvl="0">
              <a:defRPr/>
            </a:pPr>
            <a:r>
              <a:rPr lang="en-US" sz="2400" dirty="0" smtClean="0">
                <a:solidFill>
                  <a:prstClr val="black"/>
                </a:solidFill>
                <a:latin typeface="Calibri"/>
                <a:cs typeface="Calibri" pitchFamily="34" charset="0"/>
              </a:rPr>
              <a:t>Measles – 1%</a:t>
            </a:r>
            <a:endParaRPr lang="en-US" sz="2400" dirty="0" smtClean="0">
              <a:latin typeface="+mn-lt"/>
              <a:cs typeface="Calibri" pitchFamily="34" charset="0"/>
            </a:endParaRPr>
          </a:p>
          <a:p>
            <a:pPr>
              <a:spcBef>
                <a:spcPts val="600"/>
              </a:spcBef>
              <a:spcAft>
                <a:spcPts val="600"/>
              </a:spcAft>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817091" y="268288"/>
            <a:ext cx="6061364" cy="584776"/>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200" b="1" dirty="0" smtClean="0">
                <a:solidFill>
                  <a:srgbClr val="FFFFFF"/>
                </a:solidFill>
                <a:latin typeface="Calibri" pitchFamily="34" charset="0"/>
                <a:cs typeface="Calibri" pitchFamily="34" charset="0"/>
              </a:rPr>
              <a:t>Why do Yemeni children die?</a:t>
            </a:r>
            <a:endParaRPr lang="en-US" sz="32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3020291" y="1328891"/>
            <a:ext cx="5773654" cy="3992400"/>
          </a:xfrm>
          <a:prstGeom prst="rect">
            <a:avLst/>
          </a:prstGeom>
        </p:spPr>
      </p:pic>
    </p:spTree>
    <p:extLst>
      <p:ext uri="{BB962C8B-B14F-4D97-AF65-F5344CB8AC3E}">
        <p14:creationId xmlns:p14="http://schemas.microsoft.com/office/powerpoint/2010/main" val="36557441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10" name="Rectangle 8"/>
          <p:cNvSpPr>
            <a:spLocks noChangeArrowheads="1"/>
          </p:cNvSpPr>
          <p:nvPr/>
        </p:nvSpPr>
        <p:spPr bwMode="auto">
          <a:xfrm>
            <a:off x="5169007" y="268562"/>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739336" y="1232927"/>
            <a:ext cx="7480599" cy="5428800"/>
          </a:xfrm>
          <a:prstGeom prst="rect">
            <a:avLst/>
          </a:prstGeom>
        </p:spPr>
      </p:pic>
    </p:spTree>
    <p:extLst>
      <p:ext uri="{BB962C8B-B14F-4D97-AF65-F5344CB8AC3E}">
        <p14:creationId xmlns:p14="http://schemas.microsoft.com/office/powerpoint/2010/main" val="22087485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009444"/>
            <a:ext cx="7594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3"/>
          <a:stretch>
            <a:fillRect/>
          </a:stretch>
        </p:blipFill>
        <p:spPr>
          <a:xfrm>
            <a:off x="1166845" y="541482"/>
            <a:ext cx="6810309" cy="5425200"/>
          </a:xfrm>
          <a:prstGeom prst="rect">
            <a:avLst/>
          </a:prstGeom>
        </p:spPr>
      </p:pic>
    </p:spTree>
    <p:extLst>
      <p:ext uri="{BB962C8B-B14F-4D97-AF65-F5344CB8AC3E}">
        <p14:creationId xmlns:p14="http://schemas.microsoft.com/office/powerpoint/2010/main" val="36917732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0049" y="1204109"/>
            <a:ext cx="6886576" cy="5329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93824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511960" y="1341583"/>
            <a:ext cx="6374080" cy="5040000"/>
          </a:xfrm>
          <a:prstGeom prst="rect">
            <a:avLst/>
          </a:prstGeom>
        </p:spPr>
      </p:pic>
    </p:spTree>
    <p:extLst>
      <p:ext uri="{BB962C8B-B14F-4D97-AF65-F5344CB8AC3E}">
        <p14:creationId xmlns:p14="http://schemas.microsoft.com/office/powerpoint/2010/main" val="9613953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4812" y="1161443"/>
            <a:ext cx="6877050" cy="4986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24276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3" name="Picture 2"/>
          <p:cNvPicPr>
            <a:picLocks noChangeAspect="1"/>
          </p:cNvPicPr>
          <p:nvPr/>
        </p:nvPicPr>
        <p:blipFill>
          <a:blip r:embed="rId3"/>
          <a:stretch>
            <a:fillRect/>
          </a:stretch>
        </p:blipFill>
        <p:spPr>
          <a:xfrm>
            <a:off x="1069960" y="1272310"/>
            <a:ext cx="7004080" cy="5040000"/>
          </a:xfrm>
          <a:prstGeom prst="rect">
            <a:avLst/>
          </a:prstGeom>
        </p:spPr>
      </p:pic>
    </p:spTree>
    <p:extLst>
      <p:ext uri="{BB962C8B-B14F-4D97-AF65-F5344CB8AC3E}">
        <p14:creationId xmlns:p14="http://schemas.microsoft.com/office/powerpoint/2010/main" val="7106233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278863" y="1324263"/>
            <a:ext cx="7025000" cy="5058000"/>
          </a:xfrm>
          <a:prstGeom prst="rect">
            <a:avLst/>
          </a:prstGeom>
        </p:spPr>
      </p:pic>
    </p:spTree>
    <p:extLst>
      <p:ext uri="{BB962C8B-B14F-4D97-AF65-F5344CB8AC3E}">
        <p14:creationId xmlns:p14="http://schemas.microsoft.com/office/powerpoint/2010/main" val="3641978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0150" y="1184088"/>
            <a:ext cx="7110413" cy="518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066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1" y="1295400"/>
            <a:ext cx="7221302" cy="4848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341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Yemen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showcase the country profile as a tool for monitoring progress, sharing information and improving accountability</a:t>
            </a:r>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3681" y="1297009"/>
            <a:ext cx="7199312" cy="4856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9904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291318" y="1288400"/>
            <a:ext cx="6561364" cy="5061600"/>
          </a:xfrm>
          <a:prstGeom prst="rect">
            <a:avLst/>
          </a:prstGeom>
        </p:spPr>
      </p:pic>
    </p:spTree>
    <p:extLst>
      <p:ext uri="{BB962C8B-B14F-4D97-AF65-F5344CB8AC3E}">
        <p14:creationId xmlns:p14="http://schemas.microsoft.com/office/powerpoint/2010/main" val="21376893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6849" y="1140580"/>
            <a:ext cx="6588777" cy="5398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7946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91040" y="1201146"/>
            <a:ext cx="6361920" cy="5414400"/>
          </a:xfrm>
          <a:prstGeom prst="rect">
            <a:avLst/>
          </a:prstGeom>
        </p:spPr>
      </p:pic>
    </p:spTree>
    <p:extLst>
      <p:ext uri="{BB962C8B-B14F-4D97-AF65-F5344CB8AC3E}">
        <p14:creationId xmlns:p14="http://schemas.microsoft.com/office/powerpoint/2010/main" val="12769192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481329" y="1143000"/>
            <a:ext cx="6389159" cy="5403600"/>
          </a:xfrm>
          <a:prstGeom prst="rect">
            <a:avLst/>
          </a:prstGeom>
        </p:spPr>
      </p:pic>
    </p:spTree>
    <p:extLst>
      <p:ext uri="{BB962C8B-B14F-4D97-AF65-F5344CB8AC3E}">
        <p14:creationId xmlns:p14="http://schemas.microsoft.com/office/powerpoint/2010/main" val="2190729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1125538"/>
            <a:ext cx="8229600" cy="504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NO </a:t>
            </a:r>
            <a:r>
              <a:rPr lang="en-US" sz="2400" dirty="0" smtClean="0"/>
              <a:t>- Maternity protection in accordance with Convention 183</a:t>
            </a:r>
          </a:p>
          <a:p>
            <a:r>
              <a:rPr lang="en-US" sz="2400" b="1" dirty="0" smtClean="0">
                <a:solidFill>
                  <a:srgbClr val="800000"/>
                </a:solidFill>
              </a:rPr>
              <a:t>NO</a:t>
            </a:r>
            <a:r>
              <a:rPr lang="en-US" sz="2400" dirty="0" smtClean="0"/>
              <a:t> - Specific notifications of maternal deaths </a:t>
            </a:r>
          </a:p>
          <a:p>
            <a:r>
              <a:rPr lang="en-US" sz="2400" b="1" dirty="0" smtClean="0">
                <a:solidFill>
                  <a:srgbClr val="800000"/>
                </a:solidFill>
              </a:rPr>
              <a:t>-- </a:t>
            </a:r>
            <a:r>
              <a:rPr lang="en-US" sz="2400" dirty="0" smtClean="0"/>
              <a:t>- Midwifery personnel authorized to administer core set of life saving interventions</a:t>
            </a:r>
            <a:r>
              <a:rPr lang="en-US" sz="2400" dirty="0"/>
              <a:t> </a:t>
            </a:r>
          </a:p>
          <a:p>
            <a:r>
              <a:rPr lang="en-US" sz="2400" b="1" dirty="0" smtClean="0">
                <a:solidFill>
                  <a:srgbClr val="800000"/>
                </a:solidFill>
              </a:rPr>
              <a:t>YES </a:t>
            </a:r>
            <a:r>
              <a:rPr lang="en-US" sz="2400" dirty="0" smtClean="0"/>
              <a:t>- International Code of Marketing of Breastmilk Substitutes</a:t>
            </a:r>
          </a:p>
          <a:p>
            <a:r>
              <a:rPr lang="en-US" sz="2400" b="1" dirty="0" smtClean="0">
                <a:solidFill>
                  <a:srgbClr val="800000"/>
                </a:solidFill>
              </a:rPr>
              <a:t>YES  </a:t>
            </a:r>
            <a:r>
              <a:rPr lang="en-US" sz="2400" dirty="0" smtClean="0"/>
              <a:t>- Postnatal home visits in first week of life</a:t>
            </a:r>
            <a:r>
              <a:rPr lang="en-US" sz="2400" dirty="0"/>
              <a:t> </a:t>
            </a:r>
            <a:endParaRPr lang="en-US" sz="2400" dirty="0" smtClean="0"/>
          </a:p>
          <a:p>
            <a:r>
              <a:rPr lang="en-US" sz="2400" b="1" dirty="0">
                <a:solidFill>
                  <a:srgbClr val="800000"/>
                </a:solidFill>
              </a:rPr>
              <a:t>YES</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YES</a:t>
            </a:r>
            <a:r>
              <a:rPr lang="en-US" sz="2400" dirty="0" smtClean="0"/>
              <a:t> </a:t>
            </a:r>
            <a:r>
              <a:rPr lang="en-US" sz="2400" dirty="0"/>
              <a:t>- </a:t>
            </a:r>
            <a:r>
              <a:rPr lang="en-US" sz="2400" dirty="0" smtClean="0"/>
              <a:t>Low osmolarity ORS and zinc for diarrhoea management </a:t>
            </a:r>
          </a:p>
          <a:p>
            <a:r>
              <a:rPr lang="en-US" sz="2400" b="1" dirty="0" smtClean="0">
                <a:solidFill>
                  <a:srgbClr val="800000"/>
                </a:solidFill>
              </a:rPr>
              <a:t>PARTIAL  </a:t>
            </a:r>
            <a:r>
              <a:rPr lang="en-US" sz="2400" dirty="0" smtClean="0"/>
              <a:t>- Rotavirus vaccine</a:t>
            </a:r>
          </a:p>
          <a:p>
            <a:r>
              <a:rPr lang="en-US" sz="2400" b="1" dirty="0" smtClean="0">
                <a:solidFill>
                  <a:srgbClr val="800000"/>
                </a:solidFill>
              </a:rPr>
              <a:t>YES </a:t>
            </a:r>
            <a:r>
              <a:rPr lang="en-US" sz="2400" dirty="0" smtClean="0"/>
              <a:t>- Pneumococcal vaccine</a:t>
            </a:r>
          </a:p>
          <a:p>
            <a:endParaRPr lang="en-US" sz="2000" dirty="0"/>
          </a:p>
        </p:txBody>
      </p:sp>
      <p:sp>
        <p:nvSpPr>
          <p:cNvPr id="2" name="TextBox 1"/>
          <p:cNvSpPr txBox="1"/>
          <p:nvPr/>
        </p:nvSpPr>
        <p:spPr>
          <a:xfrm>
            <a:off x="361950" y="6400800"/>
            <a:ext cx="6953250" cy="430887"/>
          </a:xfrm>
          <a:prstGeom prst="rect">
            <a:avLst/>
          </a:prstGeom>
          <a:noFill/>
        </p:spPr>
        <p:txBody>
          <a:bodyPr wrap="square" rtlCol="0">
            <a:spAutoFit/>
          </a:bodyPr>
          <a:lstStyle/>
          <a:p>
            <a:r>
              <a:rPr lang="en-US" sz="2200" dirty="0" smtClean="0">
                <a:latin typeface="+mn-lt"/>
              </a:rPr>
              <a:t>* Policy information not available</a:t>
            </a:r>
            <a:endParaRPr lang="en-US" sz="2200" dirty="0">
              <a:latin typeface="+mn-lt"/>
            </a:endParaRPr>
          </a:p>
        </p:txBody>
      </p:sp>
    </p:spTree>
    <p:extLst>
      <p:ext uri="{BB962C8B-B14F-4D97-AF65-F5344CB8AC3E}">
        <p14:creationId xmlns:p14="http://schemas.microsoft.com/office/powerpoint/2010/main" val="2100911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Yes </a:t>
            </a:r>
            <a:r>
              <a:rPr lang="en-US" sz="2200" dirty="0"/>
              <a:t>(</a:t>
            </a:r>
            <a:r>
              <a:rPr lang="en-US" sz="2200" dirty="0" smtClean="0"/>
              <a:t>2013)</a:t>
            </a:r>
            <a:endParaRPr lang="en-US" sz="2200" b="1" dirty="0" smtClean="0">
              <a:solidFill>
                <a:srgbClr val="800000"/>
              </a:solidFill>
            </a:endParaRPr>
          </a:p>
          <a:p>
            <a:pPr>
              <a:spcBef>
                <a:spcPts val="0"/>
              </a:spcBef>
              <a:spcAft>
                <a:spcPts val="600"/>
              </a:spcAft>
              <a:buClr>
                <a:srgbClr val="800000"/>
              </a:buClr>
            </a:pPr>
            <a:r>
              <a:rPr lang="en-US" sz="2200" dirty="0" smtClean="0"/>
              <a:t>Density of doctors, nurses and midwives (per 10,000 population):   </a:t>
            </a:r>
            <a:r>
              <a:rPr lang="en-US" sz="2200" b="1" dirty="0" smtClean="0">
                <a:solidFill>
                  <a:srgbClr val="800000"/>
                </a:solidFill>
              </a:rPr>
              <a:t>8.7 </a:t>
            </a:r>
            <a:r>
              <a:rPr lang="en-US" sz="2200" dirty="0" smtClean="0"/>
              <a:t>(2010)</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14%   </a:t>
            </a:r>
            <a:r>
              <a:rPr lang="en-US" sz="2200" dirty="0" smtClean="0"/>
              <a:t>(2005)</a:t>
            </a:r>
            <a:endParaRPr lang="en-US" sz="2200" b="1" dirty="0" smtClean="0">
              <a:solidFill>
                <a:srgbClr val="800000"/>
              </a:solidFill>
            </a:endParaRPr>
          </a:p>
          <a:p>
            <a:pPr marL="0" indent="0">
              <a:spcBef>
                <a:spcPts val="0"/>
              </a:spcBef>
              <a:spcAft>
                <a:spcPts val="600"/>
              </a:spcAft>
              <a:buClr>
                <a:srgbClr val="800000"/>
              </a:buClr>
              <a:buNone/>
            </a:pPr>
            <a:r>
              <a:rPr lang="en-US" sz="2200" b="1" dirty="0">
                <a:solidFill>
                  <a:srgbClr val="800000"/>
                </a:solidFill>
              </a:rPr>
              <a:t> </a:t>
            </a:r>
            <a:r>
              <a:rPr lang="en-US" sz="2200" b="1" dirty="0" smtClean="0">
                <a:solidFill>
                  <a:srgbClr val="800000"/>
                </a:solidFill>
              </a:rPr>
              <a:t>    </a:t>
            </a:r>
            <a:r>
              <a:rPr lang="en-US" sz="2200" dirty="0" smtClean="0"/>
              <a:t>(% of recommended minimum)</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$118 </a:t>
            </a:r>
            <a:r>
              <a:rPr lang="en-US" sz="2200" dirty="0" smtClean="0"/>
              <a:t>(2012)</a:t>
            </a:r>
          </a:p>
          <a:p>
            <a:pPr>
              <a:spcBef>
                <a:spcPts val="0"/>
              </a:spcBef>
              <a:spcAft>
                <a:spcPts val="600"/>
              </a:spcAft>
              <a:buClr>
                <a:srgbClr val="800000"/>
              </a:buClr>
            </a:pPr>
            <a:r>
              <a:rPr lang="en-US" sz="2200" dirty="0" smtClean="0"/>
              <a:t>Government spending on health:   </a:t>
            </a:r>
            <a:r>
              <a:rPr lang="en-US" sz="2200" b="1" dirty="0">
                <a:solidFill>
                  <a:srgbClr val="800000"/>
                </a:solidFill>
              </a:rPr>
              <a:t>4</a:t>
            </a:r>
            <a:r>
              <a:rPr lang="en-US" sz="2200" b="1" dirty="0" smtClean="0">
                <a:solidFill>
                  <a:srgbClr val="800000"/>
                </a:solidFill>
              </a:rPr>
              <a:t>% </a:t>
            </a:r>
            <a:r>
              <a:rPr lang="en-US" sz="2200" dirty="0" smtClean="0"/>
              <a:t>(2012)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smtClean="0">
                <a:solidFill>
                  <a:srgbClr val="800000"/>
                </a:solidFill>
              </a:rPr>
              <a:t>72%</a:t>
            </a:r>
            <a:r>
              <a:rPr lang="en-US" sz="2200" dirty="0" smtClean="0">
                <a:solidFill>
                  <a:srgbClr val="800000"/>
                </a:solidFill>
              </a:rPr>
              <a:t> </a:t>
            </a:r>
            <a:r>
              <a:rPr lang="en-US" sz="2200" dirty="0" smtClean="0"/>
              <a:t>(2012)</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a:t>
            </a:r>
            <a:r>
              <a:rPr lang="en-US" sz="2200" b="1" dirty="0">
                <a:solidFill>
                  <a:srgbClr val="800000"/>
                </a:solidFill>
              </a:rPr>
              <a:t>8</a:t>
            </a:r>
            <a:r>
              <a:rPr lang="en-US" sz="2200" b="1" dirty="0" smtClean="0">
                <a:solidFill>
                  <a:srgbClr val="800000"/>
                </a:solidFill>
              </a:rPr>
              <a:t> </a:t>
            </a:r>
            <a:r>
              <a:rPr lang="en-US" sz="2200" dirty="0" smtClean="0"/>
              <a:t>(2011)</a:t>
            </a:r>
          </a:p>
          <a:p>
            <a:pPr>
              <a:spcBef>
                <a:spcPts val="0"/>
              </a:spcBef>
              <a:spcAft>
                <a:spcPts val="600"/>
              </a:spcAft>
              <a:buClr>
                <a:srgbClr val="800000"/>
              </a:buClr>
            </a:pPr>
            <a:r>
              <a:rPr lang="en-US" sz="2200" dirty="0" smtClean="0"/>
              <a:t>Official development assistance to maternal and newborn health per live birth (US$)</a:t>
            </a:r>
            <a:r>
              <a:rPr lang="en-US" sz="2200" smtClean="0"/>
              <a:t>:   </a:t>
            </a:r>
            <a:r>
              <a:rPr lang="en-US" sz="2200" b="1" smtClean="0">
                <a:solidFill>
                  <a:srgbClr val="800000"/>
                </a:solidFill>
              </a:rPr>
              <a:t>$11 </a:t>
            </a:r>
            <a:r>
              <a:rPr lang="en-US" sz="2200" smtClean="0"/>
              <a:t>(2011)</a:t>
            </a:r>
            <a:endParaRPr lang="en-US" sz="2200" dirty="0" smtClean="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val="16616471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4675908" y="291379"/>
            <a:ext cx="4387273" cy="584776"/>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200" b="1" smtClean="0">
                <a:solidFill>
                  <a:srgbClr val="FFFFFF"/>
                </a:solidFill>
                <a:latin typeface="Calibri" pitchFamily="34" charset="0"/>
                <a:cs typeface="Calibri" pitchFamily="34" charset="0"/>
              </a:rPr>
              <a:t>Who </a:t>
            </a:r>
            <a:r>
              <a:rPr lang="en-US" sz="3200" b="1">
                <a:solidFill>
                  <a:srgbClr val="FFFFFF"/>
                </a:solidFill>
                <a:latin typeface="Calibri" pitchFamily="34" charset="0"/>
                <a:cs typeface="Calibri" pitchFamily="34" charset="0"/>
              </a:rPr>
              <a:t>i</a:t>
            </a:r>
            <a:r>
              <a:rPr lang="en-US" sz="3200" b="1" smtClean="0">
                <a:solidFill>
                  <a:srgbClr val="FFFFFF"/>
                </a:solidFill>
                <a:latin typeface="Calibri" pitchFamily="34" charset="0"/>
                <a:cs typeface="Calibri" pitchFamily="34" charset="0"/>
              </a:rPr>
              <a:t>s </a:t>
            </a:r>
            <a:r>
              <a:rPr lang="en-US" sz="3200" b="1" dirty="0" smtClean="0">
                <a:solidFill>
                  <a:srgbClr val="FFFFFF"/>
                </a:solidFill>
                <a:latin typeface="Calibri" pitchFamily="34" charset="0"/>
                <a:cs typeface="Calibri" pitchFamily="34" charset="0"/>
              </a:rPr>
              <a:t>left behind?</a:t>
            </a:r>
            <a:endParaRPr lang="en-US" sz="32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4943474" y="1075766"/>
            <a:ext cx="4200525" cy="572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b="1" dirty="0" smtClean="0">
                <a:latin typeface="+mn-lt"/>
                <a:cs typeface="Calibri" pitchFamily="34" charset="0"/>
              </a:rPr>
              <a:t>                   Yemen</a:t>
            </a:r>
          </a:p>
          <a:p>
            <a:pPr>
              <a:spcBef>
                <a:spcPts val="600"/>
              </a:spcBef>
              <a:spcAft>
                <a:spcPts val="600"/>
              </a:spcAft>
              <a:defRPr/>
            </a:pPr>
            <a:r>
              <a:rPr lang="en-US" sz="2800" dirty="0" smtClean="0">
                <a:latin typeface="+mn-lt"/>
                <a:cs typeface="Calibri" pitchFamily="34" charset="0"/>
              </a:rPr>
              <a:t>The wide bars for many indicators show important </a:t>
            </a:r>
            <a:r>
              <a:rPr lang="en-US" sz="2800" b="1" dirty="0" smtClean="0">
                <a:solidFill>
                  <a:srgbClr val="990033"/>
                </a:solidFill>
                <a:latin typeface="+mn-lt"/>
                <a:cs typeface="Calibri" pitchFamily="34" charset="0"/>
              </a:rPr>
              <a:t>inequalities in coverage.</a:t>
            </a:r>
            <a:r>
              <a:rPr lang="en-US" sz="2800" dirty="0" smtClean="0">
                <a:latin typeface="+mn-lt"/>
                <a:cs typeface="Calibri" pitchFamily="34" charset="0"/>
              </a:rPr>
              <a:t> </a:t>
            </a:r>
          </a:p>
          <a:p>
            <a:pPr>
              <a:spcBef>
                <a:spcPts val="600"/>
              </a:spcBef>
              <a:spcAft>
                <a:spcPts val="600"/>
              </a:spcAft>
              <a:defRPr/>
            </a:pPr>
            <a:r>
              <a:rPr lang="en-US" sz="2800" dirty="0" smtClean="0">
                <a:latin typeface="+mn-lt"/>
                <a:cs typeface="Calibri" pitchFamily="34" charset="0"/>
              </a:rPr>
              <a:t>Inequality is greatest for skilled birth attendant.</a:t>
            </a:r>
          </a:p>
          <a:p>
            <a:pPr>
              <a:spcBef>
                <a:spcPts val="600"/>
              </a:spcBef>
              <a:spcAft>
                <a:spcPts val="600"/>
              </a:spcAft>
              <a:defRPr/>
            </a:pPr>
            <a:r>
              <a:rPr lang="en-US" sz="2800" smtClean="0">
                <a:latin typeface="+mn-lt"/>
                <a:cs typeface="Calibri" pitchFamily="34" charset="0"/>
              </a:rPr>
              <a:t>Only </a:t>
            </a:r>
            <a:r>
              <a:rPr lang="en-US" sz="2800" dirty="0" smtClean="0">
                <a:latin typeface="+mn-lt"/>
                <a:cs typeface="Calibri" pitchFamily="34" charset="0"/>
              </a:rPr>
              <a:t>ORT for diarrhoea, careseeking for pneumonia, and early initiation of breastfeeding show much smaller </a:t>
            </a:r>
            <a:r>
              <a:rPr lang="en-US" sz="2800" b="1" dirty="0" smtClean="0">
                <a:solidFill>
                  <a:schemeClr val="accent2">
                    <a:lumMod val="75000"/>
                  </a:schemeClr>
                </a:solidFill>
                <a:latin typeface="+mn-lt"/>
                <a:cs typeface="Calibri" pitchFamily="34" charset="0"/>
              </a:rPr>
              <a:t>gaps</a:t>
            </a:r>
            <a:r>
              <a:rPr lang="en-US" sz="2800" dirty="0" smtClean="0">
                <a:latin typeface="+mn-lt"/>
                <a:cs typeface="Calibri" pitchFamily="34" charset="0"/>
              </a:rPr>
              <a:t> </a:t>
            </a:r>
            <a:r>
              <a:rPr lang="en-US" sz="2800" b="1" dirty="0" smtClean="0">
                <a:solidFill>
                  <a:schemeClr val="accent2">
                    <a:lumMod val="75000"/>
                  </a:schemeClr>
                </a:solidFill>
                <a:latin typeface="+mn-lt"/>
                <a:cs typeface="Calibri" pitchFamily="34" charset="0"/>
              </a:rPr>
              <a:t>in coverage.</a:t>
            </a:r>
            <a:endParaRPr lang="en-US" sz="2800" b="1" dirty="0">
              <a:solidFill>
                <a:schemeClr val="accent2">
                  <a:lumMod val="75000"/>
                </a:schemeClr>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034" y="314325"/>
            <a:ext cx="3976716" cy="625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1263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val="21504887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i="1" dirty="0" smtClean="0"/>
              <a:t>Optional additional slides</a:t>
            </a:r>
            <a:r>
              <a:rPr lang="en-US" sz="4600" dirty="0" smtClean="0"/>
              <a:t/>
            </a:r>
            <a:br>
              <a:rPr lang="en-US" sz="4600" dirty="0" smtClean="0"/>
            </a:br>
            <a:r>
              <a:rPr lang="en-US" sz="4600" dirty="0"/>
              <a:t/>
            </a:r>
            <a:br>
              <a:rPr lang="en-US" sz="4600" dirty="0"/>
            </a:br>
            <a:r>
              <a:rPr lang="en-US" sz="4600" dirty="0" smtClean="0"/>
              <a:t>Equity profiles</a:t>
            </a:r>
            <a:br>
              <a:rPr lang="en-US" sz="4600" dirty="0" smtClean="0"/>
            </a:br>
            <a:r>
              <a:rPr lang="en-US" sz="4600" dirty="0" smtClean="0"/>
              <a:t/>
            </a:r>
            <a:br>
              <a:rPr lang="en-US" sz="4600" dirty="0" smtClean="0"/>
            </a:br>
            <a:r>
              <a:rPr lang="en-US" sz="4600" dirty="0" smtClean="0"/>
              <a:t>Yemen </a:t>
            </a:r>
            <a:endParaRPr lang="en-US" sz="4600" dirty="0"/>
          </a:p>
        </p:txBody>
      </p:sp>
    </p:spTree>
    <p:extLst>
      <p:ext uri="{BB962C8B-B14F-4D97-AF65-F5344CB8AC3E}">
        <p14:creationId xmlns:p14="http://schemas.microsoft.com/office/powerpoint/2010/main" val="261703591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Yemen Countdown profile</a:t>
            </a:r>
          </a:p>
          <a:p>
            <a:pPr marL="0" indent="0">
              <a:lnSpc>
                <a:spcPct val="150000"/>
              </a:lnSpc>
              <a:buNone/>
            </a:pPr>
            <a:endParaRPr lang="en-US" b="1" i="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poorest and richest quintiles </a:t>
            </a:r>
            <a:endParaRPr lang="en-US" sz="3600" b="1" dirty="0">
              <a:solidFill>
                <a:srgbClr val="FFFFFF"/>
              </a:solidFill>
              <a:latin typeface="Calibri" pitchFamily="34" charset="0"/>
              <a:cs typeface="Calibri"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1897812" y="1682151"/>
            <a:ext cx="5368605" cy="4860000"/>
          </a:xfrm>
          <a:prstGeom prst="rect">
            <a:avLst/>
          </a:prstGeom>
          <a:noFill/>
          <a:ln w="9525">
            <a:noFill/>
            <a:miter lim="800000"/>
            <a:headEnd/>
            <a:tailEnd/>
          </a:ln>
        </p:spPr>
      </p:pic>
    </p:spTree>
    <p:extLst>
      <p:ext uri="{BB962C8B-B14F-4D97-AF65-F5344CB8AC3E}">
        <p14:creationId xmlns:p14="http://schemas.microsoft.com/office/powerpoint/2010/main" val="2605806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the 5 wealth quintiles</a:t>
            </a:r>
            <a:endParaRPr lang="en-US" sz="3600" b="1" dirty="0">
              <a:solidFill>
                <a:srgbClr val="FFFFFF"/>
              </a:solidFill>
              <a:latin typeface="Calibri" pitchFamily="34" charset="0"/>
              <a:cs typeface="Calibri"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1880559" y="1621765"/>
            <a:ext cx="5398849" cy="4860000"/>
          </a:xfrm>
          <a:prstGeom prst="rect">
            <a:avLst/>
          </a:prstGeom>
          <a:noFill/>
          <a:ln w="9525">
            <a:noFill/>
            <a:miter lim="800000"/>
            <a:headEnd/>
            <a:tailEnd/>
          </a:ln>
        </p:spPr>
      </p:pic>
    </p:spTree>
    <p:extLst>
      <p:ext uri="{BB962C8B-B14F-4D97-AF65-F5344CB8AC3E}">
        <p14:creationId xmlns:p14="http://schemas.microsoft.com/office/powerpoint/2010/main" val="1266544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Co-coverage of health interventions</a:t>
            </a:r>
            <a:endParaRPr lang="en-US" sz="3600" b="1" dirty="0">
              <a:solidFill>
                <a:srgbClr val="FFFFFF"/>
              </a:solidFill>
              <a:latin typeface="Calibri" pitchFamily="34" charset="0"/>
              <a:cs typeface="Calibri"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1242204" y="1276709"/>
            <a:ext cx="6652885" cy="4860000"/>
          </a:xfrm>
          <a:prstGeom prst="rect">
            <a:avLst/>
          </a:prstGeom>
          <a:noFill/>
          <a:ln w="9525">
            <a:noFill/>
            <a:miter lim="800000"/>
            <a:headEnd/>
            <a:tailEnd/>
          </a:ln>
        </p:spPr>
      </p:pic>
    </p:spTree>
    <p:extLst>
      <p:ext uri="{BB962C8B-B14F-4D97-AF65-F5344CB8AC3E}">
        <p14:creationId xmlns:p14="http://schemas.microsoft.com/office/powerpoint/2010/main" val="39031760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Composite coverage and coverage gap</a:t>
            </a:r>
            <a:endParaRPr lang="en-US" sz="3600" b="1" dirty="0">
              <a:solidFill>
                <a:srgbClr val="FFFFFF"/>
              </a:solidFill>
              <a:latin typeface="Calibri" pitchFamily="34" charset="0"/>
              <a:cs typeface="Calibri" pitchFamily="34" charset="0"/>
            </a:endParaRPr>
          </a:p>
        </p:txBody>
      </p:sp>
      <p:pic>
        <p:nvPicPr>
          <p:cNvPr id="4098" name="Picture 2"/>
          <p:cNvPicPr>
            <a:picLocks noChangeAspect="1" noChangeArrowheads="1"/>
          </p:cNvPicPr>
          <p:nvPr/>
        </p:nvPicPr>
        <p:blipFill>
          <a:blip r:embed="rId3" cstate="print"/>
          <a:srcRect/>
          <a:stretch>
            <a:fillRect/>
          </a:stretch>
        </p:blipFill>
        <p:spPr bwMode="auto">
          <a:xfrm>
            <a:off x="1311214" y="1337094"/>
            <a:ext cx="6621790" cy="4860000"/>
          </a:xfrm>
          <a:prstGeom prst="rect">
            <a:avLst/>
          </a:prstGeom>
          <a:noFill/>
          <a:ln w="9525">
            <a:noFill/>
            <a:miter lim="800000"/>
            <a:headEnd/>
            <a:tailEnd/>
          </a:ln>
        </p:spPr>
      </p:pic>
    </p:spTree>
    <p:extLst>
      <p:ext uri="{BB962C8B-B14F-4D97-AF65-F5344CB8AC3E}">
        <p14:creationId xmlns:p14="http://schemas.microsoft.com/office/powerpoint/2010/main" val="24535723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val="3955298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42073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val="44790465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12711</TotalTime>
  <Words>3112</Words>
  <Application>Microsoft Macintosh PowerPoint</Application>
  <PresentationFormat>On-screen Show (4:3)</PresentationFormat>
  <Paragraphs>269</Paragraphs>
  <Slides>43</Slides>
  <Notes>42</Notes>
  <HiddenSlides>2</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Notes for the presenter on adapting this presentation</vt:lpstr>
      <vt:lpstr>Purpose of this presentation </vt:lpstr>
      <vt:lpstr>Outline</vt:lpstr>
      <vt:lpstr>PowerPoint Presentation</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maternal and newborn health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MNCH policies</vt:lpstr>
      <vt:lpstr>Systems and financing for MNCH</vt:lpstr>
      <vt:lpstr>PowerPoint Presentation</vt:lpstr>
      <vt:lpstr>Thank you!</vt:lpstr>
      <vt:lpstr>Optional additional slides  Equity profiles  Yemen </vt:lpstr>
      <vt:lpstr>PowerPoint Presentation</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Dewi Ismajani Puradiredja</cp:lastModifiedBy>
  <cp:revision>759</cp:revision>
  <cp:lastPrinted>2012-06-12T19:26:24Z</cp:lastPrinted>
  <dcterms:created xsi:type="dcterms:W3CDTF">2008-01-10T17:37:13Z</dcterms:created>
  <dcterms:modified xsi:type="dcterms:W3CDTF">2014-12-08T00:30:33Z</dcterms:modified>
</cp:coreProperties>
</file>