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142" autoAdjust="0"/>
  </p:normalViewPr>
  <p:slideViewPr>
    <p:cSldViewPr snapToGrid="0">
      <p:cViewPr>
        <p:scale>
          <a:sx n="110" d="100"/>
          <a:sy n="110" d="100"/>
        </p:scale>
        <p:origin x="-496" y="70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Vietnam,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Vietnam</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Vietnam’s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Vietnam has made impressive progress in reducing the </a:t>
            </a:r>
            <a:r>
              <a:rPr lang="en-US" i="1" dirty="0" smtClean="0"/>
              <a:t>Under-five child mortality rate </a:t>
            </a:r>
            <a:r>
              <a:rPr lang="en-US" dirty="0" smtClean="0"/>
              <a:t>and </a:t>
            </a:r>
            <a:r>
              <a:rPr lang="en-US" i="1" dirty="0" smtClean="0"/>
              <a:t>Maternal mortality ratio.</a:t>
            </a:r>
            <a:r>
              <a:rPr lang="en-US" i="1" baseline="0" dirty="0" smtClean="0"/>
              <a:t>  </a:t>
            </a:r>
            <a:r>
              <a:rPr lang="en-US" dirty="0" smtClean="0"/>
              <a:t>Newer UN</a:t>
            </a:r>
            <a:r>
              <a:rPr lang="en-US" baseline="0" dirty="0" smtClean="0"/>
              <a:t> estimates show an Under-five mortality rate of 24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Southeast Asia, including Vietnam, </a:t>
            </a:r>
            <a:r>
              <a:rPr lang="en-US" i="0" baseline="0" dirty="0" smtClean="0"/>
              <a:t>are s</a:t>
            </a:r>
            <a:r>
              <a:rPr lang="en-US" baseline="0" dirty="0" smtClean="0"/>
              <a:t>hown here.</a:t>
            </a:r>
          </a:p>
          <a:p>
            <a:endParaRPr lang="en-US" baseline="0" dirty="0" smtClean="0"/>
          </a:p>
          <a:p>
            <a:r>
              <a:rPr lang="en-US" i="1" baseline="0" dirty="0" smtClean="0"/>
              <a:t>(Please not that these are regional estimates, not country-specific estimates.)</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215048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Vietnam, some 54% </a:t>
            </a:r>
            <a:r>
              <a:rPr lang="en-US" dirty="0" smtClean="0"/>
              <a:t>of child deaths occur in the neonatal period.  Most of these can be prevented.  Post-neonatal deaths can, also,</a:t>
            </a:r>
            <a:r>
              <a:rPr lang="en-US" baseline="0" dirty="0" smtClean="0"/>
              <a:t> mostly be prevented and come mainly from </a:t>
            </a:r>
            <a:r>
              <a:rPr lang="en-US" baseline="0" dirty="0" smtClean="0"/>
              <a:t>Pneumonia, </a:t>
            </a:r>
            <a:r>
              <a:rPr lang="en-US" baseline="0" dirty="0" err="1" smtClean="0"/>
              <a:t>Diarrhoea</a:t>
            </a:r>
            <a:r>
              <a:rPr lang="en-US" baseline="0" dirty="0" smtClean="0"/>
              <a:t>, Injuries, Measles and HIV/AIDS.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t>
            </a:r>
            <a:r>
              <a:rPr lang="en-US" dirty="0" smtClean="0"/>
              <a:t> </a:t>
            </a:r>
            <a:r>
              <a:rPr lang="en-US" dirty="0" smtClean="0"/>
              <a:t>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r>
              <a:rPr lang="en-US" i="0" baseline="0" dirty="0" smtClean="0"/>
              <a:t>. There are no data available for postnatal care.</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a:t>
            </a:r>
            <a:r>
              <a:rPr lang="en-US" baseline="0" dirty="0" smtClean="0"/>
              <a:t> </a:t>
            </a:r>
            <a:r>
              <a:rPr lang="en-US" dirty="0" smtClean="0"/>
              <a:t>PMTCT coverage is shown here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Vietnam, 94</a:t>
            </a:r>
            <a:r>
              <a:rPr lang="en-US" baseline="0" dirty="0" smtClean="0"/>
              <a:t>% </a:t>
            </a:r>
            <a:r>
              <a:rPr lang="en-US" baseline="0" dirty="0" smtClean="0"/>
              <a:t>of women are attending at least one </a:t>
            </a:r>
            <a:r>
              <a:rPr lang="en-US" i="1" baseline="0" dirty="0" smtClean="0"/>
              <a:t>Antenatal care </a:t>
            </a:r>
            <a:r>
              <a:rPr lang="en-US" baseline="0" dirty="0" smtClean="0"/>
              <a:t>visit from a skilled provider during pregnancy. </a:t>
            </a:r>
            <a:r>
              <a:rPr lang="en-US" baseline="0" dirty="0" smtClean="0"/>
              <a:t>60% 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Data for </a:t>
            </a:r>
            <a:r>
              <a:rPr lang="en-US" i="1" baseline="0" dirty="0" smtClean="0"/>
              <a:t>Postnatal visit</a:t>
            </a:r>
            <a:r>
              <a:rPr lang="en-US" baseline="0" dirty="0" smtClean="0"/>
              <a:t> for mom or for baby and for </a:t>
            </a:r>
            <a:r>
              <a:rPr lang="en-US" i="1" baseline="0" dirty="0" smtClean="0"/>
              <a:t>Women with low body mass </a:t>
            </a:r>
            <a:r>
              <a:rPr lang="en-US" i="0" baseline="0" dirty="0" smtClean="0"/>
              <a:t>are</a:t>
            </a:r>
            <a:r>
              <a:rPr lang="en-US" baseline="0" dirty="0" smtClean="0"/>
              <a:t> </a:t>
            </a:r>
            <a:r>
              <a:rPr lang="en-US" baseline="0" dirty="0" smtClean="0"/>
              <a:t>not available.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Vietnam has data for 3 out of the 5 indicators related to immunization. Vietnam’s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2011 </a:t>
            </a:r>
            <a:r>
              <a:rPr lang="en-US" sz="1200" kern="1200" dirty="0" smtClean="0">
                <a:solidFill>
                  <a:schemeClr val="tx1"/>
                </a:solidFill>
                <a:latin typeface="+mn-lt"/>
                <a:ea typeface="+mn-ea"/>
                <a:cs typeface="+mn-cs"/>
              </a:rPr>
              <a:t>some </a:t>
            </a:r>
            <a:r>
              <a:rPr lang="en-US" sz="1200"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 of children with suspected pneumonia were taken to an appropriate health provider for treatment.   </a:t>
            </a:r>
            <a:r>
              <a:rPr lang="en-US" sz="1200" kern="1200" dirty="0" smtClean="0">
                <a:solidFill>
                  <a:schemeClr val="tx1"/>
                </a:solidFill>
                <a:latin typeface="+mn-lt"/>
                <a:ea typeface="+mn-ea"/>
                <a:cs typeface="+mn-cs"/>
              </a:rPr>
              <a:t>68% </a:t>
            </a:r>
            <a:r>
              <a:rPr lang="en-US" sz="1200" kern="1200" dirty="0" smtClean="0">
                <a:solidFill>
                  <a:schemeClr val="tx1"/>
                </a:solidFill>
                <a:latin typeface="+mn-lt"/>
                <a:ea typeface="+mn-ea"/>
                <a:cs typeface="+mn-cs"/>
              </a:rPr>
              <a:t>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57% </a:t>
            </a:r>
            <a:r>
              <a:rPr lang="en-US" sz="1200" kern="1200" dirty="0" smtClean="0">
                <a:solidFill>
                  <a:schemeClr val="tx1"/>
                </a:solidFill>
                <a:latin typeface="+mn-lt"/>
                <a:ea typeface="+mn-ea"/>
                <a:cs typeface="+mn-cs"/>
              </a:rPr>
              <a:t>of children with diarrhoea received increased fluids and continued feeding. </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47</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treated with ORS.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Vietnam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a:t>
            </a:r>
            <a:r>
              <a:rPr lang="en-US" i="0" baseline="0" dirty="0" smtClean="0"/>
              <a:t>  </a:t>
            </a:r>
            <a:r>
              <a:rPr lang="en-US" i="0" dirty="0" smtClean="0"/>
              <a:t>This slide show is intended to stimulate discussion about country progress in Vietnam</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for </a:t>
            </a:r>
            <a:r>
              <a:rPr lang="en-US" baseline="0" dirty="0" smtClean="0"/>
              <a:t>children &lt;5 was only </a:t>
            </a:r>
            <a:r>
              <a:rPr lang="en-US" baseline="0" dirty="0" smtClean="0"/>
              <a:t>9% </a:t>
            </a:r>
            <a:r>
              <a:rPr lang="en-US" baseline="0" dirty="0" smtClean="0"/>
              <a:t>in </a:t>
            </a:r>
            <a:r>
              <a:rPr lang="en-US" baseline="0" dirty="0" smtClean="0"/>
              <a:t>2011.</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continue</a:t>
            </a:r>
            <a:r>
              <a:rPr lang="en-US" baseline="0" dirty="0" smtClean="0"/>
              <a:t> to decline.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 was</a:t>
            </a:r>
            <a:r>
              <a:rPr lang="en-US" baseline="0" dirty="0" smtClean="0"/>
              <a:t> only 17% in </a:t>
            </a:r>
            <a:r>
              <a:rPr lang="en-US" baseline="0" dirty="0" smtClean="0"/>
              <a:t>2011.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Around </a:t>
            </a:r>
            <a:r>
              <a:rPr lang="en-US" baseline="0" dirty="0" smtClean="0"/>
              <a:t>6% </a:t>
            </a:r>
            <a:r>
              <a:rPr lang="en-US" baseline="0" dirty="0" smtClean="0"/>
              <a:t>of the rural population is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t>
            </a:r>
            <a:r>
              <a:rPr lang="en-US" dirty="0" smtClean="0"/>
              <a:t>of the rural population still practices</a:t>
            </a:r>
            <a:r>
              <a:rPr lang="en-US" baseline="0" dirty="0" smtClean="0"/>
              <a:t> </a:t>
            </a:r>
            <a:r>
              <a:rPr lang="en-US" i="0" dirty="0" smtClean="0"/>
              <a:t>open defecation</a:t>
            </a:r>
            <a:r>
              <a:rPr lang="en-US" dirty="0" smtClean="0"/>
              <a:t>.  </a:t>
            </a:r>
            <a:r>
              <a:rPr lang="en-US" smtClean="0"/>
              <a:t>Another </a:t>
            </a:r>
            <a:r>
              <a:rPr lang="en-US" smtClean="0"/>
              <a:t>26%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Vietnam has adopted some of the policies being tracked by Countdown.  Adopting key policies and implementing them at scale can contribute to improved coverage of lifesaving interventions.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a:t>
            </a:r>
            <a:r>
              <a:rPr lang="en-US" i="1" baseline="0" dirty="0" smtClean="0"/>
              <a:t>A</a:t>
            </a:r>
            <a:r>
              <a:rPr lang="en-US" i="1" dirty="0" smtClean="0"/>
              <a:t>ntenatal care</a:t>
            </a:r>
            <a:r>
              <a:rPr lang="en-US" dirty="0" smtClean="0"/>
              <a:t>, and </a:t>
            </a:r>
            <a:r>
              <a:rPr lang="en-US" i="1" dirty="0" smtClean="0"/>
              <a:t>DTP3.  </a:t>
            </a:r>
            <a:r>
              <a:rPr lang="en-US" sz="1200" kern="1200" dirty="0" smtClean="0">
                <a:solidFill>
                  <a:srgbClr val="FF0000"/>
                </a:solidFill>
                <a:latin typeface="+mn-lt"/>
                <a:ea typeface="+mn-ea"/>
                <a:cs typeface="+mn-cs"/>
              </a:rPr>
              <a:t>Only 3 interventions </a:t>
            </a:r>
            <a:r>
              <a:rPr lang="en-US" sz="1200" i="0" kern="1200" dirty="0" smtClean="0">
                <a:solidFill>
                  <a:srgbClr val="FF0000"/>
                </a:solidFill>
                <a:latin typeface="+mn-lt"/>
                <a:ea typeface="+mn-ea"/>
                <a:cs typeface="+mn-cs"/>
              </a:rPr>
              <a:t>(</a:t>
            </a:r>
            <a:r>
              <a:rPr lang="en-US" sz="1200" i="1" kern="1200" dirty="0" smtClean="0">
                <a:solidFill>
                  <a:srgbClr val="FF0000"/>
                </a:solidFill>
                <a:latin typeface="+mn-lt"/>
                <a:ea typeface="+mn-ea"/>
                <a:cs typeface="+mn-cs"/>
              </a:rPr>
              <a:t>ORT </a:t>
            </a:r>
            <a:r>
              <a:rPr lang="en-US" sz="1200" i="1" kern="1200" baseline="0" dirty="0" smtClean="0">
                <a:solidFill>
                  <a:srgbClr val="FF0000"/>
                </a:solidFill>
                <a:latin typeface="+mn-lt"/>
                <a:ea typeface="+mn-ea"/>
                <a:cs typeface="+mn-cs"/>
              </a:rPr>
              <a:t> &amp; continued feeding f</a:t>
            </a:r>
            <a:r>
              <a:rPr lang="en-US" sz="1200" i="1" kern="1200" dirty="0" smtClean="0">
                <a:solidFill>
                  <a:srgbClr val="FF0000"/>
                </a:solidFill>
                <a:latin typeface="+mn-lt"/>
                <a:ea typeface="+mn-ea"/>
                <a:cs typeface="+mn-cs"/>
              </a:rPr>
              <a:t>or children with diarrhoea</a:t>
            </a:r>
            <a:r>
              <a:rPr lang="en-US" sz="1200" i="0" kern="1200" dirty="0" smtClean="0">
                <a:solidFill>
                  <a:srgbClr val="FF0000"/>
                </a:solidFill>
                <a:latin typeface="+mn-lt"/>
                <a:ea typeface="+mn-ea"/>
                <a:cs typeface="+mn-cs"/>
              </a:rPr>
              <a:t>,</a:t>
            </a:r>
            <a:r>
              <a:rPr lang="en-US" sz="1200" i="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Careseeking for pneumonia</a:t>
            </a:r>
            <a:r>
              <a:rPr lang="en-US" sz="1200" i="0" kern="1200" baseline="0" dirty="0" smtClean="0">
                <a:solidFill>
                  <a:srgbClr val="FF0000"/>
                </a:solidFill>
                <a:latin typeface="+mn-lt"/>
                <a:ea typeface="+mn-ea"/>
                <a:cs typeface="+mn-cs"/>
              </a:rPr>
              <a:t>, and </a:t>
            </a:r>
            <a:r>
              <a:rPr lang="en-US" sz="1200" i="1" kern="1200" baseline="0" dirty="0" smtClean="0">
                <a:solidFill>
                  <a:srgbClr val="FF0000"/>
                </a:solidFill>
                <a:latin typeface="+mn-lt"/>
                <a:ea typeface="+mn-ea"/>
                <a:cs typeface="+mn-cs"/>
              </a:rPr>
              <a:t>Vitamin A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Vietnam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Vietnam</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 DATA</a:t>
                </a:r>
                <a:r>
                  <a:rPr lang="en-US" sz="1200" b="1" kern="1200" baseline="0" dirty="0" smtClean="0">
                    <a:solidFill>
                      <a:schemeClr val="tx1"/>
                    </a:solidFill>
                    <a:latin typeface="+mn-lt"/>
                    <a:ea typeface="+mn-ea"/>
                    <a:cs typeface="+mn-cs"/>
                  </a:rPr>
                  <a:t> AVAILABLE</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 DATA</a:t>
                </a:r>
                <a:r>
                  <a:rPr lang="en-US" sz="1200" b="1" kern="1200" baseline="0" dirty="0" smtClean="0">
                    <a:solidFill>
                      <a:schemeClr val="tx1"/>
                    </a:solidFill>
                    <a:latin typeface="+mn-lt"/>
                    <a:ea typeface="+mn-ea"/>
                    <a:cs typeface="+mn-cs"/>
                  </a:rPr>
                  <a:t> AVAILABLE</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Vietnam</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Vietnam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13181" y="268288"/>
            <a:ext cx="6165273"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89588" y="1478740"/>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219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24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19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5158" y="1946564"/>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30%</a:t>
            </a:r>
            <a:endParaRPr lang="en-US" sz="2400" dirty="0" smtClean="0">
              <a:latin typeface="+mn-lt"/>
            </a:endParaRPr>
          </a:p>
          <a:p>
            <a:r>
              <a:rPr lang="en-US" sz="2400" dirty="0" smtClean="0">
                <a:solidFill>
                  <a:srgbClr val="29211D"/>
                </a:solidFill>
                <a:latin typeface="+mn-lt"/>
              </a:rPr>
              <a:t>Hypertension –15%</a:t>
            </a:r>
          </a:p>
          <a:p>
            <a:pPr lvl="0"/>
            <a:r>
              <a:rPr lang="en-US" sz="2400" dirty="0" smtClean="0">
                <a:solidFill>
                  <a:prstClr val="black"/>
                </a:solidFill>
                <a:latin typeface="Calibri"/>
              </a:rPr>
              <a:t>Embolism </a:t>
            </a:r>
            <a:r>
              <a:rPr lang="en-US" sz="2400" dirty="0">
                <a:solidFill>
                  <a:prstClr val="black"/>
                </a:solidFill>
                <a:latin typeface="Calibri"/>
              </a:rPr>
              <a:t>– </a:t>
            </a:r>
            <a:r>
              <a:rPr lang="en-US" sz="2400" dirty="0" smtClean="0">
                <a:solidFill>
                  <a:prstClr val="black"/>
                </a:solidFill>
                <a:latin typeface="Calibri"/>
              </a:rPr>
              <a:t>12%</a:t>
            </a:r>
          </a:p>
          <a:p>
            <a:pPr lvl="0"/>
            <a:r>
              <a:rPr lang="en-US" sz="2400" dirty="0" smtClean="0">
                <a:solidFill>
                  <a:prstClr val="black"/>
                </a:solidFill>
                <a:latin typeface="Calibri"/>
              </a:rPr>
              <a:t>Abortion – 7%</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6%</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5" descr="2 Graph 2_Causes of maternal deaths.jpg"/>
          <p:cNvPicPr>
            <a:picLocks noChangeAspect="1"/>
          </p:cNvPicPr>
          <p:nvPr/>
        </p:nvPicPr>
        <p:blipFill>
          <a:blip r:embed="rId3" cstate="print"/>
          <a:stretch>
            <a:fillRect/>
          </a:stretch>
        </p:blipFill>
        <p:spPr>
          <a:xfrm>
            <a:off x="3053782" y="1323849"/>
            <a:ext cx="5810796" cy="3852000"/>
          </a:xfrm>
          <a:prstGeom prst="rect">
            <a:avLst/>
          </a:prstGeom>
        </p:spPr>
      </p:pic>
      <p:sp>
        <p:nvSpPr>
          <p:cNvPr id="8" name="Rectangle 8"/>
          <p:cNvSpPr>
            <a:spLocks noChangeArrowheads="1"/>
          </p:cNvSpPr>
          <p:nvPr/>
        </p:nvSpPr>
        <p:spPr bwMode="auto">
          <a:xfrm>
            <a:off x="2660074" y="268288"/>
            <a:ext cx="6320222"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Why do SE Asian mothers die?</a:t>
            </a:r>
            <a:endParaRPr lang="en-US" sz="36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10543538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6" y="2042573"/>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54%</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9%</a:t>
            </a:r>
            <a:endParaRPr lang="en-US" sz="2400" dirty="0" smtClean="0">
              <a:solidFill>
                <a:prstClr val="black"/>
              </a:solidFill>
              <a:latin typeface="+mn-lt"/>
              <a:cs typeface="Calibri" pitchFamily="34" charset="0"/>
            </a:endParaRPr>
          </a:p>
          <a:p>
            <a:pPr>
              <a:defRPr/>
            </a:pPr>
            <a:r>
              <a:rPr lang="en-US" sz="2400" dirty="0" smtClean="0">
                <a:latin typeface="+mn-lt"/>
                <a:cs typeface="Calibri" pitchFamily="34" charset="0"/>
              </a:rPr>
              <a:t>Diarrhoea – </a:t>
            </a:r>
            <a:r>
              <a:rPr lang="en-US" sz="2400" dirty="0">
                <a:latin typeface="+mn-lt"/>
                <a:cs typeface="Calibri" pitchFamily="34" charset="0"/>
              </a:rPr>
              <a:t>7</a:t>
            </a:r>
            <a:r>
              <a:rPr lang="en-US" sz="2400" dirty="0" smtClean="0">
                <a:latin typeface="+mn-lt"/>
                <a:cs typeface="Calibri" pitchFamily="34" charset="0"/>
              </a:rPr>
              <a:t>%</a:t>
            </a:r>
          </a:p>
          <a:p>
            <a:pPr>
              <a:defRPr/>
            </a:pPr>
            <a:r>
              <a:rPr lang="en-US" sz="2400" dirty="0" smtClean="0">
                <a:latin typeface="+mn-lt"/>
                <a:cs typeface="Calibri" pitchFamily="34" charset="0"/>
              </a:rPr>
              <a:t>Injuries – 4%</a:t>
            </a:r>
          </a:p>
          <a:p>
            <a:pPr>
              <a:defRPr/>
            </a:pPr>
            <a:r>
              <a:rPr lang="en-US" sz="2400" dirty="0" smtClean="0">
                <a:latin typeface="+mn-lt"/>
                <a:cs typeface="Calibri" pitchFamily="34" charset="0"/>
              </a:rPr>
              <a:t>Measles – 2%</a:t>
            </a:r>
          </a:p>
          <a:p>
            <a:pPr>
              <a:defRPr/>
            </a:pPr>
            <a:r>
              <a:rPr lang="en-US" sz="2400" dirty="0" smtClean="0">
                <a:latin typeface="+mn-lt"/>
                <a:cs typeface="Calibri" pitchFamily="34" charset="0"/>
              </a:rPr>
              <a:t>HIV/AIDS – 1%</a:t>
            </a:r>
            <a:endParaRPr lang="en-US" sz="2400" dirty="0" smtClean="0">
              <a:latin typeface="+mn-lt"/>
              <a:cs typeface="Calibri" pitchFamily="34" charset="0"/>
            </a:endParaRPr>
          </a:p>
          <a:p>
            <a:pPr>
              <a:defRPr/>
            </a:pP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70909" y="268288"/>
            <a:ext cx="598054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Vietnamese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39441" y="1355436"/>
            <a:ext cx="5663083"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84462" y="28010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87985" y="1174173"/>
            <a:ext cx="756803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6845" y="520127"/>
            <a:ext cx="681030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226128"/>
            <a:ext cx="6522332"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3457" y="1229182"/>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44457" y="1246910"/>
            <a:ext cx="6816722" cy="504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79212" y="1248063"/>
            <a:ext cx="7385576"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25214" y="1278082"/>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66793" y="1220355"/>
            <a:ext cx="6864415" cy="50580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35947" y="1304291"/>
            <a:ext cx="6970478" cy="470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Vietnam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05279" y="1346200"/>
            <a:ext cx="6933441" cy="470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295400"/>
            <a:ext cx="6522332" cy="50400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16411" y="1341582"/>
            <a:ext cx="6411360" cy="506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1040" y="1154545"/>
            <a:ext cx="6361920" cy="541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27194" y="1121072"/>
            <a:ext cx="6489611"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266032"/>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4" y="1057170"/>
            <a:ext cx="7754965"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23.0 </a:t>
            </a:r>
            <a:r>
              <a:rPr lang="en-US" sz="2200" dirty="0" smtClean="0"/>
              <a:t>(2011)</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$233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9</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49%</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9</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$33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68273" y="268288"/>
            <a:ext cx="4202545"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787153" y="1129554"/>
            <a:ext cx="4109197"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latin typeface="+mn-lt"/>
                <a:cs typeface="Calibri" pitchFamily="34" charset="0"/>
              </a:rPr>
              <a:t>                 </a:t>
            </a:r>
            <a:r>
              <a:rPr lang="en-US" sz="2800" b="1" dirty="0" smtClean="0">
                <a:latin typeface="+mn-lt"/>
                <a:cs typeface="Calibri" pitchFamily="34" charset="0"/>
              </a:rPr>
              <a:t>Vietnam</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  antenatal care and DTP3.</a:t>
            </a:r>
          </a:p>
          <a:p>
            <a:pPr>
              <a:spcBef>
                <a:spcPts val="600"/>
              </a:spcBef>
              <a:spcAft>
                <a:spcPts val="600"/>
              </a:spcAft>
              <a:defRPr/>
            </a:pPr>
            <a:r>
              <a:rPr lang="en-US" sz="2800" dirty="0" smtClean="0">
                <a:latin typeface="+mn-lt"/>
                <a:cs typeface="Calibri" pitchFamily="34" charset="0"/>
              </a:rPr>
              <a:t>ORT, careseeking for pneumonia, and vitamin A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Vietnam </a:t>
            </a:r>
            <a:endParaRPr lang="en-US" sz="4600" dirty="0"/>
          </a:p>
        </p:txBody>
      </p:sp>
    </p:spTree>
    <p:extLst>
      <p:ext uri="{BB962C8B-B14F-4D97-AF65-F5344CB8AC3E}">
        <p14:creationId xmlns:p14="http://schemas.microsoft.com/office/powerpoint/2010/main" val="7215090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Vietnam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97811" y="1664897"/>
            <a:ext cx="5384141"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3" y="1664898"/>
            <a:ext cx="5405701"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33578" y="1233578"/>
            <a:ext cx="6629375"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76710" y="1242204"/>
            <a:ext cx="6643831"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12740</TotalTime>
  <Words>3036</Words>
  <Application>Microsoft Macintosh PowerPoint</Application>
  <PresentationFormat>On-screen Show (4:3)</PresentationFormat>
  <Paragraphs>267</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Vietnam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773</cp:revision>
  <cp:lastPrinted>2012-06-12T19:26:24Z</cp:lastPrinted>
  <dcterms:created xsi:type="dcterms:W3CDTF">2008-01-10T17:37:13Z</dcterms:created>
  <dcterms:modified xsi:type="dcterms:W3CDTF">2014-12-07T23:46:58Z</dcterms:modified>
</cp:coreProperties>
</file>