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0805" autoAdjust="0"/>
  </p:normalViewPr>
  <p:slideViewPr>
    <p:cSldViewPr snapToGrid="0">
      <p:cViewPr>
        <p:scale>
          <a:sx n="110" d="100"/>
          <a:sy n="110" d="100"/>
        </p:scale>
        <p:origin x="-496" y="166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Uzbekistan,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Uzbekistan</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Uzbekistan’s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Uzbekistan </a:t>
            </a:r>
            <a:r>
              <a:rPr lang="en-US" i="1" dirty="0" smtClean="0"/>
              <a:t>Under—five child mortality rate </a:t>
            </a:r>
            <a:r>
              <a:rPr lang="en-US" dirty="0" smtClean="0"/>
              <a:t>and </a:t>
            </a:r>
            <a:r>
              <a:rPr lang="en-US" i="1" dirty="0" smtClean="0"/>
              <a:t>Maternal mortality ratio </a:t>
            </a:r>
            <a:r>
              <a:rPr lang="en-US" i="0" baseline="0" dirty="0" smtClean="0"/>
              <a:t> have fallen, but not quickly enough to meet the MDG targets.  </a:t>
            </a:r>
            <a:r>
              <a:rPr lang="en-US" dirty="0" smtClean="0"/>
              <a:t>Newer UN</a:t>
            </a:r>
            <a:r>
              <a:rPr lang="en-US" baseline="0" dirty="0" smtClean="0"/>
              <a:t> estimates show an under-five mortality rate of 43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Commonwealth</a:t>
            </a:r>
            <a:r>
              <a:rPr lang="en-US" baseline="0" dirty="0" smtClean="0"/>
              <a:t> of Independent States (</a:t>
            </a:r>
            <a:r>
              <a:rPr lang="en-US" i="0" dirty="0" smtClean="0"/>
              <a:t>CIS) region, including Uzbekistan,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Uzbekistan,</a:t>
            </a:r>
            <a:r>
              <a:rPr lang="en-US" baseline="0" dirty="0" smtClean="0"/>
              <a:t> s</a:t>
            </a:r>
            <a:r>
              <a:rPr lang="en-US" dirty="0" smtClean="0"/>
              <a:t>ome </a:t>
            </a:r>
            <a:r>
              <a:rPr lang="en-US" dirty="0" smtClean="0"/>
              <a:t>34% </a:t>
            </a:r>
            <a:r>
              <a:rPr lang="en-US" dirty="0" smtClean="0"/>
              <a:t>of child deaths occur in the neonatal period.  Most of these can be prevented.  Post-neonatal deaths can, also,</a:t>
            </a:r>
            <a:r>
              <a:rPr lang="en-US" baseline="0" dirty="0" smtClean="0"/>
              <a:t> mostly be prevented and come mainly from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r>
              <a:rPr lang="en-US" i="0" baseline="0" dirty="0" smtClean="0"/>
              <a:t>. There are no data available for </a:t>
            </a:r>
            <a:r>
              <a:rPr lang="en-US" i="1" baseline="0" dirty="0" smtClean="0"/>
              <a:t>Antenatal care (4+ visits)</a:t>
            </a:r>
            <a:r>
              <a:rPr lang="en-US" i="0" baseline="0" dirty="0" smtClean="0"/>
              <a:t> and </a:t>
            </a:r>
            <a:r>
              <a:rPr lang="en-US" i="1" baseline="0" dirty="0" smtClean="0"/>
              <a:t>Postnatal care</a:t>
            </a:r>
            <a:r>
              <a:rPr lang="en-US" i="0" baseline="0" dirty="0" smtClean="0"/>
              <a:t>. </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all births</a:t>
            </a:r>
            <a:r>
              <a:rPr lang="en-US" baseline="0" dirty="0" smtClean="0"/>
              <a:t> were reported as attended by skilled health personnel.   Considering quality of care issues at delivery can be useful.    </a:t>
            </a:r>
            <a:r>
              <a:rPr lang="en-US" i="0" baseline="0" dirty="0" smtClean="0"/>
              <a:t>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to be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Uzbekistan, 99</a:t>
            </a:r>
            <a:r>
              <a:rPr lang="en-US" baseline="0" dirty="0" smtClean="0"/>
              <a:t>% of women are attending at least one </a:t>
            </a:r>
            <a:r>
              <a:rPr lang="en-US" i="1" baseline="0" dirty="0" smtClean="0"/>
              <a:t>Antenatal care </a:t>
            </a:r>
            <a:r>
              <a:rPr lang="en-US" baseline="0" dirty="0" smtClean="0"/>
              <a:t>visit from a skilled provider during pregnancy. </a:t>
            </a:r>
            <a:r>
              <a:rPr lang="en-US" baseline="0" dirty="0" smtClean="0"/>
              <a:t>There are no data available relating to </a:t>
            </a:r>
            <a:r>
              <a:rPr lang="en-US" baseline="0" dirty="0" smtClean="0"/>
              <a:t>women </a:t>
            </a:r>
            <a:r>
              <a:rPr lang="en-US" baseline="0" dirty="0" smtClean="0"/>
              <a:t>attending </a:t>
            </a:r>
            <a:r>
              <a:rPr lang="en-US" baseline="0" dirty="0" smtClean="0"/>
              <a:t>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rates </a:t>
            </a:r>
            <a:r>
              <a:rPr lang="en-US" baseline="0" dirty="0" smtClean="0"/>
              <a:t>are below the minimum needed to save lives.  Data for many maternal and newborn indicators </a:t>
            </a:r>
            <a:r>
              <a:rPr lang="en-US" baseline="0" dirty="0" smtClean="0"/>
              <a:t>are </a:t>
            </a:r>
            <a:r>
              <a:rPr lang="en-US" baseline="0" dirty="0" smtClean="0"/>
              <a:t>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Uzbekistan</a:t>
            </a:r>
            <a:r>
              <a:rPr lang="en-US" i="0" baseline="0" dirty="0" smtClean="0"/>
              <a:t> has data for 3 out of the 5 indicators related to immunization. </a:t>
            </a:r>
            <a:r>
              <a:rPr lang="en-US" i="0" dirty="0" smtClean="0"/>
              <a:t>Uzbekistan’s </a:t>
            </a:r>
            <a:r>
              <a:rPr lang="en-US" i="1" dirty="0" smtClean="0"/>
              <a:t>Immunization</a:t>
            </a:r>
            <a:r>
              <a:rPr lang="en-US" dirty="0" smtClean="0"/>
              <a:t> coverage is</a:t>
            </a:r>
            <a:r>
              <a:rPr lang="en-US" baseline="0" dirty="0" smtClean="0"/>
              <a:t> high and 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some 68% </a:t>
            </a:r>
            <a:r>
              <a:rPr lang="en-US" sz="1200" kern="1200" dirty="0" smtClean="0">
                <a:solidFill>
                  <a:schemeClr val="tx1"/>
                </a:solidFill>
                <a:latin typeface="+mn-lt"/>
                <a:ea typeface="+mn-ea"/>
                <a:cs typeface="+mn-cs"/>
              </a:rPr>
              <a:t>of children with suspected pneumonia were taken to an appropriate health provider for treatment.   56% of children with suspected pneumonia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only 28% children with diarrhoea received increased fluids and continued feeding.</a:t>
            </a:r>
            <a:r>
              <a:rPr lang="en-US" baseline="0" dirty="0" smtClean="0"/>
              <a:t>  The same percentage were </a:t>
            </a:r>
            <a:r>
              <a:rPr lang="en-US" dirty="0" smtClean="0"/>
              <a:t>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Uzbekistan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Uzbekistan</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(You might choose to omit this slide from the presentation.)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have </a:t>
            </a:r>
            <a:r>
              <a:rPr lang="en-US" baseline="0" dirty="0" smtClean="0"/>
              <a:t>declined.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improved from 1996 to 26% in 2006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19% 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data </a:t>
            </a:r>
            <a:r>
              <a:rPr lang="en-US" baseline="0" smtClean="0"/>
              <a:t>are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Uzbekistan has </a:t>
            </a:r>
            <a:r>
              <a:rPr lang="en-US" sz="1200" kern="1200" dirty="0" smtClean="0">
                <a:solidFill>
                  <a:schemeClr val="tx1"/>
                </a:solidFill>
                <a:latin typeface="+mn-lt"/>
                <a:ea typeface="+mn-ea"/>
                <a:cs typeface="+mn-cs"/>
              </a:rPr>
              <a:t>fully adopted many of the policies being tracked by Countdown.  Implementing these policies at scale can contribute to improved coverage of lifesaving interventions.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information was available on the adoption of the International Code of Marketing of Breastmilk Substitutes.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Careseeking for pneumonia, ORT for diarrhoea, and Vitamin A</a:t>
            </a:r>
            <a:r>
              <a:rPr lang="en-US" baseline="0" dirty="0" smtClean="0"/>
              <a:t>.  </a:t>
            </a:r>
            <a:r>
              <a:rPr lang="en-US" sz="1200" kern="1200" dirty="0" smtClean="0">
                <a:solidFill>
                  <a:srgbClr val="FF0000"/>
                </a:solidFill>
                <a:latin typeface="+mn-lt"/>
                <a:ea typeface="+mn-ea"/>
                <a:cs typeface="+mn-cs"/>
              </a:rPr>
              <a:t>Other interventions show no gap or small gaps in coverage. </a:t>
            </a:r>
          </a:p>
          <a:p>
            <a:endParaRPr lang="en-US" baseline="0" dirty="0" smtClean="0"/>
          </a:p>
          <a:p>
            <a:r>
              <a:rPr lang="en-US" i="1" baseline="0" dirty="0" smtClean="0"/>
              <a:t>(These figures might differ from other charts due to differences in data sources.)</a:t>
            </a:r>
            <a:endParaRPr lang="en-US" baseline="0" dirty="0" smtClean="0"/>
          </a:p>
          <a:p>
            <a:r>
              <a:rPr lang="en-US" i="1" baseline="0" dirty="0" smtClean="0"/>
              <a:t>(Note: Additional Equity slides for Uzbekistan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US" i="0" baseline="0" dirty="0" smtClean="0"/>
              <a:t>Uzbekistan</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Uzbekistan</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Uzbekistan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01636" y="268288"/>
            <a:ext cx="6223000"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74134" y="1698101"/>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95255"/>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43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a:t>
            </a:r>
            <a:r>
              <a:rPr lang="en-US" sz="2200" dirty="0">
                <a:latin typeface="+mn-lt"/>
              </a:rPr>
              <a:t>4</a:t>
            </a:r>
            <a:r>
              <a:rPr lang="en-US" sz="2200" dirty="0" smtClean="0">
                <a:latin typeface="+mn-lt"/>
              </a:rPr>
              <a:t>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5158" y="2119745"/>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23%</a:t>
            </a:r>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15%</a:t>
            </a:r>
          </a:p>
          <a:p>
            <a:pPr lvl="0"/>
            <a:r>
              <a:rPr lang="en-US" sz="2400" dirty="0" smtClean="0">
                <a:solidFill>
                  <a:prstClr val="black"/>
                </a:solidFill>
                <a:latin typeface="Calibri"/>
              </a:rPr>
              <a:t>Embolism </a:t>
            </a:r>
            <a:r>
              <a:rPr lang="en-US" sz="2400" dirty="0">
                <a:solidFill>
                  <a:prstClr val="black"/>
                </a:solidFill>
                <a:latin typeface="Calibri"/>
              </a:rPr>
              <a:t>– </a:t>
            </a:r>
            <a:r>
              <a:rPr lang="en-US" sz="2400" dirty="0" smtClean="0">
                <a:solidFill>
                  <a:prstClr val="black"/>
                </a:solidFill>
                <a:latin typeface="Calibri"/>
              </a:rPr>
              <a:t>11%</a:t>
            </a:r>
            <a:endParaRPr lang="en-US" sz="2400" dirty="0">
              <a:solidFill>
                <a:prstClr val="black"/>
              </a:solidFill>
              <a:latin typeface="Calibri"/>
            </a:endParaRPr>
          </a:p>
          <a:p>
            <a:pPr lvl="0"/>
            <a:r>
              <a:rPr lang="en-US" sz="2400" dirty="0" smtClean="0">
                <a:solidFill>
                  <a:prstClr val="black"/>
                </a:solidFill>
                <a:latin typeface="Calibri"/>
              </a:rPr>
              <a:t>Sepsis </a:t>
            </a:r>
            <a:r>
              <a:rPr lang="en-US" sz="2400" dirty="0">
                <a:solidFill>
                  <a:prstClr val="black"/>
                </a:solidFill>
                <a:latin typeface="Calibri"/>
              </a:rPr>
              <a:t>– </a:t>
            </a:r>
            <a:r>
              <a:rPr lang="en-US" sz="2400" dirty="0" smtClean="0">
                <a:solidFill>
                  <a:prstClr val="black"/>
                </a:solidFill>
                <a:latin typeface="Calibri"/>
              </a:rPr>
              <a:t>9%</a:t>
            </a:r>
          </a:p>
          <a:p>
            <a:pPr lvl="0"/>
            <a:r>
              <a:rPr lang="en-US" sz="2400" dirty="0" smtClean="0">
                <a:solidFill>
                  <a:prstClr val="black"/>
                </a:solidFill>
                <a:latin typeface="Calibri"/>
                <a:cs typeface="Calibri" pitchFamily="34" charset="0"/>
              </a:rPr>
              <a:t>Unsafe abortions – 5%</a:t>
            </a:r>
            <a:endParaRPr lang="en-US" sz="2000"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82814" y="276915"/>
            <a:ext cx="6314536" cy="55399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000" b="1" dirty="0" smtClean="0">
                <a:solidFill>
                  <a:srgbClr val="FFFFFF"/>
                </a:solidFill>
                <a:latin typeface="Calibri" pitchFamily="34" charset="0"/>
                <a:cs typeface="Calibri" pitchFamily="34" charset="0"/>
              </a:rPr>
              <a:t>Why do mothers in the CIS region die?</a:t>
            </a:r>
            <a:endParaRPr lang="en-US" sz="30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278038" y="1397479"/>
            <a:ext cx="5464201" cy="3600000"/>
          </a:xfrm>
          <a:prstGeom prst="rect">
            <a:avLst/>
          </a:prstGeom>
          <a:noFill/>
          <a:ln w="9525">
            <a:noFill/>
            <a:miter lim="800000"/>
            <a:headEnd/>
            <a:tailEnd/>
          </a:ln>
        </p:spPr>
      </p:pic>
    </p:spTree>
    <p:extLst>
      <p:ext uri="{BB962C8B-B14F-4D97-AF65-F5344CB8AC3E}">
        <p14:creationId xmlns:p14="http://schemas.microsoft.com/office/powerpoint/2010/main" val="44810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37466" y="1915573"/>
            <a:ext cx="25408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34%</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17% </a:t>
            </a: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9</a:t>
            </a:r>
            <a:r>
              <a:rPr lang="en-US" sz="2400" dirty="0" smtClean="0">
                <a:solidFill>
                  <a:prstClr val="black"/>
                </a:solidFill>
                <a:latin typeface="Calibri"/>
                <a:cs typeface="Calibri" pitchFamily="34" charset="0"/>
              </a:rPr>
              <a:t>%</a:t>
            </a:r>
            <a:endParaRPr lang="en-US" sz="2400" dirty="0" smtClean="0">
              <a:solidFill>
                <a:prstClr val="black"/>
              </a:solidFill>
              <a:latin typeface="Calibri"/>
              <a:cs typeface="Calibri" pitchFamily="34" charset="0"/>
            </a:endParaRPr>
          </a:p>
          <a:p>
            <a:pPr lvl="0">
              <a:defRPr/>
            </a:pPr>
            <a:r>
              <a:rPr lang="en-US" sz="2400" dirty="0">
                <a:solidFill>
                  <a:prstClr val="black"/>
                </a:solidFill>
                <a:latin typeface="Calibri"/>
                <a:cs typeface="Calibri" pitchFamily="34" charset="0"/>
              </a:rPr>
              <a:t>Injuries – </a:t>
            </a:r>
            <a:r>
              <a:rPr lang="en-US" sz="2400" dirty="0" smtClean="0">
                <a:solidFill>
                  <a:prstClr val="black"/>
                </a:solidFill>
                <a:latin typeface="Calibri"/>
                <a:cs typeface="Calibri" pitchFamily="34" charset="0"/>
              </a:rPr>
              <a:t>9%</a:t>
            </a:r>
            <a:endParaRPr lang="en-US" sz="2400" dirty="0">
              <a:solidFill>
                <a:prstClr val="black"/>
              </a:solidFill>
              <a:latin typeface="Calibri"/>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59364" y="268288"/>
            <a:ext cx="6003636"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Uzbek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39473" y="1356591"/>
            <a:ext cx="5766555" cy="39780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96008"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47829" y="1207655"/>
            <a:ext cx="7477118" cy="54072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622299"/>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320" y="1139335"/>
            <a:ext cx="7012033" cy="5393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546872" y="1299200"/>
            <a:ext cx="6304255"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6693" y="1095183"/>
            <a:ext cx="7253288" cy="525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939608" y="1223818"/>
            <a:ext cx="7264783"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45309" y="1248673"/>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1" y="1172756"/>
            <a:ext cx="7262584" cy="528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76036"/>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164402"/>
            <a:ext cx="7493549" cy="502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Uzbekistan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50" y="1303384"/>
            <a:ext cx="7296150" cy="492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931" y="1108330"/>
            <a:ext cx="6350811" cy="552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1" y="1150635"/>
            <a:ext cx="6572250" cy="5393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91040" y="1143000"/>
            <a:ext cx="6361920" cy="541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47" y="1119909"/>
            <a:ext cx="6423105"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0994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143.6 </a:t>
            </a:r>
            <a:r>
              <a:rPr lang="en-US" sz="2200" dirty="0"/>
              <a:t>(</a:t>
            </a:r>
            <a:r>
              <a:rPr lang="en-US" sz="2200" dirty="0" smtClean="0"/>
              <a:t>2012)</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$221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 (2012)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44%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6</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a:t>
            </a:r>
            <a:r>
              <a:rPr lang="en-US" sz="2200" b="1" dirty="0">
                <a:solidFill>
                  <a:srgbClr val="800000"/>
                </a:solidFill>
              </a:rPr>
              <a:t>9</a:t>
            </a:r>
            <a:r>
              <a:rPr lang="en-US" sz="2200" b="1" smtClean="0">
                <a:solidFill>
                  <a:srgbClr val="800000"/>
                </a:solidFill>
              </a:rPr>
              <a:t>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572000" y="372197"/>
            <a:ext cx="4445000"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40941" y="1194318"/>
            <a:ext cx="4303059"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latin typeface="+mn-lt"/>
                <a:cs typeface="Calibri" pitchFamily="34" charset="0"/>
              </a:rPr>
              <a:t>               </a:t>
            </a:r>
            <a:r>
              <a:rPr lang="en-US" sz="2800" b="1" dirty="0" smtClean="0">
                <a:latin typeface="+mn-lt"/>
                <a:cs typeface="Calibri" pitchFamily="34" charset="0"/>
              </a:rPr>
              <a:t>Uzbekistan</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a few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careseeking for pneumonia, Vitamin A, and ORT for diarrhoea.</a:t>
            </a:r>
          </a:p>
          <a:p>
            <a:pPr>
              <a:spcBef>
                <a:spcPts val="600"/>
              </a:spcBef>
              <a:spcAft>
                <a:spcPts val="600"/>
              </a:spcAft>
              <a:defRPr/>
            </a:pPr>
            <a:r>
              <a:rPr lang="en-US" sz="2800" dirty="0" smtClean="0">
                <a:latin typeface="+mn-lt"/>
                <a:cs typeface="Calibri" pitchFamily="34" charset="0"/>
              </a:rPr>
              <a:t>Other indicators show much smaller or no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p>
          <a:p>
            <a:pPr>
              <a:spcBef>
                <a:spcPts val="600"/>
              </a:spcBef>
              <a:spcAft>
                <a:spcPts val="600"/>
              </a:spcAft>
              <a:defRPr/>
            </a:pP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90524"/>
            <a:ext cx="3995766" cy="608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Uzbekistan </a:t>
            </a:r>
            <a:endParaRPr lang="en-US" sz="4600" dirty="0"/>
          </a:p>
        </p:txBody>
      </p:sp>
    </p:spTree>
    <p:extLst>
      <p:ext uri="{BB962C8B-B14F-4D97-AF65-F5344CB8AC3E}">
        <p14:creationId xmlns:p14="http://schemas.microsoft.com/office/powerpoint/2010/main" val="5611093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Uzbekistan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15065" y="1630393"/>
            <a:ext cx="5390905"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20175" y="1604513"/>
            <a:ext cx="5418513"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33576" y="1242204"/>
            <a:ext cx="6616280"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50831" y="1199072"/>
            <a:ext cx="6682139"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12414</TotalTime>
  <Words>2989</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Uzbekistan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733</cp:revision>
  <cp:lastPrinted>2012-06-12T19:26:24Z</cp:lastPrinted>
  <dcterms:created xsi:type="dcterms:W3CDTF">2008-01-10T17:37:13Z</dcterms:created>
  <dcterms:modified xsi:type="dcterms:W3CDTF">2014-12-07T23:17:43Z</dcterms:modified>
</cp:coreProperties>
</file>