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2678" autoAdjust="0"/>
  </p:normalViewPr>
  <p:slideViewPr>
    <p:cSldViewPr snapToGrid="0">
      <p:cViewPr>
        <p:scale>
          <a:sx n="110" d="100"/>
          <a:sy n="110" d="100"/>
        </p:scale>
        <p:origin x="-488" y="55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Uganda,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Uganda</a:t>
            </a:r>
            <a:r>
              <a:rPr lang="en-US" i="0" baseline="0" smtClean="0"/>
              <a:t>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Uganda’s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Uganda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of 66 for 2013.</a:t>
            </a:r>
            <a:endParaRPr lang="en-US" dirty="0" smtClean="0"/>
          </a:p>
          <a:p>
            <a:endParaRPr lang="en-US" i="1"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Uganda,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Uganda, some </a:t>
            </a:r>
            <a:r>
              <a:rPr lang="en-US" dirty="0" smtClean="0"/>
              <a:t>33% </a:t>
            </a:r>
            <a:r>
              <a:rPr lang="en-US" dirty="0" smtClean="0"/>
              <a:t>of child deaths occur in the neonatal period.  Most of these can be prevented.  Post-neonatal deaths can, also,</a:t>
            </a:r>
            <a:r>
              <a:rPr lang="en-US" baseline="0" dirty="0" smtClean="0"/>
              <a:t> mostly be prevented and come mainly from Pneumonia, Malaria, </a:t>
            </a:r>
            <a:r>
              <a:rPr lang="en-US" baseline="0" dirty="0" err="1" smtClean="0"/>
              <a:t>Diarrhoea</a:t>
            </a:r>
            <a:r>
              <a:rPr lang="en-US" baseline="0" dirty="0" smtClean="0"/>
              <a:t>, </a:t>
            </a:r>
            <a:r>
              <a:rPr lang="en-US" baseline="0" dirty="0" smtClean="0"/>
              <a:t>HIV/</a:t>
            </a:r>
            <a:r>
              <a:rPr lang="en-US" baseline="0" dirty="0" smtClean="0"/>
              <a:t>AIDS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a:t>
            </a:r>
            <a:r>
              <a:rPr lang="en-US" dirty="0" smtClean="0"/>
              <a:t>varies </a:t>
            </a:r>
            <a:r>
              <a:rPr lang="en-US" dirty="0" smtClean="0"/>
              <a:t>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was </a:t>
            </a:r>
            <a:r>
              <a:rPr lang="en-US" i="0" baseline="0" dirty="0" smtClean="0"/>
              <a:t>57% </a:t>
            </a:r>
            <a:r>
              <a:rPr lang="en-US" i="0" baseline="0" dirty="0" smtClean="0"/>
              <a:t>in </a:t>
            </a:r>
            <a:r>
              <a:rPr lang="en-US" i="0" baseline="0" dirty="0" smtClean="0"/>
              <a:t>2011.  </a:t>
            </a:r>
            <a:r>
              <a:rPr lang="en-US" i="0" baseline="0" dirty="0" smtClean="0"/>
              <a:t>I</a:t>
            </a:r>
            <a:r>
              <a:rPr lang="en-US" baseline="0" dirty="0" smtClean="0"/>
              <a:t>t’s important to consider </a:t>
            </a:r>
            <a:r>
              <a:rPr lang="en-US" b="1" baseline="0" dirty="0" smtClean="0"/>
              <a:t>how </a:t>
            </a:r>
            <a:r>
              <a:rPr lang="en-US" baseline="0" dirty="0" smtClean="0"/>
              <a:t>to increase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72%</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Uganda,</a:t>
            </a:r>
            <a:r>
              <a:rPr lang="en-US" baseline="0" dirty="0" smtClean="0"/>
              <a:t> </a:t>
            </a:r>
            <a:r>
              <a:rPr lang="en-US" dirty="0" smtClean="0"/>
              <a:t>94</a:t>
            </a:r>
            <a:r>
              <a:rPr lang="en-US" baseline="0" dirty="0" smtClean="0"/>
              <a:t>% </a:t>
            </a:r>
            <a:r>
              <a:rPr lang="en-US" sz="1200" kern="1200" dirty="0" smtClean="0">
                <a:solidFill>
                  <a:schemeClr val="tx1"/>
                </a:solidFill>
                <a:latin typeface="+mn-lt"/>
                <a:ea typeface="+mn-ea"/>
                <a:cs typeface="+mn-cs"/>
              </a:rPr>
              <a:t>of women attend </a:t>
            </a:r>
            <a:r>
              <a:rPr lang="en-US" sz="1200" i="1" kern="1200" dirty="0" smtClean="0">
                <a:solidFill>
                  <a:schemeClr val="tx1"/>
                </a:solidFill>
                <a:latin typeface="+mn-lt"/>
                <a:ea typeface="+mn-ea"/>
                <a:cs typeface="+mn-cs"/>
              </a:rPr>
              <a:t>Antenatal care </a:t>
            </a:r>
            <a:r>
              <a:rPr lang="en-US" sz="1200" kern="1200" dirty="0" smtClean="0">
                <a:solidFill>
                  <a:schemeClr val="tx1"/>
                </a:solidFill>
                <a:latin typeface="+mn-lt"/>
                <a:ea typeface="+mn-ea"/>
                <a:cs typeface="+mn-cs"/>
              </a:rPr>
              <a:t>with a skilled provider at least once during pregnancy</a:t>
            </a:r>
            <a:r>
              <a:rPr lang="en-US" baseline="0" dirty="0" smtClean="0"/>
              <a:t>. </a:t>
            </a:r>
            <a:r>
              <a:rPr lang="en-US" baseline="0" dirty="0" smtClean="0"/>
              <a:t>48% of women </a:t>
            </a:r>
            <a:r>
              <a:rPr lang="en-US" baseline="0" dirty="0" smtClean="0"/>
              <a:t>are attending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 </a:t>
            </a:r>
            <a:r>
              <a:rPr lang="en-US" baseline="0" dirty="0" smtClean="0"/>
              <a:t>are still below the minimum needed to save </a:t>
            </a:r>
            <a:r>
              <a:rPr lang="en-US" baseline="0" dirty="0" smtClean="0"/>
              <a:t>lives.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Uganda has data for 3 out of the 5 indicators related to immunization.</a:t>
            </a:r>
            <a:r>
              <a:rPr lang="en-US" i="0" baseline="0" dirty="0" smtClean="0"/>
              <a:t> </a:t>
            </a:r>
            <a:r>
              <a:rPr lang="en-US" i="0" dirty="0" smtClean="0"/>
              <a:t>Uganda’s </a:t>
            </a:r>
            <a:r>
              <a:rPr lang="en-US" i="1" dirty="0" smtClean="0"/>
              <a:t>Immunization</a:t>
            </a:r>
            <a:r>
              <a:rPr lang="en-US" dirty="0" smtClean="0"/>
              <a:t> coverage is</a:t>
            </a:r>
            <a:r>
              <a:rPr lang="en-US" baseline="0" dirty="0" smtClean="0"/>
              <a:t> </a:t>
            </a:r>
            <a:r>
              <a:rPr lang="en-US" baseline="0" dirty="0" smtClean="0"/>
              <a:t>comparatively high, but there is still room for improvement.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 </a:t>
            </a:r>
            <a:r>
              <a:rPr lang="en-US" dirty="0" smtClean="0"/>
              <a:t>some </a:t>
            </a:r>
            <a:r>
              <a:rPr lang="en-US" dirty="0" smtClean="0"/>
              <a:t>79% </a:t>
            </a:r>
            <a:r>
              <a:rPr lang="en-US" sz="1200" kern="1200" dirty="0" smtClean="0">
                <a:solidFill>
                  <a:schemeClr val="tx1"/>
                </a:solidFill>
                <a:latin typeface="+mn-lt"/>
                <a:ea typeface="+mn-ea"/>
                <a:cs typeface="+mn-cs"/>
              </a:rPr>
              <a:t>of children with suspected pneumonia were taken to an appropriate provider.  47%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a:t>
            </a:r>
            <a:r>
              <a:rPr lang="en-US" dirty="0" smtClean="0"/>
              <a:t>of children with diarrhoea are receiving increased fluids</a:t>
            </a:r>
            <a:r>
              <a:rPr lang="en-US" baseline="0" dirty="0" smtClean="0"/>
              <a:t> and continued feeding.  </a:t>
            </a:r>
            <a:r>
              <a:rPr lang="en-US" baseline="0" dirty="0" smtClean="0"/>
              <a:t>44% </a:t>
            </a:r>
            <a:r>
              <a:rPr lang="en-US" baseline="0" dirty="0" smtClean="0"/>
              <a:t>of children were treated with O</a:t>
            </a:r>
            <a:r>
              <a:rPr lang="en-US" dirty="0" smtClean="0"/>
              <a:t>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Uganda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Uganda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although</a:t>
            </a:r>
            <a:r>
              <a:rPr lang="en-US" dirty="0" smtClean="0"/>
              <a:t>  in </a:t>
            </a:r>
            <a:r>
              <a:rPr lang="en-US" dirty="0" smtClean="0"/>
              <a:t>2011 </a:t>
            </a:r>
            <a:r>
              <a:rPr lang="en-US" dirty="0" smtClean="0"/>
              <a:t>only </a:t>
            </a:r>
            <a:r>
              <a:rPr lang="en-US" dirty="0" smtClean="0"/>
              <a:t>43% </a:t>
            </a:r>
            <a:r>
              <a:rPr lang="en-US" dirty="0" smtClean="0"/>
              <a:t>of children &lt;5 were sleeping under a treated net.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declined, but are still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a:t>
            </a:r>
            <a:r>
              <a:rPr lang="en-US" dirty="0" smtClean="0"/>
              <a:t>62%</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a:t>
            </a:r>
            <a:r>
              <a:rPr lang="en-US" baseline="0" dirty="0" smtClean="0"/>
              <a:t>25% </a:t>
            </a:r>
            <a:r>
              <a:rPr lang="en-US" baseline="0" dirty="0" smtClean="0"/>
              <a:t>of the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9% </a:t>
            </a:r>
            <a:r>
              <a:rPr lang="en-US" dirty="0" smtClean="0"/>
              <a:t>of the rural population still practice </a:t>
            </a:r>
            <a:r>
              <a:rPr lang="en-US" i="0" dirty="0" smtClean="0"/>
              <a:t>open defecation</a:t>
            </a:r>
            <a:r>
              <a:rPr lang="en-US" dirty="0" smtClean="0"/>
              <a:t>.  Another 40%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Uganda has fully adopted most of the policies being tracked by Countdown.  Adopting key policies and implementing them at scale can contribute to improved coverage of lifesaving interventions.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Family planning </a:t>
            </a:r>
            <a:r>
              <a:rPr lang="en-US" dirty="0" smtClean="0"/>
              <a:t>and </a:t>
            </a:r>
            <a:r>
              <a:rPr lang="en-US" i="1" baseline="0" dirty="0" smtClean="0"/>
              <a:t>Skilled birth attendant</a:t>
            </a:r>
            <a:r>
              <a:rPr lang="en-US" baseline="0" dirty="0" smtClean="0"/>
              <a:t>.  Other</a:t>
            </a:r>
            <a:r>
              <a:rPr lang="en-US" sz="1200" kern="1200" dirty="0" smtClean="0">
                <a:solidFill>
                  <a:srgbClr val="FF0000"/>
                </a:solidFill>
                <a:latin typeface="+mn-lt"/>
                <a:ea typeface="+mn-ea"/>
                <a:cs typeface="+mn-cs"/>
              </a:rPr>
              <a:t> interventions and practices that happen closer to the</a:t>
            </a:r>
            <a:r>
              <a:rPr lang="en-US" sz="1200" kern="1200" baseline="0" dirty="0" smtClean="0">
                <a:solidFill>
                  <a:srgbClr val="FF0000"/>
                </a:solidFill>
                <a:latin typeface="+mn-lt"/>
                <a:ea typeface="+mn-ea"/>
                <a:cs typeface="+mn-cs"/>
              </a:rPr>
              <a:t> home </a:t>
            </a:r>
            <a:r>
              <a:rPr lang="en-US" sz="1200" kern="1200" dirty="0" smtClean="0">
                <a:solidFill>
                  <a:srgbClr val="FF0000"/>
                </a:solidFill>
                <a:latin typeface="+mn-lt"/>
                <a:ea typeface="+mn-ea"/>
                <a:cs typeface="+mn-cs"/>
              </a:rPr>
              <a:t>-</a:t>
            </a:r>
            <a:r>
              <a:rPr lang="en-US" sz="1200" kern="1200" baseline="0" dirty="0" smtClean="0">
                <a:solidFill>
                  <a:srgbClr val="FF0000"/>
                </a:solidFill>
                <a:latin typeface="+mn-lt"/>
                <a:ea typeface="+mn-ea"/>
                <a:cs typeface="+mn-cs"/>
              </a:rPr>
              <a:t> </a:t>
            </a:r>
            <a:r>
              <a:rPr lang="en-US" sz="1200" i="1" kern="1200" dirty="0" smtClean="0">
                <a:solidFill>
                  <a:srgbClr val="FF0000"/>
                </a:solidFill>
                <a:latin typeface="+mn-lt"/>
                <a:ea typeface="+mn-ea"/>
                <a:cs typeface="+mn-cs"/>
              </a:rPr>
              <a:t>Vitamin A supplementation, ITN</a:t>
            </a:r>
            <a:r>
              <a:rPr lang="en-US" sz="1200" i="1" kern="1200" baseline="0" dirty="0" smtClean="0">
                <a:solidFill>
                  <a:srgbClr val="FF0000"/>
                </a:solidFill>
                <a:latin typeface="+mn-lt"/>
                <a:ea typeface="+mn-ea"/>
                <a:cs typeface="+mn-cs"/>
              </a:rPr>
              <a:t> use, </a:t>
            </a:r>
            <a:r>
              <a:rPr lang="en-US" sz="1200" i="1" kern="1200" dirty="0" smtClean="0">
                <a:solidFill>
                  <a:srgbClr val="FF0000"/>
                </a:solidFill>
                <a:latin typeface="+mn-lt"/>
                <a:ea typeface="+mn-ea"/>
                <a:cs typeface="+mn-cs"/>
              </a:rPr>
              <a:t>Immunization</a:t>
            </a:r>
            <a:r>
              <a:rPr lang="en-US" sz="1200" i="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ORT,</a:t>
            </a:r>
            <a:r>
              <a:rPr lang="en-US" sz="1200" i="0" kern="1200" baseline="0" dirty="0" smtClean="0">
                <a:solidFill>
                  <a:srgbClr val="FF0000"/>
                </a:solidFill>
                <a:latin typeface="+mn-lt"/>
                <a:ea typeface="+mn-ea"/>
                <a:cs typeface="+mn-cs"/>
              </a:rPr>
              <a:t> and </a:t>
            </a:r>
            <a:r>
              <a:rPr lang="en-US" sz="1200" i="1" kern="1200" baseline="0" dirty="0" smtClean="0">
                <a:solidFill>
                  <a:srgbClr val="FF0000"/>
                </a:solidFill>
                <a:latin typeface="+mn-lt"/>
                <a:ea typeface="+mn-ea"/>
                <a:cs typeface="+mn-cs"/>
              </a:rPr>
              <a:t>Careseeking for pneumonia </a:t>
            </a:r>
            <a:r>
              <a:rPr lang="en-US" sz="1200" i="0" kern="1200" baseline="0" dirty="0" smtClean="0">
                <a:solidFill>
                  <a:srgbClr val="FF0000"/>
                </a:solidFill>
                <a:latin typeface="+mn-lt"/>
                <a:ea typeface="+mn-ea"/>
                <a:cs typeface="+mn-cs"/>
              </a:rPr>
              <a:t> s</a:t>
            </a:r>
            <a:r>
              <a:rPr lang="en-US" sz="1200" kern="1200" dirty="0" smtClean="0">
                <a:solidFill>
                  <a:srgbClr val="FF0000"/>
                </a:solidFill>
                <a:latin typeface="+mn-lt"/>
                <a:ea typeface="+mn-ea"/>
                <a:cs typeface="+mn-cs"/>
              </a:rPr>
              <a:t>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Uganda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Uganda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Uganda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Uganda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59364" y="268288"/>
            <a:ext cx="617681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8" y="1467195"/>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80689" y="5193654"/>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66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39615" y="1980045"/>
            <a:ext cx="8864769"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0938273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49011" y="1984846"/>
            <a:ext cx="254083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33</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Malaria – 13%</a:t>
            </a: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smtClean="0">
              <a:solidFill>
                <a:prstClr val="black"/>
              </a:solidFill>
              <a:latin typeface="Calibri"/>
              <a:cs typeface="Calibri" pitchFamily="34" charset="0"/>
            </a:endParaRPr>
          </a:p>
          <a:p>
            <a:pPr>
              <a:defRPr/>
            </a:pPr>
            <a:r>
              <a:rPr lang="en-US" sz="2400" dirty="0" smtClean="0">
                <a:solidFill>
                  <a:prstClr val="black"/>
                </a:solidFill>
                <a:latin typeface="Calibri"/>
                <a:cs typeface="Calibri" pitchFamily="34" charset="0"/>
              </a:rPr>
              <a:t>HIV/AIDS – 7</a:t>
            </a:r>
            <a:r>
              <a:rPr lang="en-US" sz="2400" dirty="0" smtClean="0">
                <a:solidFill>
                  <a:prstClr val="black"/>
                </a:solidFill>
                <a:latin typeface="Calibri"/>
                <a:cs typeface="Calibri" pitchFamily="34" charset="0"/>
              </a:rPr>
              <a:t>%</a:t>
            </a:r>
          </a:p>
          <a:p>
            <a:pPr>
              <a:defRPr/>
            </a:pPr>
            <a:r>
              <a:rPr lang="en-US" sz="2400" dirty="0" smtClean="0">
                <a:solidFill>
                  <a:prstClr val="black"/>
                </a:solidFill>
                <a:latin typeface="Calibri"/>
                <a:cs typeface="Calibri" pitchFamily="34" charset="0"/>
              </a:rPr>
              <a:t>Injuries – 6%</a:t>
            </a:r>
            <a:endParaRPr lang="en-US" sz="2000"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967182" y="268288"/>
            <a:ext cx="5807363"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Ugandan children die?</a:t>
            </a:r>
            <a:endParaRPr lang="en-US" sz="32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74109" y="1432800"/>
            <a:ext cx="5773654"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19099"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75659" y="1126836"/>
            <a:ext cx="7392682" cy="5407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8670" y="485327"/>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10834" y="1252273"/>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03457" y="1252272"/>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37267" y="1271154"/>
            <a:ext cx="6900374"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57217" y="1078491"/>
            <a:ext cx="7429566"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11741" y="1243445"/>
            <a:ext cx="7105245"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17458" y="1197264"/>
            <a:ext cx="6939994" cy="50436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160319" y="1301173"/>
            <a:ext cx="7047000" cy="46980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Uganda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02215" y="1427019"/>
            <a:ext cx="6970478" cy="470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55037" y="1310746"/>
            <a:ext cx="6633925"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84960" y="1237673"/>
            <a:ext cx="6374080" cy="50400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4120" y="1178055"/>
            <a:ext cx="639576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4120" y="1142999"/>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292226"/>
            <a:ext cx="8229600"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997420"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14.2 </a:t>
            </a:r>
            <a:r>
              <a:rPr lang="en-US" sz="2200" dirty="0"/>
              <a:t>(</a:t>
            </a:r>
            <a:r>
              <a:rPr lang="en-US" sz="2200" dirty="0" smtClean="0"/>
              <a:t>2005)</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34%  </a:t>
            </a:r>
            <a:r>
              <a:rPr lang="en-US" sz="2200" dirty="0" smtClean="0"/>
              <a:t>(2003)</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$108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49%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$13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$21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91362" y="372198"/>
            <a:ext cx="4121727"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61970" y="1137424"/>
            <a:ext cx="4282029"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Uganda</a:t>
            </a:r>
            <a:r>
              <a:rPr lang="en-US" sz="2800" dirty="0" smtClean="0">
                <a:cs typeface="Calibri" pitchFamily="34" charset="0"/>
              </a:rPr>
              <a:t> </a:t>
            </a:r>
          </a:p>
          <a:p>
            <a:pPr>
              <a:spcBef>
                <a:spcPts val="600"/>
              </a:spcBef>
              <a:spcAft>
                <a:spcPts val="600"/>
              </a:spcAft>
              <a:defRPr/>
            </a:pPr>
            <a:r>
              <a:rPr lang="en-US" sz="2800" dirty="0" smtClean="0">
                <a:latin typeface="+mn-lt"/>
                <a:cs typeface="Calibri" pitchFamily="34" charset="0"/>
              </a:rPr>
              <a:t>The wide bars for some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family planning and skilled birth attendant.</a:t>
            </a:r>
          </a:p>
          <a:p>
            <a:pPr>
              <a:spcBef>
                <a:spcPts val="600"/>
              </a:spcBef>
              <a:spcAft>
                <a:spcPts val="600"/>
              </a:spcAft>
              <a:defRPr/>
            </a:pPr>
            <a:r>
              <a:rPr lang="en-US" sz="2800" dirty="0" smtClean="0">
                <a:latin typeface="+mn-lt"/>
                <a:cs typeface="Calibri" pitchFamily="34" charset="0"/>
              </a:rPr>
              <a:t>Other interventions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Uganda </a:t>
            </a:r>
            <a:endParaRPr lang="en-US" sz="4600" dirty="0"/>
          </a:p>
        </p:txBody>
      </p:sp>
    </p:spTree>
    <p:extLst>
      <p:ext uri="{BB962C8B-B14F-4D97-AF65-F5344CB8AC3E}">
        <p14:creationId xmlns:p14="http://schemas.microsoft.com/office/powerpoint/2010/main" val="12390565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Uganda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23692" y="1699404"/>
            <a:ext cx="537047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46053" y="1682151"/>
            <a:ext cx="5432041"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68084" y="1259457"/>
            <a:ext cx="6612128"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181818" y="1181820"/>
            <a:ext cx="6713904"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12471</TotalTime>
  <Words>3037</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Uganda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735</cp:revision>
  <cp:lastPrinted>2012-06-12T19:26:24Z</cp:lastPrinted>
  <dcterms:created xsi:type="dcterms:W3CDTF">2008-01-10T17:37:13Z</dcterms:created>
  <dcterms:modified xsi:type="dcterms:W3CDTF">2014-12-07T23:01:43Z</dcterms:modified>
</cp:coreProperties>
</file>