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5" r:id="rId40"/>
    <p:sldId id="546" r:id="rId41"/>
    <p:sldId id="547" r:id="rId42"/>
    <p:sldId id="548" r:id="rId43"/>
    <p:sldId id="549"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563"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Bolivia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Bolivia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Bolivia’s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a:t>
            </a:r>
            <a:r>
              <a:rPr lang="en-US" i="0" baseline="0" dirty="0" smtClean="0"/>
              <a:t> Bolivia </a:t>
            </a:r>
            <a:r>
              <a:rPr lang="en-US" i="1" dirty="0" smtClean="0"/>
              <a:t>Under—five child</a:t>
            </a:r>
            <a:r>
              <a:rPr lang="en-US" i="1" baseline="0" dirty="0" smtClean="0"/>
              <a:t> m</a:t>
            </a:r>
            <a:r>
              <a:rPr lang="en-US" i="1" dirty="0" smtClean="0"/>
              <a:t>ortality rate </a:t>
            </a:r>
            <a:r>
              <a:rPr lang="en-US" i="1" baseline="0" dirty="0" smtClean="0"/>
              <a:t>is now meeting the MDG target. </a:t>
            </a:r>
            <a:r>
              <a:rPr lang="en-US" i="0" baseline="0" dirty="0" smtClean="0"/>
              <a:t>The </a:t>
            </a:r>
            <a:r>
              <a:rPr lang="en-US" i="1" dirty="0" smtClean="0"/>
              <a:t>Maternal mortality ratio </a:t>
            </a:r>
            <a:r>
              <a:rPr lang="en-US" i="0" dirty="0" smtClean="0"/>
              <a:t>is</a:t>
            </a:r>
            <a:r>
              <a:rPr lang="en-US" dirty="0" smtClean="0"/>
              <a:t> rapidly declining as</a:t>
            </a:r>
            <a:r>
              <a:rPr lang="en-US" baseline="0" dirty="0" smtClean="0"/>
              <a:t> well</a:t>
            </a:r>
            <a:r>
              <a:rPr lang="en-US" dirty="0" smtClean="0"/>
              <a:t>,</a:t>
            </a:r>
            <a:r>
              <a:rPr lang="en-US" baseline="0" dirty="0" smtClean="0"/>
              <a:t> but will need to continue to do so to meet the MDG Target.  </a:t>
            </a:r>
            <a:r>
              <a:rPr lang="en-US" dirty="0" smtClean="0"/>
              <a:t>Newer UN</a:t>
            </a:r>
            <a:r>
              <a:rPr lang="en-US" baseline="0" dirty="0" smtClean="0"/>
              <a:t> estimates show an Under-five mortality rate of 39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LAC region, including Bolivia,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Bolivia,</a:t>
            </a:r>
            <a:r>
              <a:rPr lang="en-US" baseline="0" dirty="0" smtClean="0"/>
              <a:t> s</a:t>
            </a:r>
            <a:r>
              <a:rPr lang="en-US" dirty="0" smtClean="0"/>
              <a:t>ome 46% of child deaths occur in the neonatal period.  Most of these can be prevented.  Post-neonatal deaths can, also,</a:t>
            </a:r>
            <a:r>
              <a:rPr lang="en-US" baseline="0" dirty="0" smtClean="0"/>
              <a:t> mostly be prevented and mainly come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Though not the case with Bolivia, coverage often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steadily,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Bolivia, 86</a:t>
            </a:r>
            <a:r>
              <a:rPr lang="en-US" baseline="0" dirty="0" smtClean="0"/>
              <a:t>% of women </a:t>
            </a:r>
            <a:r>
              <a:rPr lang="en-US" sz="1200" kern="1200" dirty="0" smtClean="0">
                <a:solidFill>
                  <a:schemeClr val="tx1"/>
                </a:solidFill>
                <a:latin typeface="+mn-lt"/>
                <a:ea typeface="+mn-ea"/>
                <a:cs typeface="+mn-cs"/>
              </a:rPr>
              <a:t>attend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baseline="0" dirty="0" smtClean="0">
                <a:solidFill>
                  <a:schemeClr val="tx1"/>
                </a:solidFill>
                <a:latin typeface="+mn-lt"/>
                <a:ea typeface="+mn-ea"/>
                <a:cs typeface="+mn-cs"/>
              </a:rPr>
              <a:t> 72% of </a:t>
            </a:r>
            <a:r>
              <a:rPr lang="en-US" sz="1200" kern="1200" dirty="0" smtClean="0">
                <a:solidFill>
                  <a:schemeClr val="tx1"/>
                </a:solidFill>
                <a:latin typeface="+mn-lt"/>
                <a:ea typeface="+mn-ea"/>
                <a:cs typeface="+mn-cs"/>
              </a:rPr>
              <a:t>women are attending the necessary 4 visits, as shown on the next slide.  Quality of care for antenatal visits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on </a:t>
            </a:r>
            <a:r>
              <a:rPr lang="en-US" i="1" baseline="0" dirty="0" smtClean="0"/>
              <a:t>Women with low body mass </a:t>
            </a:r>
            <a:r>
              <a:rPr lang="en-US" baseline="0" dirty="0" smtClean="0"/>
              <a:t>is not available.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Bolivia has data for 4 of the 5 indicators</a:t>
            </a:r>
            <a:r>
              <a:rPr lang="en-US" i="0" baseline="0" dirty="0" smtClean="0"/>
              <a:t> related to immunization. </a:t>
            </a:r>
            <a:r>
              <a:rPr lang="en-US" i="0" dirty="0" smtClean="0"/>
              <a:t>Bolivia</a:t>
            </a:r>
            <a:r>
              <a:rPr lang="en-US" i="0" baseline="0" dirty="0" smtClean="0"/>
              <a:t>’s </a:t>
            </a:r>
            <a:r>
              <a:rPr lang="en-US" i="1" dirty="0" smtClean="0"/>
              <a:t>Immunization</a:t>
            </a:r>
            <a:r>
              <a:rPr lang="en-US" dirty="0" smtClean="0"/>
              <a:t> coverage is</a:t>
            </a:r>
            <a:r>
              <a:rPr lang="en-US" baseline="0" dirty="0" smtClean="0"/>
              <a:t> high, but still leaves about 20% of children unprotected.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2008 some 51% of children with suspected pneumonia were taken to an appropriate health provider for treatment.  64%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coverage levels for ORS usage are slowly improving, in 2008 </a:t>
            </a:r>
            <a:r>
              <a:rPr lang="en-US" baseline="0" dirty="0" smtClean="0"/>
              <a:t>only 35% of children with diarrhoea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Bolivia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Bolivia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as risk of malaria transmission is sub-national.</a:t>
            </a:r>
          </a:p>
          <a:p>
            <a:endParaRPr lang="en-US" dirty="0" smtClean="0"/>
          </a:p>
          <a:p>
            <a:r>
              <a:rPr lang="en-US" i="1" dirty="0" smtClean="0"/>
              <a:t>(You might choose to omit this slide from the presentation.)</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a:t>
            </a:r>
            <a:r>
              <a:rPr lang="en-US" baseline="0" dirty="0" smtClean="0"/>
              <a:t> prevalence is declining.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a:t>
            </a:r>
            <a:r>
              <a:rPr lang="en-US" smtClean="0"/>
              <a:t>rates </a:t>
            </a:r>
            <a:r>
              <a:rPr lang="en-US" baseline="0" smtClean="0"/>
              <a:t>improved </a:t>
            </a:r>
            <a:r>
              <a:rPr lang="en-US" baseline="0" dirty="0" smtClean="0"/>
              <a:t>to 60% in 2008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in both urban and rural areas.  Around 28% of the rural population is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 of the rural population still practices </a:t>
            </a:r>
            <a:r>
              <a:rPr lang="en-US" i="0" dirty="0" smtClean="0"/>
              <a:t>open defecation</a:t>
            </a:r>
            <a:r>
              <a:rPr lang="en-US" dirty="0" smtClean="0"/>
              <a:t>.  Another 22%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Bolivia shows at</a:t>
            </a:r>
            <a:r>
              <a:rPr lang="en-US" sz="1200" kern="1200" baseline="0" dirty="0" smtClean="0">
                <a:solidFill>
                  <a:schemeClr val="tx1"/>
                </a:solidFill>
                <a:latin typeface="+mn-lt"/>
                <a:ea typeface="+mn-ea"/>
                <a:cs typeface="+mn-cs"/>
              </a:rPr>
              <a:t> least </a:t>
            </a:r>
            <a:r>
              <a:rPr lang="en-US" sz="1200" kern="1200" dirty="0" smtClean="0">
                <a:solidFill>
                  <a:schemeClr val="tx1"/>
                </a:solidFill>
                <a:latin typeface="+mn-lt"/>
                <a:ea typeface="+mn-ea"/>
                <a:cs typeface="+mn-cs"/>
              </a:rPr>
              <a:t>partial adoption of the policies</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eing tracked by Countdown.</a:t>
            </a:r>
            <a:r>
              <a:rPr lang="en-US" sz="1200" kern="1200" baseline="0" dirty="0" smtClean="0">
                <a:solidFill>
                  <a:schemeClr val="tx1"/>
                </a:solidFill>
                <a:latin typeface="+mn-lt"/>
                <a:ea typeface="+mn-ea"/>
                <a:cs typeface="+mn-cs"/>
              </a:rPr>
              <a:t>   It would be important to understand why full adoption hasn’t happened and the current status of implementation.  </a:t>
            </a:r>
            <a:r>
              <a:rPr lang="en-US" baseline="0" dirty="0" smtClean="0"/>
              <a:t>Adopting these policies and implementing them at scale can contribute to improved coverage of life 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a:t>
            </a:r>
            <a:r>
              <a:rPr lang="en-US" i="1" dirty="0" smtClean="0"/>
              <a:t>Antenatal care</a:t>
            </a:r>
            <a:r>
              <a:rPr lang="en-US" dirty="0" smtClean="0"/>
              <a:t>, </a:t>
            </a:r>
            <a:r>
              <a:rPr lang="en-US" i="1" dirty="0" smtClean="0"/>
              <a:t>Demand for family planning</a:t>
            </a:r>
            <a:r>
              <a:rPr lang="en-US" dirty="0" smtClean="0"/>
              <a:t>, and </a:t>
            </a:r>
            <a:r>
              <a:rPr lang="en-US" i="1" dirty="0" smtClean="0"/>
              <a:t>Careseeking for pneumonia</a:t>
            </a:r>
            <a:r>
              <a:rPr lang="en-US" dirty="0" smtClean="0"/>
              <a:t>, </a:t>
            </a:r>
            <a:r>
              <a:rPr lang="en-US" baseline="0" dirty="0" smtClean="0"/>
              <a:t>which usually depend more on facilities.  Other</a:t>
            </a:r>
            <a:r>
              <a:rPr lang="en-US" sz="1200" kern="1200" dirty="0" smtClean="0">
                <a:solidFill>
                  <a:srgbClr val="FF0000"/>
                </a:solidFill>
                <a:latin typeface="+mn-lt"/>
                <a:ea typeface="+mn-ea"/>
                <a:cs typeface="+mn-cs"/>
              </a:rPr>
              <a:t> interventions (</a:t>
            </a:r>
            <a:r>
              <a:rPr lang="en-US" sz="1200" i="1" kern="1200" dirty="0" smtClean="0">
                <a:solidFill>
                  <a:srgbClr val="FF0000"/>
                </a:solidFill>
                <a:latin typeface="+mn-lt"/>
                <a:ea typeface="+mn-ea"/>
                <a:cs typeface="+mn-cs"/>
              </a:rPr>
              <a:t>Vitamin A, Immunization, ORT &amp; continued feeding</a:t>
            </a:r>
            <a:r>
              <a:rPr lang="en-US" sz="1200" kern="1200" dirty="0" smtClean="0">
                <a:solidFill>
                  <a:srgbClr val="FF0000"/>
                </a:solidFill>
                <a:latin typeface="+mn-lt"/>
                <a:ea typeface="+mn-ea"/>
                <a:cs typeface="+mn-cs"/>
              </a:rPr>
              <a:t>), often delivered closer to the home, show much smaller gaps in coverage. Though having much smaller gaps in coverage, </a:t>
            </a:r>
            <a:r>
              <a:rPr lang="en-US" sz="1200" i="1" kern="1200" dirty="0" smtClean="0">
                <a:solidFill>
                  <a:srgbClr val="FF0000"/>
                </a:solidFill>
                <a:latin typeface="+mn-lt"/>
                <a:ea typeface="+mn-ea"/>
                <a:cs typeface="+mn-cs"/>
              </a:rPr>
              <a:t>Vitamin A</a:t>
            </a:r>
            <a:r>
              <a:rPr lang="en-US" sz="1200" kern="1200" baseline="0" dirty="0" smtClean="0">
                <a:solidFill>
                  <a:srgbClr val="FF0000"/>
                </a:solidFill>
                <a:latin typeface="+mn-lt"/>
                <a:ea typeface="+mn-ea"/>
                <a:cs typeface="+mn-cs"/>
              </a:rPr>
              <a:t> and </a:t>
            </a:r>
            <a:r>
              <a:rPr lang="en-US" sz="1200" i="1" kern="1200" baseline="0" dirty="0" smtClean="0">
                <a:solidFill>
                  <a:srgbClr val="FF0000"/>
                </a:solidFill>
                <a:latin typeface="+mn-lt"/>
                <a:ea typeface="+mn-ea"/>
                <a:cs typeface="+mn-cs"/>
              </a:rPr>
              <a:t>ORT</a:t>
            </a:r>
            <a:r>
              <a:rPr lang="en-US" sz="1200" kern="1200" baseline="0" dirty="0" smtClean="0">
                <a:solidFill>
                  <a:srgbClr val="FF0000"/>
                </a:solidFill>
                <a:latin typeface="+mn-lt"/>
                <a:ea typeface="+mn-ea"/>
                <a:cs typeface="+mn-cs"/>
              </a:rPr>
              <a:t> coverage is low for all wealth groups.</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Bolivia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3031238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Bolivia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Bolivia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Bolivia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6411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55343" y="268288"/>
            <a:ext cx="597837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88599" y="153515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2733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31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88189" y="2096219"/>
            <a:ext cx="8425802" cy="3060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smtClean="0">
                <a:latin typeface="+mn-lt"/>
              </a:rPr>
              <a:t>Hypertension –23%</a:t>
            </a:r>
          </a:p>
          <a:p>
            <a:pPr lvl="0"/>
            <a:r>
              <a:rPr lang="en-US" sz="2400" dirty="0">
                <a:solidFill>
                  <a:prstClr val="black"/>
                </a:solidFill>
                <a:latin typeface="Calibri"/>
              </a:rPr>
              <a:t>Haemorrhage – </a:t>
            </a:r>
            <a:r>
              <a:rPr lang="en-US" sz="2400" dirty="0" smtClean="0">
                <a:solidFill>
                  <a:prstClr val="black"/>
                </a:solidFill>
                <a:latin typeface="Calibri"/>
              </a:rPr>
              <a:t>22%</a:t>
            </a:r>
            <a:endParaRPr lang="en-US" sz="2400" dirty="0" smtClean="0">
              <a:latin typeface="+mn-lt"/>
            </a:endParaRP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10%</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8%</a:t>
            </a:r>
          </a:p>
          <a:p>
            <a:pPr lvl="0"/>
            <a:r>
              <a:rPr lang="en-US" sz="2400" dirty="0" smtClean="0">
                <a:solidFill>
                  <a:prstClr val="black"/>
                </a:solidFill>
                <a:latin typeface="Calibri"/>
                <a:cs typeface="Calibri" pitchFamily="34" charset="0"/>
              </a:rPr>
              <a:t>Embolism – 3%</a:t>
            </a:r>
            <a:endParaRPr lang="en-US" sz="20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950234" y="268288"/>
            <a:ext cx="595222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mothers in the LAC region die?</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95292" y="1802922"/>
            <a:ext cx="5452243" cy="360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06421" y="1930430"/>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46%</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a:t>
            </a:r>
          </a:p>
          <a:p>
            <a:pPr lvl="0">
              <a:defRPr/>
            </a:pPr>
            <a:r>
              <a:rPr lang="en-US" sz="2400" dirty="0">
                <a:solidFill>
                  <a:prstClr val="black"/>
                </a:solidFill>
                <a:latin typeface="Calibri"/>
                <a:cs typeface="Calibri" pitchFamily="34" charset="0"/>
              </a:rPr>
              <a:t>Diarrhoea – </a:t>
            </a:r>
            <a:r>
              <a:rPr lang="en-US" sz="2400" dirty="0" smtClean="0">
                <a:solidFill>
                  <a:prstClr val="black"/>
                </a:solidFill>
                <a:latin typeface="Calibri"/>
                <a:cs typeface="Calibri" pitchFamily="34" charset="0"/>
              </a:rPr>
              <a:t>8%</a:t>
            </a:r>
            <a:endParaRPr lang="en-US" sz="2400" dirty="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 7%</a:t>
            </a: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72595" y="414937"/>
            <a:ext cx="6003985"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Bolivian children die?</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088257" y="1526876"/>
            <a:ext cx="5762272" cy="396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262199" y="277189"/>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690115" y="1052423"/>
            <a:ext cx="7735518" cy="54000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49" y="309554"/>
            <a:ext cx="7098836" cy="56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940" y="1038307"/>
            <a:ext cx="7167540" cy="538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1362974" y="1017918"/>
            <a:ext cx="6816606"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549" y="1180406"/>
            <a:ext cx="7267575" cy="525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043798" y="1112807"/>
            <a:ext cx="7515865"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923027" y="1043796"/>
            <a:ext cx="7617731" cy="540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1238304"/>
            <a:ext cx="7105650" cy="515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28219"/>
            <a:ext cx="7422178" cy="496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Bolivia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376" y="1260485"/>
            <a:ext cx="7389202" cy="497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599" y="1038207"/>
            <a:ext cx="6715487" cy="559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679" y="1054526"/>
            <a:ext cx="6719295" cy="549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518249" y="1009291"/>
            <a:ext cx="6403491"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457865" y="983412"/>
            <a:ext cx="6446769" cy="5400000"/>
          </a:xfrm>
          <a:prstGeom prst="rect">
            <a:avLst/>
          </a:prstGeom>
          <a:noFill/>
          <a:ln w="9525">
            <a:noFill/>
            <a:miter lim="800000"/>
            <a:headEnd/>
            <a:tailEnd/>
          </a:ln>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73138"/>
            <a:ext cx="82296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8091874"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14.8 </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48%</a:t>
            </a:r>
            <a:r>
              <a:rPr lang="en-US" sz="2200" dirty="0" smtClean="0">
                <a:solidFill>
                  <a:srgbClr val="800000"/>
                </a:solidFill>
              </a:rPr>
              <a:t>   </a:t>
            </a:r>
            <a:r>
              <a:rPr lang="en-US" sz="2200" dirty="0" smtClean="0"/>
              <a:t>(2003)              </a:t>
            </a:r>
          </a:p>
          <a:p>
            <a:pPr>
              <a:spcBef>
                <a:spcPts val="0"/>
              </a:spcBef>
              <a:spcAft>
                <a:spcPts val="600"/>
              </a:spcAft>
              <a:buClr>
                <a:srgbClr val="800000"/>
              </a:buClr>
              <a:buNone/>
            </a:pPr>
            <a:r>
              <a:rPr lang="en-US" sz="2200" dirty="0" smtClean="0"/>
              <a:t>      (%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$305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$23 </a:t>
            </a:r>
            <a:r>
              <a:rPr lang="en-US" sz="2200" dirty="0" smtClean="0"/>
              <a:t>(2012)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$34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45182" y="360652"/>
            <a:ext cx="40719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20343" y="986971"/>
            <a:ext cx="3976007"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Bolivia</a:t>
            </a:r>
          </a:p>
          <a:p>
            <a:pPr>
              <a:spcBef>
                <a:spcPts val="600"/>
              </a:spcBef>
              <a:spcAft>
                <a:spcPts val="600"/>
              </a:spcAft>
              <a:defRPr/>
            </a:pPr>
            <a:r>
              <a:rPr lang="en-US" sz="2600" dirty="0" smtClean="0">
                <a:cs typeface="Calibri" pitchFamily="34" charset="0"/>
              </a:rPr>
              <a:t>The wide bars for many indicators show important </a:t>
            </a:r>
            <a:r>
              <a:rPr lang="en-US" sz="2600" b="1" dirty="0" smtClean="0">
                <a:solidFill>
                  <a:srgbClr val="990033"/>
                </a:solidFill>
                <a:cs typeface="Calibri" pitchFamily="34" charset="0"/>
              </a:rPr>
              <a:t>inequalities in coverage.</a:t>
            </a:r>
            <a:endParaRPr lang="en-US" sz="2600" dirty="0" smtClean="0">
              <a:cs typeface="Calibri" pitchFamily="34" charset="0"/>
            </a:endParaRPr>
          </a:p>
          <a:p>
            <a:pPr>
              <a:spcBef>
                <a:spcPts val="600"/>
              </a:spcBef>
              <a:spcAft>
                <a:spcPts val="600"/>
              </a:spcAft>
              <a:defRPr/>
            </a:pPr>
            <a:r>
              <a:rPr lang="en-US" sz="2600" dirty="0" smtClean="0">
                <a:cs typeface="Calibri" pitchFamily="34" charset="0"/>
              </a:rPr>
              <a:t>Inequality is greatest for skilled birth attendant and antenatal care.</a:t>
            </a:r>
          </a:p>
          <a:p>
            <a:pPr>
              <a:spcBef>
                <a:spcPts val="600"/>
              </a:spcBef>
              <a:spcAft>
                <a:spcPts val="600"/>
              </a:spcAft>
              <a:defRPr/>
            </a:pPr>
            <a:r>
              <a:rPr lang="en-US" sz="2600" dirty="0" smtClean="0">
                <a:cs typeface="Calibri" pitchFamily="34" charset="0"/>
              </a:rPr>
              <a:t>Immunization, ORT for diarrhoea, vitamin A, and breastfeeding show much smaller </a:t>
            </a:r>
            <a:r>
              <a:rPr lang="en-US" sz="2600" b="1" dirty="0" smtClean="0">
                <a:solidFill>
                  <a:schemeClr val="accent2">
                    <a:lumMod val="75000"/>
                  </a:schemeClr>
                </a:solidFill>
                <a:cs typeface="Calibri" pitchFamily="34" charset="0"/>
              </a:rPr>
              <a:t>gaps</a:t>
            </a:r>
            <a:r>
              <a:rPr lang="en-US" sz="2600" dirty="0" smtClean="0">
                <a:cs typeface="Calibri" pitchFamily="34" charset="0"/>
              </a:rPr>
              <a:t> </a:t>
            </a:r>
            <a:r>
              <a:rPr lang="en-US" sz="2600" b="1" dirty="0" smtClean="0">
                <a:solidFill>
                  <a:schemeClr val="accent2">
                    <a:lumMod val="75000"/>
                  </a:schemeClr>
                </a:solidFill>
                <a:cs typeface="Calibri" pitchFamily="34" charset="0"/>
              </a:rPr>
              <a:t>in coverage.</a:t>
            </a:r>
            <a:endParaRPr lang="en-US" sz="2600" b="1" dirty="0">
              <a:solidFill>
                <a:schemeClr val="accent2">
                  <a:lumMod val="75000"/>
                </a:schemeClr>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897147" y="974785"/>
            <a:ext cx="3538043" cy="5400000"/>
          </a:xfrm>
          <a:prstGeom prst="rect">
            <a:avLst/>
          </a:prstGeom>
          <a:noFill/>
          <a:ln w="9525">
            <a:noFill/>
            <a:miter lim="800000"/>
            <a:headEnd/>
            <a:tailEnd/>
          </a:ln>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Bolivia </a:t>
            </a:r>
            <a:endParaRPr lang="en-US" sz="4600" dirty="0"/>
          </a:p>
        </p:txBody>
      </p:sp>
    </p:spTree>
    <p:extLst>
      <p:ext uri="{BB962C8B-B14F-4D97-AF65-F5344CB8AC3E}">
        <p14:creationId xmlns:p14="http://schemas.microsoft.com/office/powerpoint/2010/main" val="2075401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Bolivia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79828" y="1647407"/>
            <a:ext cx="5428794" cy="48816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901427" y="1674852"/>
            <a:ext cx="5385595" cy="48672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8887" y="1334296"/>
            <a:ext cx="6690676" cy="48708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57810" y="1390317"/>
            <a:ext cx="6672830" cy="48708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12512</TotalTime>
  <Words>3107</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Bolivia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748</cp:revision>
  <cp:lastPrinted>2012-06-12T19:26:24Z</cp:lastPrinted>
  <dcterms:created xsi:type="dcterms:W3CDTF">2008-01-10T17:37:13Z</dcterms:created>
  <dcterms:modified xsi:type="dcterms:W3CDTF">2014-12-03T11:04:29Z</dcterms:modified>
</cp:coreProperties>
</file>