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3515" autoAdjust="0"/>
  </p:normalViewPr>
  <p:slideViewPr>
    <p:cSldViewPr snapToGrid="0">
      <p:cViewPr>
        <p:scale>
          <a:sx n="110" d="100"/>
          <a:sy n="110" d="100"/>
        </p:scale>
        <p:origin x="-496" y="20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Turkmenistan,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Turkmenistan</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Turkmenistan’s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Turkmenistan </a:t>
            </a:r>
            <a:r>
              <a:rPr lang="en-US" i="1" dirty="0" smtClean="0"/>
              <a:t>Under—five child mortality rate </a:t>
            </a:r>
            <a:r>
              <a:rPr lang="en-US" dirty="0" smtClean="0"/>
              <a:t>and </a:t>
            </a:r>
            <a:r>
              <a:rPr lang="en-US" i="1" dirty="0" smtClean="0"/>
              <a:t>Maternal mortality ratio </a:t>
            </a:r>
            <a:r>
              <a:rPr lang="en-US" dirty="0" smtClean="0"/>
              <a:t>are declining slowly.  Newer UN</a:t>
            </a:r>
            <a:r>
              <a:rPr lang="en-US" baseline="0" dirty="0" smtClean="0"/>
              <a:t> estimates show an Under-five mortality rate of 55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Commonwealth</a:t>
            </a:r>
            <a:r>
              <a:rPr lang="en-US" baseline="0" dirty="0" smtClean="0"/>
              <a:t> of Independent States (</a:t>
            </a:r>
            <a:r>
              <a:rPr lang="en-US" i="0" dirty="0" smtClean="0"/>
              <a:t>CIS) region, including Turkmenistan,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Turkmenistan,</a:t>
            </a:r>
            <a:r>
              <a:rPr lang="en-US" baseline="0" dirty="0" smtClean="0"/>
              <a:t> s</a:t>
            </a:r>
            <a:r>
              <a:rPr lang="en-US" dirty="0" smtClean="0"/>
              <a:t>ome 41% </a:t>
            </a:r>
            <a:r>
              <a:rPr lang="en-US" dirty="0" smtClean="0"/>
              <a:t>of child deaths occur in the neonatal period.  Most of these can be prevented.  Post-neonatal deaths can, also,</a:t>
            </a:r>
            <a:r>
              <a:rPr lang="en-US" baseline="0" dirty="0" smtClean="0"/>
              <a:t> mostly be prevented and come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It </a:t>
            </a:r>
            <a:r>
              <a:rPr lang="en-US" baseline="0" dirty="0" smtClean="0"/>
              <a:t>is </a:t>
            </a:r>
            <a:r>
              <a:rPr lang="en-US" baseline="0" dirty="0" smtClean="0"/>
              <a:t>useful to also consider </a:t>
            </a:r>
            <a:r>
              <a:rPr lang="en-US" b="0" i="0" baseline="0" dirty="0" smtClean="0"/>
              <a:t>quality of care for these services.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Turkmenistan,</a:t>
            </a:r>
            <a:r>
              <a:rPr lang="en-US" baseline="0" dirty="0" smtClean="0"/>
              <a:t> </a:t>
            </a:r>
            <a:r>
              <a:rPr lang="en-US" dirty="0" smtClean="0"/>
              <a:t>99</a:t>
            </a:r>
            <a:r>
              <a:rPr lang="en-US" baseline="0" dirty="0" smtClean="0"/>
              <a:t>% </a:t>
            </a:r>
            <a:r>
              <a:rPr lang="en-US" sz="1200" kern="1200" dirty="0" smtClean="0">
                <a:solidFill>
                  <a:schemeClr val="tx1"/>
                </a:solidFill>
                <a:latin typeface="+mn-lt"/>
                <a:ea typeface="+mn-ea"/>
                <a:cs typeface="+mn-cs"/>
              </a:rPr>
              <a:t>of women attend </a:t>
            </a:r>
            <a:r>
              <a:rPr lang="en-US" sz="1200" i="1" kern="1200" dirty="0" smtClean="0">
                <a:solidFill>
                  <a:schemeClr val="tx1"/>
                </a:solidFill>
                <a:latin typeface="+mn-lt"/>
                <a:ea typeface="+mn-ea"/>
                <a:cs typeface="+mn-cs"/>
              </a:rPr>
              <a:t>Antenatal care </a:t>
            </a:r>
            <a:r>
              <a:rPr lang="en-US" sz="1200" kern="1200" dirty="0" smtClean="0">
                <a:solidFill>
                  <a:schemeClr val="tx1"/>
                </a:solidFill>
                <a:latin typeface="+mn-lt"/>
                <a:ea typeface="+mn-ea"/>
                <a:cs typeface="+mn-cs"/>
              </a:rPr>
              <a:t>with a skilled provider at least once during pregnancy. </a:t>
            </a:r>
            <a:r>
              <a:rPr lang="en-US" sz="1200" kern="1200" dirty="0" smtClean="0">
                <a:solidFill>
                  <a:schemeClr val="tx1"/>
                </a:solidFill>
                <a:latin typeface="+mn-lt"/>
                <a:ea typeface="+mn-ea"/>
                <a:cs typeface="+mn-cs"/>
              </a:rPr>
              <a:t>83%</a:t>
            </a:r>
            <a:r>
              <a:rPr lang="en-US" sz="1200" kern="1200" baseline="0" dirty="0" smtClean="0">
                <a:solidFill>
                  <a:schemeClr val="tx1"/>
                </a:solidFill>
                <a:latin typeface="+mn-lt"/>
                <a:ea typeface="+mn-ea"/>
                <a:cs typeface="+mn-cs"/>
              </a:rPr>
              <a:t> of </a:t>
            </a:r>
            <a:r>
              <a:rPr lang="en-US" baseline="0" dirty="0" smtClean="0"/>
              <a:t>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C-Section rates </a:t>
            </a:r>
            <a:r>
              <a:rPr lang="en-US" baseline="0" dirty="0" smtClean="0"/>
              <a:t>are below the minimum needed to save lives.  </a:t>
            </a:r>
          </a:p>
          <a:p>
            <a:r>
              <a:rPr lang="en-US" baseline="0" dirty="0" smtClean="0"/>
              <a:t>For many indicators information was not available.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Turkmenistan has data for 3 out of the 5 indicators related to immunization. Turkmenistan's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2006 some 83% of children with suspected pneumonia were taken to an appropriate provider.  50%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40% of children with diarrhoea were being treated with ORS.</a:t>
            </a:r>
            <a:r>
              <a:rPr lang="en-US" baseline="0" dirty="0" smtClean="0"/>
              <a:t>   Only 25% were given increased fluids and continued feeding.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Turkmenistan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Turkmenistan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choose to omit this slide from the presentation as there is a very limited risk of malaria transmission.)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were</a:t>
            </a:r>
            <a:r>
              <a:rPr lang="en-US" baseline="0" dirty="0" smtClean="0"/>
              <a:t> 11% and 28% respectively in 2000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low and have</a:t>
            </a:r>
            <a:r>
              <a:rPr lang="en-US" baseline="0" dirty="0" smtClean="0"/>
              <a:t> decreased since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of th</a:t>
            </a:r>
            <a:r>
              <a:rPr lang="en-US" baseline="0" dirty="0" smtClean="0"/>
              <a:t>e population use unimproved drinking water sources. </a:t>
            </a:r>
            <a:r>
              <a:rPr lang="en-US" dirty="0" smtClean="0"/>
              <a:t>Access</a:t>
            </a:r>
            <a:r>
              <a:rPr lang="en-US" baseline="0" dirty="0" smtClean="0"/>
              <a:t> </a:t>
            </a:r>
            <a:r>
              <a:rPr lang="en-US" baseline="0" dirty="0" smtClean="0"/>
              <a:t>to </a:t>
            </a:r>
            <a:r>
              <a:rPr lang="en-US" i="1" baseline="0" dirty="0" smtClean="0"/>
              <a:t>Improved </a:t>
            </a:r>
            <a:r>
              <a:rPr lang="en-US" i="1" baseline="0" dirty="0" smtClean="0"/>
              <a:t>drinking water </a:t>
            </a:r>
            <a:r>
              <a:rPr lang="en-US" baseline="0" dirty="0" smtClean="0"/>
              <a:t>is particularly low </a:t>
            </a:r>
            <a:r>
              <a:rPr lang="en-US" baseline="0" dirty="0" smtClean="0"/>
              <a:t>in urban areas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t>
            </a:r>
            <a:r>
              <a:rPr lang="en-US" smtClean="0"/>
              <a:t>are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Turkmenistan has adopted some important global policy recommendations.  Adoption of key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policy recommendations and with their implementation could save lives.</a:t>
            </a:r>
            <a:endParaRPr lang="en-US" dirty="0" smtClean="0"/>
          </a:p>
          <a:p>
            <a:endParaRPr lang="en-US" dirty="0" smtClean="0"/>
          </a:p>
          <a:p>
            <a:r>
              <a:rPr lang="en-US" dirty="0" smtClean="0"/>
              <a:t>No data available on </a:t>
            </a:r>
            <a:r>
              <a:rPr lang="en-US" i="1" dirty="0" smtClean="0"/>
              <a:t>Postnatal home</a:t>
            </a:r>
            <a:r>
              <a:rPr lang="en-US" i="1" baseline="0" dirty="0" smtClean="0"/>
              <a:t> visits</a:t>
            </a:r>
            <a:r>
              <a:rPr lang="en-US" baseline="0" dirty="0" smtClean="0"/>
              <a:t> </a:t>
            </a:r>
            <a:r>
              <a:rPr lang="en-US" i="1" baseline="0" dirty="0" smtClean="0"/>
              <a:t>in the first week of life</a:t>
            </a:r>
            <a:r>
              <a:rPr lang="en-US" baseline="0" dirty="0" smtClean="0"/>
              <a:t>.</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Turkmenistan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r>
              <a:rPr lang="en-US" dirty="0" smtClean="0"/>
              <a:t>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Turkmenistan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Turkmenistan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Turkmenistan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01635" y="268288"/>
            <a:ext cx="621145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312679" y="150183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39615" y="1991591"/>
            <a:ext cx="8864769"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23%</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11%</a:t>
            </a:r>
            <a:endParaRPr lang="en-US" sz="2400" dirty="0">
              <a:solidFill>
                <a:prstClr val="black"/>
              </a:solidFill>
              <a:latin typeface="Calibri"/>
            </a:endParaRPr>
          </a:p>
          <a:p>
            <a:pPr lvl="0"/>
            <a:r>
              <a:rPr lang="en-US" sz="2400" dirty="0" smtClean="0">
                <a:solidFill>
                  <a:prstClr val="black"/>
                </a:solidFill>
                <a:latin typeface="Calibri"/>
              </a:rPr>
              <a:t>Sepsis </a:t>
            </a:r>
            <a:r>
              <a:rPr lang="en-US" sz="2400" dirty="0">
                <a:solidFill>
                  <a:prstClr val="black"/>
                </a:solidFill>
                <a:latin typeface="Calibri"/>
              </a:rPr>
              <a:t>– </a:t>
            </a:r>
            <a:r>
              <a:rPr lang="en-US" sz="2400" dirty="0" smtClean="0">
                <a:solidFill>
                  <a:prstClr val="black"/>
                </a:solidFill>
                <a:latin typeface="Calibri"/>
              </a:rPr>
              <a:t>9%</a:t>
            </a:r>
          </a:p>
          <a:p>
            <a:pPr lvl="0"/>
            <a:r>
              <a:rPr lang="en-US" sz="2400" dirty="0" smtClean="0">
                <a:solidFill>
                  <a:prstClr val="black"/>
                </a:solidFill>
                <a:latin typeface="Calibri"/>
                <a:cs typeface="Calibri" pitchFamily="34" charset="0"/>
              </a:rPr>
              <a:t>Unsafe abortions – 5%</a:t>
            </a:r>
            <a:endParaRPr lang="en-US" sz="2000"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82814" y="276915"/>
            <a:ext cx="6314536" cy="55399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000" b="1" dirty="0" smtClean="0">
                <a:solidFill>
                  <a:srgbClr val="FFFFFF"/>
                </a:solidFill>
                <a:latin typeface="Calibri" pitchFamily="34" charset="0"/>
                <a:cs typeface="Calibri" pitchFamily="34" charset="0"/>
              </a:rPr>
              <a:t>Why do mothers in the CIS region die?</a:t>
            </a:r>
            <a:endParaRPr lang="en-US" sz="30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78038" y="1397479"/>
            <a:ext cx="5464201" cy="3600000"/>
          </a:xfrm>
          <a:prstGeom prst="rect">
            <a:avLst/>
          </a:prstGeom>
          <a:noFill/>
          <a:ln w="9525">
            <a:noFill/>
            <a:miter lim="800000"/>
            <a:headEnd/>
            <a:tailEnd/>
          </a:ln>
        </p:spPr>
      </p:pic>
    </p:spTree>
    <p:extLst>
      <p:ext uri="{BB962C8B-B14F-4D97-AF65-F5344CB8AC3E}">
        <p14:creationId xmlns:p14="http://schemas.microsoft.com/office/powerpoint/2010/main" val="3901476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2042573"/>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41%</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lvl="0">
              <a:defRPr/>
            </a:pPr>
            <a:r>
              <a:rPr lang="en-US" sz="2400" dirty="0">
                <a:solidFill>
                  <a:prstClr val="black"/>
                </a:solidFill>
                <a:latin typeface="Calibri"/>
                <a:cs typeface="Calibri" pitchFamily="34" charset="0"/>
              </a:rPr>
              <a:t>Injuries – </a:t>
            </a:r>
            <a:r>
              <a:rPr lang="en-US" sz="2400" dirty="0">
                <a:solidFill>
                  <a:prstClr val="black"/>
                </a:solidFill>
                <a:latin typeface="Calibri"/>
                <a:cs typeface="Calibri" pitchFamily="34" charset="0"/>
              </a:rPr>
              <a:t>7</a:t>
            </a:r>
            <a:r>
              <a:rPr lang="en-US" sz="2400" dirty="0" smtClean="0">
                <a:solidFill>
                  <a:prstClr val="black"/>
                </a:solidFill>
                <a:latin typeface="Calibri"/>
                <a:cs typeface="Calibri" pitchFamily="34" charset="0"/>
              </a:rPr>
              <a:t>%</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0909" y="268288"/>
            <a:ext cx="5980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Turkmen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58622"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69007"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87985" y="1185719"/>
            <a:ext cx="756803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295349" y="460663"/>
            <a:ext cx="673341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2602" y="1283855"/>
            <a:ext cx="6598796" cy="50616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2091" y="1162050"/>
            <a:ext cx="6862491"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62294"/>
            <a:ext cx="6934200" cy="502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79212" y="1147018"/>
            <a:ext cx="7385576"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21305" y="1335809"/>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468" y="1226496"/>
            <a:ext cx="7043738" cy="512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76036"/>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344" y="1256283"/>
            <a:ext cx="7333986" cy="491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Turkmenistan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68" y="1202241"/>
            <a:ext cx="7348538" cy="493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10834" y="1194546"/>
            <a:ext cx="6522332" cy="50400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1200150"/>
            <a:ext cx="6457366" cy="530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7420" y="1189182"/>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94394" y="1119909"/>
            <a:ext cx="6355212"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994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a:t>
            </a:r>
            <a:r>
              <a:rPr lang="en-US" sz="2400" dirty="0" smtClean="0"/>
              <a:t> </a:t>
            </a:r>
            <a:r>
              <a:rPr lang="en-US" sz="2400" dirty="0"/>
              <a:t>- </a:t>
            </a:r>
            <a:r>
              <a:rPr lang="en-US" sz="2400" dirty="0" smtClean="0"/>
              <a:t>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132.2 </a:t>
            </a:r>
            <a:r>
              <a:rPr lang="en-US" sz="2200" dirty="0"/>
              <a:t>(</a:t>
            </a:r>
            <a:r>
              <a:rPr lang="en-US" sz="2200" dirty="0" smtClean="0"/>
              <a:t>2002)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$209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 (2012)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37%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5</a:t>
            </a:r>
            <a:r>
              <a:rPr lang="en-US" sz="2200" b="1" dirty="0" smtClean="0">
                <a:solidFill>
                  <a:srgbClr val="800000"/>
                </a:solidFill>
              </a:rPr>
              <a:t>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26000" y="395288"/>
            <a:ext cx="4144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05400" y="1847461"/>
            <a:ext cx="37726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Turkmenistan</a:t>
            </a:r>
          </a:p>
          <a:p>
            <a:pPr>
              <a:spcBef>
                <a:spcPts val="600"/>
              </a:spcBef>
              <a:spcAft>
                <a:spcPts val="600"/>
              </a:spcAft>
              <a:defRPr/>
            </a:pPr>
            <a:endParaRPr lang="en-US" sz="2800" b="1" dirty="0" smtClean="0">
              <a:cs typeface="Calibri" pitchFamily="34" charset="0"/>
            </a:endParaRPr>
          </a:p>
          <a:p>
            <a:pPr>
              <a:spcBef>
                <a:spcPts val="600"/>
              </a:spcBef>
              <a:spcAft>
                <a:spcPts val="600"/>
              </a:spcAft>
              <a:defRPr/>
            </a:pPr>
            <a:r>
              <a:rPr lang="en-US" sz="2800" dirty="0" smtClean="0">
                <a:cs typeface="Calibri" pitchFamily="34" charset="0"/>
              </a:rPr>
              <a:t>There was not sufficient information to show </a:t>
            </a:r>
            <a:r>
              <a:rPr lang="en-US" sz="2800" b="1" dirty="0" smtClean="0">
                <a:solidFill>
                  <a:srgbClr val="990033"/>
                </a:solidFill>
                <a:cs typeface="Calibri" pitchFamily="34" charset="0"/>
              </a:rPr>
              <a:t>coverage rates according to </a:t>
            </a:r>
            <a:r>
              <a:rPr lang="en-US" sz="2800" b="1" dirty="0" smtClean="0">
                <a:solidFill>
                  <a:schemeClr val="accent2">
                    <a:lumMod val="75000"/>
                  </a:schemeClr>
                </a:solidFill>
                <a:cs typeface="Calibri" pitchFamily="34" charset="0"/>
              </a:rPr>
              <a:t>wealth </a:t>
            </a:r>
            <a:r>
              <a:rPr lang="en-US" sz="2800" b="1" dirty="0" smtClean="0">
                <a:solidFill>
                  <a:srgbClr val="990033"/>
                </a:solidFill>
                <a:cs typeface="Calibri" pitchFamily="34" charset="0"/>
              </a:rPr>
              <a:t>groups.</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073" y="391094"/>
            <a:ext cx="4034185" cy="616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Turkmenistan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12334</TotalTime>
  <Words>2380</Words>
  <Application>Microsoft Macintosh PowerPoint</Application>
  <PresentationFormat>On-screen Show (4:3)</PresentationFormat>
  <Paragraphs>228</Paragraphs>
  <Slides>38</Slides>
  <Notes>38</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734</cp:revision>
  <cp:lastPrinted>2012-06-12T19:26:24Z</cp:lastPrinted>
  <dcterms:created xsi:type="dcterms:W3CDTF">2008-01-10T17:37:13Z</dcterms:created>
  <dcterms:modified xsi:type="dcterms:W3CDTF">2014-12-07T22:07:48Z</dcterms:modified>
</cp:coreProperties>
</file>