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561" autoAdjust="0"/>
  </p:normalViewPr>
  <p:slideViewPr>
    <p:cSldViewPr snapToGrid="0">
      <p:cViewPr>
        <p:scale>
          <a:sx n="110" d="100"/>
          <a:sy n="110" d="100"/>
        </p:scale>
        <p:origin x="-496" y="100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Togo,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Togo</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Togo’s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Togo</a:t>
            </a:r>
            <a:r>
              <a:rPr lang="en-US" i="0" baseline="0" dirty="0" smtClean="0"/>
              <a:t> </a:t>
            </a:r>
            <a:r>
              <a:rPr lang="en-US" i="1" dirty="0" smtClean="0"/>
              <a:t>Under-five child mortality rate </a:t>
            </a:r>
            <a:r>
              <a:rPr lang="en-US" dirty="0" smtClean="0"/>
              <a:t>and </a:t>
            </a:r>
            <a:r>
              <a:rPr lang="en-US" i="1" dirty="0" smtClean="0"/>
              <a:t>Maternal mortality ratio </a:t>
            </a:r>
            <a:r>
              <a:rPr lang="en-US" dirty="0" smtClean="0"/>
              <a:t>have fallen, but are still high.  Newer UN</a:t>
            </a:r>
            <a:r>
              <a:rPr lang="en-US" baseline="0" dirty="0" smtClean="0"/>
              <a:t> estimates show an Under-five mortality rate of  85 for 2013.</a:t>
            </a:r>
            <a:endParaRPr lang="en-US" dirty="0" smtClean="0"/>
          </a:p>
          <a:p>
            <a:endParaRPr lang="en-US" i="1"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Togo,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Togo, some </a:t>
            </a:r>
            <a:r>
              <a:rPr lang="en-US" dirty="0" smtClean="0"/>
              <a:t>35% </a:t>
            </a:r>
            <a:r>
              <a:rPr lang="en-US" dirty="0" smtClean="0"/>
              <a:t>of child deaths occur in the neonatal period.  Most of these can be prevented.  Post-neonatal deaths can, also,</a:t>
            </a:r>
            <a:r>
              <a:rPr lang="en-US" baseline="0" dirty="0" smtClean="0"/>
              <a:t> mostly be prevented and mainly come from Malaria, Pneumonia, </a:t>
            </a:r>
            <a:r>
              <a:rPr lang="en-US" baseline="0" dirty="0" err="1" smtClean="0"/>
              <a:t>Diarrhoea</a:t>
            </a:r>
            <a:r>
              <a:rPr lang="en-US" baseline="0" dirty="0" smtClean="0"/>
              <a:t>, Injuries, HIV/AIDS and Measles.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r>
              <a:rPr lang="en-US" i="0" baseline="0" dirty="0" smtClean="0"/>
              <a:t>. Data for postnatal care are not available.</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60%.  It’s important to consider </a:t>
            </a:r>
            <a:r>
              <a:rPr lang="en-US" b="1" baseline="0" dirty="0" smtClean="0"/>
              <a:t>how</a:t>
            </a:r>
            <a:r>
              <a:rPr lang="en-US" baseline="0" dirty="0" smtClean="0"/>
              <a:t> to increase coverage,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a:t>
            </a:r>
            <a:r>
              <a:rPr lang="en-US" dirty="0" smtClean="0"/>
              <a:t>86%</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Togo, 72</a:t>
            </a:r>
            <a:r>
              <a:rPr lang="en-US" baseline="0" dirty="0" smtClean="0"/>
              <a:t>% </a:t>
            </a:r>
            <a:r>
              <a:rPr lang="en-US" sz="1200" kern="1200" dirty="0" smtClean="0">
                <a:solidFill>
                  <a:schemeClr val="tx1"/>
                </a:solidFill>
                <a:latin typeface="+mn-lt"/>
                <a:ea typeface="+mn-ea"/>
                <a:cs typeface="+mn-cs"/>
              </a:rPr>
              <a:t>of women 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55%</a:t>
            </a:r>
            <a:r>
              <a:rPr lang="en-US" sz="1200" kern="1200" baseline="0" dirty="0" smtClean="0">
                <a:solidFill>
                  <a:schemeClr val="tx1"/>
                </a:solidFill>
                <a:latin typeface="+mn-lt"/>
                <a:ea typeface="+mn-ea"/>
                <a:cs typeface="+mn-cs"/>
              </a:rPr>
              <a:t> </a:t>
            </a:r>
            <a:r>
              <a:rPr lang="en-US" baseline="0" dirty="0" smtClean="0"/>
              <a:t>women </a:t>
            </a:r>
            <a:r>
              <a:rPr lang="en-US" baseline="0" dirty="0" smtClean="0"/>
              <a:t>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baseline="0" dirty="0" smtClean="0"/>
              <a:t>Data </a:t>
            </a:r>
            <a:r>
              <a:rPr lang="en-US" i="0" baseline="0" dirty="0" smtClean="0"/>
              <a:t>are </a:t>
            </a:r>
            <a:r>
              <a:rPr lang="en-US" baseline="0" dirty="0" smtClean="0"/>
              <a:t>not available for </a:t>
            </a:r>
            <a:r>
              <a:rPr lang="en-US" i="1" baseline="0" dirty="0" smtClean="0"/>
              <a:t>Postnatal visits</a:t>
            </a:r>
            <a:r>
              <a:rPr lang="en-US" baseline="0" dirty="0" smtClean="0"/>
              <a:t>  for </a:t>
            </a:r>
            <a:r>
              <a:rPr lang="en-US" baseline="0" dirty="0" smtClean="0"/>
              <a:t>mother </a:t>
            </a:r>
            <a:r>
              <a:rPr lang="en-US" baseline="0" dirty="0" smtClean="0"/>
              <a:t>and </a:t>
            </a:r>
            <a:r>
              <a:rPr lang="en-US" baseline="0" dirty="0" smtClean="0"/>
              <a:t>baby.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Togo has data for 3 out of the 5 indicators related to immunization. Togo’s </a:t>
            </a:r>
            <a:r>
              <a:rPr lang="en-US" i="1" dirty="0" smtClean="0"/>
              <a:t>Immunization</a:t>
            </a:r>
            <a:r>
              <a:rPr lang="en-US" dirty="0" smtClean="0"/>
              <a:t> coverage is</a:t>
            </a:r>
            <a:r>
              <a:rPr lang="en-US" baseline="0" dirty="0" smtClean="0"/>
              <a:t> </a:t>
            </a:r>
            <a:r>
              <a:rPr lang="en-US" baseline="0" dirty="0" smtClean="0"/>
              <a:t>high, but there is still room for improvement.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41% </a:t>
            </a:r>
            <a:r>
              <a:rPr lang="en-US" sz="1200" kern="1200" dirty="0" smtClean="0">
                <a:solidFill>
                  <a:schemeClr val="tx1"/>
                </a:solidFill>
                <a:latin typeface="+mn-lt"/>
                <a:ea typeface="+mn-ea"/>
                <a:cs typeface="+mn-cs"/>
              </a:rPr>
              <a:t>of children with suspected pneumonia received antibiotics</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32</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 children with suspected </a:t>
            </a:r>
            <a:r>
              <a:rPr lang="en-US" sz="1200" kern="1200" dirty="0" smtClean="0">
                <a:solidFill>
                  <a:schemeClr val="tx1"/>
                </a:solidFill>
                <a:latin typeface="+mn-lt"/>
                <a:ea typeface="+mn-ea"/>
                <a:cs typeface="+mn-cs"/>
              </a:rPr>
              <a:t>pneumonia were </a:t>
            </a:r>
            <a:r>
              <a:rPr lang="en-US" sz="1200" kern="1200" dirty="0" smtClean="0">
                <a:solidFill>
                  <a:schemeClr val="tx1"/>
                </a:solidFill>
                <a:latin typeface="+mn-lt"/>
                <a:ea typeface="+mn-ea"/>
                <a:cs typeface="+mn-cs"/>
              </a:rPr>
              <a:t>taken to an appropriate provider.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Few children with diarrhoea are </a:t>
            </a:r>
            <a:r>
              <a:rPr lang="en-US" baseline="0" dirty="0" smtClean="0"/>
              <a:t>receiving oral rehydration therapy.</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Togo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Togo</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reaching </a:t>
            </a:r>
            <a:r>
              <a:rPr lang="en-US" baseline="0" dirty="0" smtClean="0"/>
              <a:t>57% </a:t>
            </a:r>
            <a:r>
              <a:rPr lang="en-US" baseline="0" dirty="0" smtClean="0"/>
              <a:t>of children &lt;5 in </a:t>
            </a:r>
            <a:r>
              <a:rPr lang="en-US" baseline="0" dirty="0" smtClean="0"/>
              <a:t>2010.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remain high</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improved from only 14% to an impressive </a:t>
            </a:r>
            <a:r>
              <a:rPr lang="en-US" baseline="0" dirty="0" smtClean="0"/>
              <a:t>62% </a:t>
            </a:r>
            <a:r>
              <a:rPr lang="en-US" baseline="0" dirty="0" smtClean="0"/>
              <a:t>in 2010</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Around 59% </a:t>
            </a:r>
            <a:r>
              <a:rPr lang="en-US" baseline="0" dirty="0" smtClean="0"/>
              <a:t>of rural residents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74% </a:t>
            </a:r>
            <a:r>
              <a:rPr lang="en-US" dirty="0" smtClean="0"/>
              <a:t>of the population still practice </a:t>
            </a:r>
            <a:r>
              <a:rPr lang="en-US" i="0" dirty="0" smtClean="0"/>
              <a:t>open defecation</a:t>
            </a:r>
            <a:r>
              <a:rPr lang="en-US" dirty="0" smtClean="0"/>
              <a:t>.  </a:t>
            </a:r>
            <a:r>
              <a:rPr lang="en-US" smtClean="0"/>
              <a:t>Another </a:t>
            </a:r>
            <a:r>
              <a:rPr lang="en-US" smtClean="0"/>
              <a:t>19%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Togo has fully</a:t>
            </a:r>
            <a:r>
              <a:rPr lang="en-US" sz="1200" kern="1200" baseline="0" dirty="0" smtClean="0">
                <a:solidFill>
                  <a:schemeClr val="tx1"/>
                </a:solidFill>
                <a:latin typeface="+mn-lt"/>
                <a:ea typeface="+mn-ea"/>
                <a:cs typeface="+mn-cs"/>
              </a:rPr>
              <a:t> or partially</a:t>
            </a:r>
            <a:r>
              <a:rPr lang="en-US" sz="1200" kern="1200" dirty="0" smtClean="0">
                <a:solidFill>
                  <a:schemeClr val="tx1"/>
                </a:solidFill>
                <a:latin typeface="+mn-lt"/>
                <a:ea typeface="+mn-ea"/>
                <a:cs typeface="+mn-cs"/>
              </a:rPr>
              <a:t> adopted all of the policies being tracked by Countdown.</a:t>
            </a:r>
            <a:r>
              <a:rPr lang="en-US" baseline="0" dirty="0" smtClean="0"/>
              <a:t>  Adopting key policies and implementing them at scale can contribute to improved coverage of lifesaving interventions.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Indicators for </a:t>
            </a:r>
            <a:r>
              <a:rPr lang="en-US" i="1" dirty="0" smtClean="0"/>
              <a:t>Systems and financing</a:t>
            </a:r>
            <a:r>
              <a:rPr lang="en-US" dirty="0" smtClean="0"/>
              <a:t> give a</a:t>
            </a:r>
            <a:r>
              <a:rPr lang="en-US" baseline="0" dirty="0" smtClean="0"/>
              <a:t> limited, but useful, picture of system strengths and weaknesses.  </a:t>
            </a:r>
          </a:p>
          <a:p>
            <a:endParaRPr lang="en-US" baseline="0" dirty="0" smtClean="0"/>
          </a:p>
          <a:p>
            <a:r>
              <a:rPr lang="en-US" sz="1200" kern="1200" dirty="0" smtClean="0">
                <a:solidFill>
                  <a:schemeClr val="tx1"/>
                </a:solidFill>
                <a:latin typeface="+mn-lt"/>
                <a:ea typeface="+mn-ea"/>
                <a:cs typeface="+mn-cs"/>
              </a:rPr>
              <a:t>No information was available for </a:t>
            </a:r>
            <a:r>
              <a:rPr lang="en-US" sz="1200" i="1" kern="1200" dirty="0" smtClean="0">
                <a:solidFill>
                  <a:schemeClr val="tx1"/>
                </a:solidFill>
                <a:latin typeface="+mn-lt"/>
                <a:ea typeface="+mn-ea"/>
                <a:cs typeface="+mn-cs"/>
              </a:rPr>
              <a:t>National availability of </a:t>
            </a:r>
            <a:r>
              <a:rPr lang="en-US" sz="1200" i="1" kern="1200" dirty="0" err="1" smtClean="0">
                <a:solidFill>
                  <a:schemeClr val="tx1"/>
                </a:solidFill>
                <a:latin typeface="+mn-lt"/>
                <a:ea typeface="+mn-ea"/>
                <a:cs typeface="+mn-cs"/>
              </a:rPr>
              <a:t>EmOC</a:t>
            </a:r>
            <a:r>
              <a:rPr lang="en-US" sz="1200" i="1" kern="1200" dirty="0" smtClean="0">
                <a:solidFill>
                  <a:schemeClr val="tx1"/>
                </a:solidFill>
                <a:latin typeface="+mn-lt"/>
                <a:ea typeface="+mn-ea"/>
                <a:cs typeface="+mn-cs"/>
              </a:rPr>
              <a:t> services</a:t>
            </a:r>
            <a:r>
              <a:rPr lang="en-US" sz="1200" kern="1200" dirty="0" smtClean="0">
                <a:solidFill>
                  <a:schemeClr val="tx1"/>
                </a:solidFill>
                <a:latin typeface="+mn-lt"/>
                <a:ea typeface="+mn-ea"/>
                <a:cs typeface="+mn-cs"/>
              </a:rPr>
              <a:t>.</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i="0" baseline="0" dirty="0" smtClean="0"/>
              <a:t> and </a:t>
            </a:r>
            <a:r>
              <a:rPr lang="en-US" i="1" baseline="0" dirty="0" smtClean="0"/>
              <a:t>A</a:t>
            </a:r>
            <a:r>
              <a:rPr lang="en-US" i="1" dirty="0" smtClean="0"/>
              <a:t>ntenatal care</a:t>
            </a:r>
            <a:r>
              <a:rPr lang="en-US" i="0" dirty="0" smtClean="0"/>
              <a:t>.</a:t>
            </a:r>
            <a:r>
              <a:rPr lang="en-US" i="0" baseline="0" dirty="0" smtClean="0"/>
              <a:t>  Some other indicators</a:t>
            </a:r>
            <a:r>
              <a:rPr lang="en-US" sz="1200" kern="1200" dirty="0" smtClean="0">
                <a:solidFill>
                  <a:srgbClr val="FF0000"/>
                </a:solidFill>
                <a:latin typeface="+mn-lt"/>
                <a:ea typeface="+mn-ea"/>
                <a:cs typeface="+mn-cs"/>
              </a:rPr>
              <a:t> </a:t>
            </a:r>
            <a:r>
              <a:rPr lang="en-US" sz="1200" i="0" kern="1200" dirty="0" smtClean="0">
                <a:solidFill>
                  <a:srgbClr val="FF0000"/>
                </a:solidFill>
                <a:latin typeface="+mn-lt"/>
                <a:ea typeface="+mn-ea"/>
                <a:cs typeface="+mn-cs"/>
              </a:rPr>
              <a:t>(</a:t>
            </a:r>
            <a:r>
              <a:rPr lang="en-US" sz="1200" i="1" kern="1200" dirty="0" smtClean="0">
                <a:solidFill>
                  <a:srgbClr val="FF0000"/>
                </a:solidFill>
                <a:latin typeface="+mn-lt"/>
                <a:ea typeface="+mn-ea"/>
                <a:cs typeface="+mn-cs"/>
              </a:rPr>
              <a:t>Vitamin</a:t>
            </a:r>
            <a:r>
              <a:rPr lang="en-US" sz="1200" i="1" kern="1200" baseline="0" dirty="0" smtClean="0">
                <a:solidFill>
                  <a:srgbClr val="FF0000"/>
                </a:solidFill>
                <a:latin typeface="+mn-lt"/>
                <a:ea typeface="+mn-ea"/>
                <a:cs typeface="+mn-cs"/>
              </a:rPr>
              <a:t> A, ITN use, and Early initiation </a:t>
            </a:r>
            <a:r>
              <a:rPr lang="en-US" sz="1200" i="1" kern="1200" baseline="0" smtClean="0">
                <a:solidFill>
                  <a:srgbClr val="FF0000"/>
                </a:solidFill>
                <a:latin typeface="+mn-lt"/>
                <a:ea typeface="+mn-ea"/>
                <a:cs typeface="+mn-cs"/>
              </a:rPr>
              <a:t>of breastfeeding) </a:t>
            </a:r>
            <a:r>
              <a:rPr lang="en-US" sz="1200" i="0" kern="1200" dirty="0" smtClean="0">
                <a:solidFill>
                  <a:srgbClr val="FF0000"/>
                </a:solidFill>
                <a:latin typeface="+mn-lt"/>
                <a:ea typeface="+mn-ea"/>
                <a:cs typeface="+mn-cs"/>
              </a:rPr>
              <a:t>show </a:t>
            </a:r>
            <a:r>
              <a:rPr lang="en-US" sz="1200" kern="1200" dirty="0" smtClean="0">
                <a:solidFill>
                  <a:srgbClr val="FF0000"/>
                </a:solidFill>
                <a:latin typeface="+mn-lt"/>
                <a:ea typeface="+mn-ea"/>
                <a:cs typeface="+mn-cs"/>
              </a:rPr>
              <a:t>much smaller gaps in coverage.</a:t>
            </a:r>
          </a:p>
          <a:p>
            <a:endParaRPr lang="en-US" baseline="0" dirty="0" smtClean="0"/>
          </a:p>
          <a:p>
            <a:r>
              <a:rPr lang="en-US" i="1" baseline="0" dirty="0" smtClean="0"/>
              <a:t>(These figures might differ from other charts due to differences in data sources.)</a:t>
            </a:r>
            <a:endParaRPr lang="en-US" baseline="0" dirty="0" smtClean="0"/>
          </a:p>
          <a:p>
            <a:r>
              <a:rPr lang="en-US" i="1" baseline="0" dirty="0" smtClean="0"/>
              <a:t>(Note: Additional Equity slides for Togo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Togo</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0"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Togo</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Togo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82455" y="268288"/>
            <a:ext cx="6096000"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66498" y="146719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85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56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30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45158" y="1969655"/>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186314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830" y="1857846"/>
            <a:ext cx="254083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35%</a:t>
            </a:r>
            <a:endParaRPr lang="en-US" sz="2400" dirty="0" smtClean="0">
              <a:latin typeface="+mn-lt"/>
              <a:cs typeface="Calibri" pitchFamily="34" charset="0"/>
            </a:endParaRPr>
          </a:p>
          <a:p>
            <a:pPr>
              <a:defRPr/>
            </a:pPr>
            <a:r>
              <a:rPr lang="en-US" sz="2400" dirty="0" smtClean="0">
                <a:latin typeface="+mn-lt"/>
                <a:cs typeface="Calibri" pitchFamily="34" charset="0"/>
              </a:rPr>
              <a:t>Malaria </a:t>
            </a:r>
            <a:r>
              <a:rPr lang="en-US" sz="2400" dirty="0">
                <a:latin typeface="+mn-lt"/>
                <a:cs typeface="Calibri" pitchFamily="34" charset="0"/>
              </a:rPr>
              <a:t>– </a:t>
            </a:r>
            <a:r>
              <a:rPr lang="en-US" sz="2400" dirty="0" smtClean="0">
                <a:latin typeface="+mn-lt"/>
                <a:cs typeface="Calibri" pitchFamily="34" charset="0"/>
              </a:rPr>
              <a:t>18%</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12% </a:t>
            </a:r>
            <a:r>
              <a:rPr lang="en-US" sz="2400" dirty="0" smtClean="0">
                <a:latin typeface="+mn-lt"/>
                <a:cs typeface="Calibri" pitchFamily="34" charset="0"/>
              </a:rPr>
              <a:t>Diarrhoea </a:t>
            </a:r>
            <a:r>
              <a:rPr lang="en-US" sz="2400" dirty="0">
                <a:latin typeface="+mn-lt"/>
                <a:cs typeface="Calibri" pitchFamily="34" charset="0"/>
              </a:rPr>
              <a:t>– </a:t>
            </a:r>
            <a:r>
              <a:rPr lang="en-US" sz="2400" dirty="0">
                <a:latin typeface="+mn-lt"/>
                <a:cs typeface="Calibri" pitchFamily="34" charset="0"/>
              </a:rPr>
              <a:t>9</a:t>
            </a:r>
            <a:r>
              <a:rPr lang="en-US" sz="2400" dirty="0" smtClean="0">
                <a:latin typeface="+mn-lt"/>
                <a:cs typeface="Calibri" pitchFamily="34" charset="0"/>
              </a:rPr>
              <a:t>%</a:t>
            </a:r>
          </a:p>
          <a:p>
            <a:pPr>
              <a:defRPr/>
            </a:pPr>
            <a:r>
              <a:rPr lang="en-US" sz="2400" dirty="0" smtClean="0">
                <a:latin typeface="+mn-lt"/>
                <a:cs typeface="Calibri" pitchFamily="34" charset="0"/>
              </a:rPr>
              <a:t>Injuries – 5%</a:t>
            </a:r>
          </a:p>
          <a:p>
            <a:pPr>
              <a:defRPr/>
            </a:pPr>
            <a:r>
              <a:rPr lang="en-US" sz="2400" dirty="0" smtClean="0">
                <a:latin typeface="+mn-lt"/>
                <a:cs typeface="Calibri" pitchFamily="34" charset="0"/>
              </a:rPr>
              <a:t>HIV/AIDS – 1%</a:t>
            </a:r>
          </a:p>
          <a:p>
            <a:pPr>
              <a:defRPr/>
            </a:pPr>
            <a:r>
              <a:rPr lang="en-US" sz="2400" dirty="0" smtClean="0">
                <a:latin typeface="+mn-lt"/>
                <a:cs typeface="Calibri" pitchFamily="34" charset="0"/>
              </a:rPr>
              <a:t>Measles – 1%</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24727" y="268288"/>
            <a:ext cx="6107546"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Togolese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74077" y="1287318"/>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423007" y="280107"/>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14209" y="1092200"/>
            <a:ext cx="7523401"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49340" y="508001"/>
            <a:ext cx="684532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10834" y="1341581"/>
            <a:ext cx="6522332" cy="504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1428" y="1305792"/>
            <a:ext cx="6341143" cy="50508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97223" y="1286909"/>
            <a:ext cx="6780463" cy="50400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96210" y="1259618"/>
            <a:ext cx="7351579" cy="54252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48305" y="1254990"/>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14540" y="1317946"/>
            <a:ext cx="6899645" cy="50436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39670" y="1246564"/>
            <a:ext cx="7503388" cy="506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Togo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13421" y="1138382"/>
            <a:ext cx="7463521" cy="50688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72602" y="1203035"/>
            <a:ext cx="6598796"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6320" y="1272310"/>
            <a:ext cx="6411360" cy="50616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154546"/>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66483" y="1201145"/>
            <a:ext cx="6395760" cy="54144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90550" y="1309689"/>
            <a:ext cx="8229600"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a:solidFill>
                  <a:srgbClr val="800000"/>
                </a:solidFill>
              </a:rPr>
              <a:t>PARTIAL</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3.3 </a:t>
            </a:r>
            <a:r>
              <a:rPr lang="en-US" sz="2200" dirty="0"/>
              <a:t>(</a:t>
            </a:r>
            <a:r>
              <a:rPr lang="en-US" sz="2200" dirty="0" smtClean="0"/>
              <a:t>2008)</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$75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15%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41%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$21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$48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14455" y="268288"/>
            <a:ext cx="4110181"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Who </a:t>
            </a:r>
            <a:r>
              <a:rPr lang="en-US" sz="3200" b="1" dirty="0">
                <a:solidFill>
                  <a:srgbClr val="FFFFFF"/>
                </a:solidFill>
                <a:latin typeface="Calibri" pitchFamily="34" charset="0"/>
                <a:cs typeface="Calibri" pitchFamily="34" charset="0"/>
              </a:rPr>
              <a:t>i</a:t>
            </a:r>
            <a:r>
              <a:rPr lang="en-US" sz="3200" b="1" dirty="0" smtClean="0">
                <a:solidFill>
                  <a:srgbClr val="FFFFFF"/>
                </a:solidFill>
                <a:latin typeface="Calibri" pitchFamily="34" charset="0"/>
                <a:cs typeface="Calibri" pitchFamily="34" charset="0"/>
              </a:rPr>
              <a:t>s 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43849" y="1136822"/>
            <a:ext cx="4300151"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Togo</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The wide bars for some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Inequality is greatest for skilled birth attendant, antenatal care, and </a:t>
            </a:r>
            <a:r>
              <a:rPr lang="en-US" sz="2800" dirty="0" err="1" smtClean="0">
                <a:latin typeface="+mn-lt"/>
                <a:cs typeface="Calibri" pitchFamily="34" charset="0"/>
              </a:rPr>
              <a:t>careseeking</a:t>
            </a:r>
            <a:r>
              <a:rPr lang="en-US" sz="2800" dirty="0" smtClean="0">
                <a:latin typeface="+mn-lt"/>
                <a:cs typeface="Calibri" pitchFamily="34" charset="0"/>
              </a:rPr>
              <a:t> for pneumonia.</a:t>
            </a:r>
          </a:p>
          <a:p>
            <a:pPr>
              <a:spcBef>
                <a:spcPts val="600"/>
              </a:spcBef>
              <a:spcAft>
                <a:spcPts val="600"/>
              </a:spcAft>
              <a:defRPr/>
            </a:pPr>
            <a:r>
              <a:rPr lang="en-US" sz="2800" dirty="0" smtClean="0">
                <a:latin typeface="+mn-lt"/>
                <a:cs typeface="Calibri" pitchFamily="34" charset="0"/>
              </a:rPr>
              <a:t>ITN use, vitamin A, and breastfeeding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Togo </a:t>
            </a:r>
            <a:endParaRPr lang="en-US" sz="4600" dirty="0"/>
          </a:p>
        </p:txBody>
      </p:sp>
    </p:spTree>
    <p:extLst>
      <p:ext uri="{BB962C8B-B14F-4D97-AF65-F5344CB8AC3E}">
        <p14:creationId xmlns:p14="http://schemas.microsoft.com/office/powerpoint/2010/main" val="41593745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Togo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37427" y="1656271"/>
            <a:ext cx="5395325"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54680" y="1647645"/>
            <a:ext cx="5412006"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33578" y="1259456"/>
            <a:ext cx="6635158"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24950" y="1224950"/>
            <a:ext cx="6705349"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12253</TotalTime>
  <Words>2989</Words>
  <Application>Microsoft Macintosh PowerPoint</Application>
  <PresentationFormat>On-screen Show (4:3)</PresentationFormat>
  <Paragraphs>264</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Togo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721</cp:revision>
  <cp:lastPrinted>2012-06-12T19:26:24Z</cp:lastPrinted>
  <dcterms:created xsi:type="dcterms:W3CDTF">2008-01-10T17:37:13Z</dcterms:created>
  <dcterms:modified xsi:type="dcterms:W3CDTF">2014-12-07T21:43:48Z</dcterms:modified>
</cp:coreProperties>
</file>