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0795" autoAdjust="0"/>
  </p:normalViewPr>
  <p:slideViewPr>
    <p:cSldViewPr snapToGrid="0">
      <p:cViewPr>
        <p:scale>
          <a:sx n="110" d="100"/>
          <a:sy n="110" d="100"/>
        </p:scale>
        <p:origin x="-496" y="784"/>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United Republic of Tanzania,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Tanzania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Tanzania’s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Tanzania</a:t>
            </a:r>
            <a:r>
              <a:rPr lang="en-US" i="0" baseline="0" dirty="0" smtClean="0"/>
              <a:t>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52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a:t>
            </a:r>
            <a:r>
              <a:rPr lang="en-ZA" sz="1200" b="0" i="1" kern="1200" baseline="0" dirty="0" smtClean="0">
                <a:solidFill>
                  <a:schemeClr val="tx1"/>
                </a:solidFill>
                <a:effectLst/>
                <a:latin typeface="+mn-lt"/>
                <a:ea typeface="+mn-ea"/>
                <a:cs typeface="+mn-cs"/>
              </a:rPr>
              <a:t> </a:t>
            </a:r>
            <a:r>
              <a:rPr lang="en-ZA" sz="1200" b="0" i="1" kern="1200" dirty="0" smtClean="0">
                <a:solidFill>
                  <a:schemeClr val="tx1"/>
                </a:solidFill>
                <a:effectLst/>
                <a:latin typeface="+mn-lt"/>
                <a:ea typeface="+mn-ea"/>
                <a:cs typeface="+mn-cs"/>
              </a:rPr>
              <a:t>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Tanzania,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Tanzania,</a:t>
            </a:r>
            <a:r>
              <a:rPr lang="en-US" baseline="0" dirty="0" smtClean="0"/>
              <a:t> s</a:t>
            </a:r>
            <a:r>
              <a:rPr lang="en-US" dirty="0" smtClean="0"/>
              <a:t>ome </a:t>
            </a:r>
            <a:r>
              <a:rPr lang="en-US" dirty="0" smtClean="0"/>
              <a:t>40% </a:t>
            </a:r>
            <a:r>
              <a:rPr lang="en-US" dirty="0" smtClean="0"/>
              <a:t>of child deaths occur in the neonatal period. Most of these can be prevented. Post-neonatal deaths can, also,</a:t>
            </a:r>
            <a:r>
              <a:rPr lang="en-US" baseline="0" dirty="0" smtClean="0"/>
              <a:t> mostly be prevented and come mainly from Pneumonia, Malaria, and Diarrhoea. </a:t>
            </a:r>
            <a:r>
              <a:rPr lang="en-US" dirty="0" smtClean="0"/>
              <a:t>Injuries and HIV/AIDS each contribute another </a:t>
            </a:r>
            <a:r>
              <a:rPr lang="en-US" dirty="0" smtClean="0"/>
              <a:t>6%</a:t>
            </a:r>
            <a:r>
              <a:rPr lang="en-US" dirty="0" smtClean="0"/>
              <a:t>.</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a:t>
            </a:r>
            <a:r>
              <a:rPr lang="en-US" i="0" baseline="0" dirty="0" smtClean="0"/>
              <a:t>to </a:t>
            </a:r>
            <a:r>
              <a:rPr lang="en-US" i="0" baseline="0" dirty="0" smtClean="0"/>
              <a:t>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baseline="0" dirty="0" smtClean="0"/>
              <a:t>why</a:t>
            </a:r>
            <a:r>
              <a:rPr lang="en-US" baseline="0" dirty="0" smtClean="0"/>
              <a:t> coverage isn’t higher,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a:t>
            </a:r>
            <a:r>
              <a:rPr lang="en-US" dirty="0" smtClean="0"/>
              <a:t>estimated</a:t>
            </a:r>
            <a:r>
              <a:rPr lang="en-US" baseline="0" dirty="0" smtClean="0"/>
              <a:t> to be 77%</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Tanzania, 88</a:t>
            </a:r>
            <a:r>
              <a:rPr lang="en-US" baseline="0" dirty="0" smtClean="0"/>
              <a:t>% of women </a:t>
            </a:r>
            <a:r>
              <a:rPr lang="en-US" sz="1200" kern="1200" dirty="0" smtClean="0">
                <a:solidFill>
                  <a:schemeClr val="tx1"/>
                </a:solidFill>
                <a:latin typeface="+mn-lt"/>
                <a:ea typeface="+mn-ea"/>
                <a:cs typeface="+mn-cs"/>
              </a:rPr>
              <a:t>attend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baseline="0" dirty="0" smtClean="0"/>
              <a:t> </a:t>
            </a:r>
            <a:r>
              <a:rPr lang="en-US" baseline="0" dirty="0" smtClean="0"/>
              <a:t>43% of 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a:t>
            </a:r>
            <a:r>
              <a:rPr lang="en-US" i="1" baseline="0" dirty="0" smtClean="0"/>
              <a:t>C-Section rates </a:t>
            </a:r>
            <a:r>
              <a:rPr lang="en-US" baseline="0" dirty="0" smtClean="0"/>
              <a:t>are still below the minimum needed to save women’s lives.  Data for </a:t>
            </a:r>
            <a:r>
              <a:rPr lang="en-US" i="1" baseline="0" dirty="0" smtClean="0"/>
              <a:t>Postnatal visit </a:t>
            </a:r>
            <a:r>
              <a:rPr lang="en-US" baseline="0" dirty="0" smtClean="0"/>
              <a:t>for baby </a:t>
            </a:r>
            <a:r>
              <a:rPr lang="en-US" baseline="0" dirty="0" smtClean="0"/>
              <a:t>and Women with low body mass index 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Tanzania has data for 3 out of the 5 indicators related to immunization. Tanzania’s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Some 71% of children with suspected pneumonia were taken to an appropriate provider for treatment. </a:t>
            </a:r>
            <a:r>
              <a:rPr lang="en-US" baseline="0" dirty="0" smtClean="0"/>
              <a:t>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50% of children with diarrhoea received increased fluids and continued feeding.  44%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Many government officials, local and international colleagues from </a:t>
            </a:r>
            <a:r>
              <a:rPr lang="en-US" sz="1200" i="0" dirty="0" smtClean="0"/>
              <a:t>Tanzania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Tanzania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t>
            </a:r>
            <a:r>
              <a:rPr lang="en-US" baseline="0" dirty="0" smtClean="0"/>
              <a:t>72% </a:t>
            </a:r>
            <a:r>
              <a:rPr lang="en-US" baseline="0" dirty="0" smtClean="0"/>
              <a:t>of children &lt;5 sleeping under a treated bednet in </a:t>
            </a:r>
            <a:r>
              <a:rPr lang="en-US" baseline="0" dirty="0" smtClean="0"/>
              <a:t>2011-12.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a:t>
            </a:r>
            <a:r>
              <a:rPr lang="en-US" baseline="0" dirty="0" smtClean="0"/>
              <a:t> declined, but are still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since 1992 with recent rates of 50%.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little or no progress in access</a:t>
            </a:r>
            <a:r>
              <a:rPr lang="en-US" baseline="0" dirty="0" smtClean="0"/>
              <a:t> 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dirty="0" smtClean="0"/>
              <a:t>22% </a:t>
            </a:r>
            <a:r>
              <a:rPr lang="en-US" dirty="0" smtClean="0"/>
              <a:t>of the population has access to </a:t>
            </a:r>
            <a:r>
              <a:rPr lang="en-US" i="1" dirty="0" smtClean="0"/>
              <a:t>Improved</a:t>
            </a:r>
            <a:r>
              <a:rPr lang="en-US" i="1" baseline="0" dirty="0" smtClean="0"/>
              <a:t> sanitation</a:t>
            </a:r>
            <a:r>
              <a:rPr lang="en-US" baseline="0" dirty="0" smtClean="0"/>
              <a:t>. </a:t>
            </a:r>
            <a:r>
              <a:rPr lang="en-US" baseline="0" dirty="0" smtClean="0"/>
              <a:t>13% </a:t>
            </a:r>
            <a:r>
              <a:rPr lang="en-US" baseline="0" dirty="0" smtClean="0"/>
              <a:t>of the population </a:t>
            </a:r>
            <a:r>
              <a:rPr lang="en-US" dirty="0" smtClean="0"/>
              <a:t>still practice </a:t>
            </a:r>
            <a:r>
              <a:rPr lang="en-US" i="0" dirty="0" smtClean="0"/>
              <a:t>open defecation</a:t>
            </a:r>
            <a:r>
              <a:rPr lang="en-US" dirty="0" smtClean="0"/>
              <a:t>.  </a:t>
            </a:r>
            <a:r>
              <a:rPr lang="en-US" smtClean="0"/>
              <a:t>Another </a:t>
            </a:r>
            <a:r>
              <a:rPr lang="en-US" smtClean="0"/>
              <a:t>65%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Tanzania has fully adopted 4 of the policies being tracked by Countdown.  It’s useful to understand why some policies haven’t been adopted and to know the current implementation status of each policy.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Implementing key policies at scale can contribute to improved coverage of lifesaving interventions.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 Careseeking for pneumonia, </a:t>
            </a:r>
            <a:r>
              <a:rPr lang="en-US" i="0" baseline="0" dirty="0" smtClean="0"/>
              <a:t> and </a:t>
            </a:r>
            <a:r>
              <a:rPr lang="en-US" i="1" baseline="0" dirty="0" smtClean="0"/>
              <a:t>Demand for family planning satisfied</a:t>
            </a:r>
            <a:r>
              <a:rPr lang="en-US" i="0" baseline="0" dirty="0" smtClean="0"/>
              <a:t>. </a:t>
            </a:r>
            <a:r>
              <a:rPr lang="en-US" baseline="0" dirty="0" smtClean="0"/>
              <a:t>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Antenatal care</a:t>
            </a:r>
            <a:r>
              <a:rPr lang="en-US" sz="1200" i="1" kern="1200" dirty="0" smtClean="0">
                <a:solidFill>
                  <a:srgbClr val="FF0000"/>
                </a:solidFill>
                <a:latin typeface="+mn-lt"/>
                <a:ea typeface="+mn-ea"/>
                <a:cs typeface="+mn-cs"/>
              </a:rPr>
              <a:t>, ITN use, Immunization, Vitamin A supplementation, </a:t>
            </a:r>
            <a:r>
              <a:rPr lang="en-US" sz="1200" i="0" kern="1200" dirty="0" smtClean="0">
                <a:solidFill>
                  <a:srgbClr val="FF0000"/>
                </a:solidFill>
                <a:latin typeface="+mn-lt"/>
                <a:ea typeface="+mn-ea"/>
                <a:cs typeface="+mn-cs"/>
              </a:rPr>
              <a:t>and </a:t>
            </a:r>
            <a:r>
              <a:rPr lang="en-US" sz="1200" i="1" kern="1200" dirty="0" smtClean="0">
                <a:solidFill>
                  <a:srgbClr val="FF0000"/>
                </a:solidFill>
                <a:latin typeface="+mn-lt"/>
                <a:ea typeface="+mn-ea"/>
                <a:cs typeface="+mn-cs"/>
              </a:rPr>
              <a:t>ORT &amp; continued feeding,</a:t>
            </a:r>
            <a:r>
              <a:rPr lang="en-US" sz="1200" i="1" kern="1200" baseline="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Tanzania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Tanzania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lnSpcReduction="2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United Republic of Tanzania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United Republic of Tanzania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47818" y="268288"/>
            <a:ext cx="617681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5564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52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21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07100" y="2027381"/>
            <a:ext cx="8929800"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999718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1285" y="1938664"/>
            <a:ext cx="254083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40</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13%</a:t>
            </a:r>
          </a:p>
          <a:p>
            <a:pPr>
              <a:defRPr/>
            </a:pPr>
            <a:r>
              <a:rPr lang="en-US" sz="2400" dirty="0" smtClean="0">
                <a:solidFill>
                  <a:prstClr val="black"/>
                </a:solidFill>
                <a:latin typeface="+mn-lt"/>
                <a:cs typeface="Calibri" pitchFamily="34" charset="0"/>
              </a:rPr>
              <a:t>Malaria – </a:t>
            </a:r>
            <a:r>
              <a:rPr lang="en-US" sz="2400" dirty="0" smtClean="0">
                <a:solidFill>
                  <a:prstClr val="black"/>
                </a:solidFill>
                <a:latin typeface="+mn-lt"/>
                <a:cs typeface="Calibri" pitchFamily="34" charset="0"/>
              </a:rPr>
              <a:t>10%</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8</a:t>
            </a:r>
            <a:r>
              <a:rPr lang="en-US" sz="2400" dirty="0" smtClean="0">
                <a:solidFill>
                  <a:prstClr val="black"/>
                </a:solidFill>
                <a:latin typeface="Calibri"/>
                <a:cs typeface="Calibri" pitchFamily="34" charset="0"/>
              </a:rPr>
              <a:t>%</a:t>
            </a:r>
          </a:p>
          <a:p>
            <a:pPr>
              <a:defRPr/>
            </a:pPr>
            <a:r>
              <a:rPr lang="en-US" sz="2400" dirty="0" smtClean="0">
                <a:solidFill>
                  <a:prstClr val="black"/>
                </a:solidFill>
                <a:latin typeface="Calibri"/>
                <a:cs typeface="Calibri" pitchFamily="34" charset="0"/>
              </a:rPr>
              <a:t>HIV/AIDS – 6%</a:t>
            </a:r>
            <a:endParaRPr lang="en-US" sz="2400" dirty="0" smtClean="0">
              <a:solidFill>
                <a:prstClr val="black"/>
              </a:solidFill>
              <a:latin typeface="Calibri"/>
              <a:cs typeface="Calibri" pitchFamily="34" charset="0"/>
            </a:endParaRPr>
          </a:p>
          <a:p>
            <a:pPr>
              <a:defRPr/>
            </a:pPr>
            <a:r>
              <a:rPr lang="en-US" sz="2400" dirty="0" smtClean="0">
                <a:solidFill>
                  <a:prstClr val="black"/>
                </a:solidFill>
                <a:latin typeface="Calibri"/>
                <a:cs typeface="Calibri" pitchFamily="34" charset="0"/>
              </a:rPr>
              <a:t>Injuries – 6%</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43909" y="268288"/>
            <a:ext cx="625763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Tanzanian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17536" y="1432800"/>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26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76014" y="1171863"/>
            <a:ext cx="7391971"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33334"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86068" y="426026"/>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204935"/>
            <a:ext cx="6781800" cy="524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19872" y="1317336"/>
            <a:ext cx="6304255"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1184530"/>
            <a:ext cx="6762750" cy="490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59503" y="1248063"/>
            <a:ext cx="7424993"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74576" y="1289627"/>
            <a:ext cx="7225755"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343" y="1278185"/>
            <a:ext cx="6757988" cy="49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512" y="1275545"/>
            <a:ext cx="7105650" cy="475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United Republic of Tanzania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42108" y="1276927"/>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24" y="1107846"/>
            <a:ext cx="6441967" cy="534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156817"/>
            <a:ext cx="6488185" cy="531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42671"/>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58238" y="1131455"/>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2.5 </a:t>
            </a:r>
            <a:r>
              <a:rPr lang="en-US" sz="2200" dirty="0"/>
              <a:t>(</a:t>
            </a:r>
            <a:r>
              <a:rPr lang="en-US" sz="2200" dirty="0" smtClean="0"/>
              <a:t>2006)</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21%  </a:t>
            </a:r>
            <a:r>
              <a:rPr lang="en-US" sz="2200" dirty="0" smtClean="0"/>
              <a:t>(2005)</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32%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$21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$45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7545" y="268288"/>
            <a:ext cx="414481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30588" y="1165412"/>
            <a:ext cx="4010212"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Tanzania</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family planning, and pneumonia care seeking.</a:t>
            </a:r>
          </a:p>
          <a:p>
            <a:pPr>
              <a:spcBef>
                <a:spcPts val="600"/>
              </a:spcBef>
              <a:spcAft>
                <a:spcPts val="600"/>
              </a:spcAft>
              <a:defRPr/>
            </a:pPr>
            <a:r>
              <a:rPr lang="en-US" sz="2800" dirty="0" smtClean="0">
                <a:latin typeface="+mn-lt"/>
                <a:cs typeface="Calibri" pitchFamily="34" charset="0"/>
              </a:rPr>
              <a:t>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smtClean="0">
              <a:latin typeface="+mn-lt"/>
              <a:cs typeface="Calibri" pitchFamily="34" charset="0"/>
            </a:endParaRPr>
          </a:p>
          <a:p>
            <a:pPr>
              <a:spcBef>
                <a:spcPts val="600"/>
              </a:spcBef>
              <a:spcAft>
                <a:spcPts val="600"/>
              </a:spcAft>
              <a:defRPr/>
            </a:pPr>
            <a:endParaRPr lang="en-US" sz="2800" dirty="0" smtClean="0">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7"/>
            <a:ext cx="4156171" cy="633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800" dirty="0">
                <a:cs typeface="Calibri" pitchFamily="34" charset="0"/>
              </a:rPr>
              <a:t>United Republic of Tanzania</a:t>
            </a:r>
            <a:r>
              <a:rPr lang="en-US" sz="4600" dirty="0" smtClean="0"/>
              <a:t> </a:t>
            </a:r>
            <a:endParaRPr lang="en-US" sz="4600" dirty="0"/>
          </a:p>
        </p:txBody>
      </p:sp>
    </p:spTree>
    <p:extLst>
      <p:ext uri="{BB962C8B-B14F-4D97-AF65-F5344CB8AC3E}">
        <p14:creationId xmlns:p14="http://schemas.microsoft.com/office/powerpoint/2010/main" val="42526045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United Republic of Tanzania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630392"/>
            <a:ext cx="5442491"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1" y="1664897"/>
            <a:ext cx="5422418"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68085" y="1242204"/>
            <a:ext cx="6629251"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85336" y="1216325"/>
            <a:ext cx="6668445"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12396</TotalTime>
  <Words>3090</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United Republic of Tanzania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728</cp:revision>
  <cp:lastPrinted>2012-06-12T19:26:24Z</cp:lastPrinted>
  <dcterms:created xsi:type="dcterms:W3CDTF">2008-01-10T17:37:13Z</dcterms:created>
  <dcterms:modified xsi:type="dcterms:W3CDTF">2014-12-07T21:17:00Z</dcterms:modified>
</cp:coreProperties>
</file>