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0586" autoAdjust="0"/>
  </p:normalViewPr>
  <p:slideViewPr>
    <p:cSldViewPr snapToGrid="0">
      <p:cViewPr>
        <p:scale>
          <a:sx n="110" d="100"/>
          <a:sy n="110" d="100"/>
        </p:scale>
        <p:origin x="-496" y="28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Tajikistan,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Tajikistan</a:t>
            </a:r>
            <a:r>
              <a:rPr lang="en-US" i="0" baseline="0" smtClean="0"/>
              <a:t> </a:t>
            </a:r>
            <a:r>
              <a:rPr lang="en-US" i="0" smtClean="0"/>
              <a:t>has </a:t>
            </a:r>
            <a:r>
              <a:rPr lang="en-US" i="0" dirty="0" smtClean="0"/>
              <a:t>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Tajikistan’s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Tajikistan </a:t>
            </a:r>
            <a:r>
              <a:rPr lang="en-US" i="1" dirty="0" smtClean="0"/>
              <a:t>Under—five child mortality rate </a:t>
            </a:r>
            <a:r>
              <a:rPr lang="en-US" dirty="0" smtClean="0"/>
              <a:t>and </a:t>
            </a:r>
            <a:r>
              <a:rPr lang="en-US" i="1" dirty="0" smtClean="0"/>
              <a:t>Maternal mortality ratio </a:t>
            </a:r>
            <a:r>
              <a:rPr lang="en-US" dirty="0" smtClean="0"/>
              <a:t>are declining, </a:t>
            </a:r>
            <a:r>
              <a:rPr lang="en-US" sz="1200" kern="1200" dirty="0" smtClean="0">
                <a:solidFill>
                  <a:schemeClr val="tx1"/>
                </a:solidFill>
                <a:latin typeface="+mn-lt"/>
                <a:ea typeface="+mn-ea"/>
                <a:cs typeface="+mn-cs"/>
              </a:rPr>
              <a:t>but will need to continue to do so to meet the MDG Targets.</a:t>
            </a:r>
          </a:p>
          <a:p>
            <a:r>
              <a:rPr lang="en-US" dirty="0" smtClean="0"/>
              <a:t>Newer UN</a:t>
            </a:r>
            <a:r>
              <a:rPr lang="en-US" baseline="0" dirty="0" smtClean="0"/>
              <a:t> estimates also show an Under-five mortality rate of 48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Commonwealth</a:t>
            </a:r>
            <a:r>
              <a:rPr lang="en-US" baseline="0" dirty="0" smtClean="0"/>
              <a:t> of Independent States (</a:t>
            </a:r>
            <a:r>
              <a:rPr lang="en-US" i="0" dirty="0" smtClean="0"/>
              <a:t>CIS) region, including Tajikistan,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Tajikistan, some </a:t>
            </a:r>
            <a:r>
              <a:rPr lang="en-US" dirty="0" smtClean="0"/>
              <a:t>40% </a:t>
            </a:r>
            <a:r>
              <a:rPr lang="en-US" dirty="0" smtClean="0"/>
              <a:t>of child deaths occur in the neonatal period.  Most of these can be prevented.  Post-neonatal deaths can, also,</a:t>
            </a:r>
            <a:r>
              <a:rPr lang="en-US" baseline="0" dirty="0" smtClean="0"/>
              <a:t> mostly be prevented and come mainly from Pneumonia, Diarrhoea, and Injuries.</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a:t>
            </a:r>
            <a:r>
              <a:rPr lang="en-US" dirty="0" smtClean="0"/>
              <a:t>varies </a:t>
            </a:r>
            <a:r>
              <a:rPr lang="en-US" dirty="0" smtClean="0"/>
              <a:t>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high,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less</a:t>
            </a:r>
            <a:r>
              <a:rPr lang="en-US" baseline="0" dirty="0" smtClean="0"/>
              <a:t> than 50%.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Tajikistan, 89</a:t>
            </a:r>
            <a:r>
              <a:rPr lang="en-US" baseline="0" dirty="0" smtClean="0"/>
              <a:t>% of women </a:t>
            </a:r>
            <a:r>
              <a:rPr lang="en-US" sz="1200" kern="1200" dirty="0" smtClean="0">
                <a:solidFill>
                  <a:schemeClr val="tx1"/>
                </a:solidFill>
                <a:latin typeface="+mn-lt"/>
                <a:ea typeface="+mn-ea"/>
                <a:cs typeface="+mn-cs"/>
              </a:rPr>
              <a:t>attend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49%</a:t>
            </a:r>
            <a:r>
              <a:rPr lang="en-US" sz="1200" kern="1200" baseline="0" dirty="0" smtClean="0">
                <a:solidFill>
                  <a:schemeClr val="tx1"/>
                </a:solidFill>
                <a:latin typeface="+mn-lt"/>
                <a:ea typeface="+mn-ea"/>
                <a:cs typeface="+mn-cs"/>
              </a:rPr>
              <a:t> of </a:t>
            </a:r>
            <a:r>
              <a:rPr lang="en-US" baseline="0" dirty="0" smtClean="0"/>
              <a:t>women </a:t>
            </a:r>
            <a:r>
              <a:rPr lang="en-US" baseline="0" dirty="0" smtClean="0"/>
              <a:t>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As seen here, </a:t>
            </a:r>
            <a:r>
              <a:rPr lang="en-US" sz="1200" kern="1200" dirty="0" smtClean="0">
                <a:solidFill>
                  <a:schemeClr val="tx1"/>
                </a:solidFill>
                <a:latin typeface="+mn-lt"/>
                <a:ea typeface="+mn-ea"/>
                <a:cs typeface="+mn-cs"/>
              </a:rPr>
              <a:t>there is still room for improvement for a number of other maternal and newborn health indicators. Data are lacking</a:t>
            </a:r>
            <a:r>
              <a:rPr lang="en-US" sz="1200" kern="1200" baseline="0" dirty="0" smtClean="0">
                <a:solidFill>
                  <a:schemeClr val="tx1"/>
                </a:solidFill>
                <a:latin typeface="+mn-lt"/>
                <a:ea typeface="+mn-ea"/>
                <a:cs typeface="+mn-cs"/>
              </a:rPr>
              <a:t> a number of </a:t>
            </a:r>
            <a:r>
              <a:rPr lang="en-US" sz="1200" kern="1200" dirty="0" smtClean="0">
                <a:solidFill>
                  <a:schemeClr val="tx1"/>
                </a:solidFill>
                <a:latin typeface="+mn-lt"/>
                <a:ea typeface="+mn-ea"/>
                <a:cs typeface="+mn-cs"/>
              </a:rPr>
              <a:t> maternal </a:t>
            </a:r>
            <a:r>
              <a:rPr lang="en-US" sz="1200" kern="1200" dirty="0" smtClean="0">
                <a:solidFill>
                  <a:schemeClr val="tx1"/>
                </a:solidFill>
                <a:latin typeface="+mn-lt"/>
                <a:ea typeface="+mn-ea"/>
                <a:cs typeface="+mn-cs"/>
              </a:rPr>
              <a:t>and newborn health </a:t>
            </a:r>
            <a:r>
              <a:rPr lang="en-US" sz="1200" kern="1200" dirty="0" smtClean="0">
                <a:solidFill>
                  <a:schemeClr val="tx1"/>
                </a:solidFill>
                <a:latin typeface="+mn-lt"/>
                <a:ea typeface="+mn-ea"/>
                <a:cs typeface="+mn-cs"/>
              </a:rPr>
              <a:t>indicators, including C-section rates and neonatal</a:t>
            </a:r>
            <a:r>
              <a:rPr lang="en-US" sz="1200" kern="1200" baseline="0" dirty="0" smtClean="0">
                <a:solidFill>
                  <a:schemeClr val="tx1"/>
                </a:solidFill>
                <a:latin typeface="+mn-lt"/>
                <a:ea typeface="+mn-ea"/>
                <a:cs typeface="+mn-cs"/>
              </a:rPr>
              <a:t> tetanus vaccine</a:t>
            </a:r>
            <a:r>
              <a:rPr lang="en-US" sz="1200" kern="1200" dirty="0" smtClean="0">
                <a:solidFill>
                  <a:schemeClr val="tx1"/>
                </a:solidFill>
                <a:latin typeface="+mn-lt"/>
                <a:ea typeface="+mn-ea"/>
                <a:cs typeface="+mn-cs"/>
              </a:rPr>
              <a:t>. </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Tajikistan</a:t>
            </a:r>
            <a:r>
              <a:rPr lang="en-US" i="0" baseline="0" dirty="0" smtClean="0"/>
              <a:t> has data on 3 out of the 5 indicators related to immunization. </a:t>
            </a:r>
            <a:r>
              <a:rPr lang="en-US" i="0" dirty="0" smtClean="0"/>
              <a:t>Tajikistan’s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2012 </a:t>
            </a:r>
            <a:r>
              <a:rPr lang="en-US" sz="1200" kern="1200" dirty="0" smtClean="0">
                <a:solidFill>
                  <a:schemeClr val="tx1"/>
                </a:solidFill>
                <a:latin typeface="+mn-lt"/>
                <a:ea typeface="+mn-ea"/>
                <a:cs typeface="+mn-cs"/>
              </a:rPr>
              <a:t>some </a:t>
            </a:r>
            <a:r>
              <a:rPr lang="en-US" sz="1200" kern="1200" dirty="0" smtClean="0">
                <a:solidFill>
                  <a:schemeClr val="tx1"/>
                </a:solidFill>
                <a:latin typeface="+mn-lt"/>
                <a:ea typeface="+mn-ea"/>
                <a:cs typeface="+mn-cs"/>
              </a:rPr>
              <a:t>63% </a:t>
            </a:r>
            <a:r>
              <a:rPr lang="en-US" sz="1200" kern="1200" dirty="0" smtClean="0">
                <a:solidFill>
                  <a:schemeClr val="tx1"/>
                </a:solidFill>
                <a:latin typeface="+mn-lt"/>
                <a:ea typeface="+mn-ea"/>
                <a:cs typeface="+mn-cs"/>
              </a:rPr>
              <a:t>of children with suspected pneumonia were taken to an appropriate provider for treatment. </a:t>
            </a:r>
            <a:r>
              <a:rPr lang="en-US" sz="1200" kern="1200" dirty="0" smtClean="0">
                <a:solidFill>
                  <a:schemeClr val="tx1"/>
                </a:solidFill>
                <a:latin typeface="+mn-lt"/>
                <a:ea typeface="+mn-ea"/>
                <a:cs typeface="+mn-cs"/>
              </a:rPr>
              <a:t>No</a:t>
            </a:r>
            <a:r>
              <a:rPr lang="en-US" sz="1200" kern="1200" baseline="0" dirty="0" smtClean="0">
                <a:solidFill>
                  <a:schemeClr val="tx1"/>
                </a:solidFill>
                <a:latin typeface="+mn-lt"/>
                <a:ea typeface="+mn-ea"/>
                <a:cs typeface="+mn-cs"/>
              </a:rPr>
              <a:t> data are available for </a:t>
            </a:r>
            <a:r>
              <a:rPr lang="en-US" sz="1200" kern="1200" dirty="0" smtClean="0">
                <a:solidFill>
                  <a:schemeClr val="tx1"/>
                </a:solidFill>
                <a:latin typeface="+mn-lt"/>
                <a:ea typeface="+mn-ea"/>
                <a:cs typeface="+mn-cs"/>
              </a:rPr>
              <a:t>children who received antibiotics for that year.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a:t>
            </a:r>
            <a:r>
              <a:rPr lang="en-US" dirty="0" smtClean="0"/>
              <a:t>of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Tajikistan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Tajikistan</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only 1% </a:t>
            </a:r>
            <a:r>
              <a:rPr lang="en-US" baseline="0" dirty="0" smtClean="0"/>
              <a:t>of children &lt;5.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12% </a:t>
            </a:r>
            <a:r>
              <a:rPr lang="en-US" i="0" dirty="0" smtClean="0"/>
              <a:t>of children are </a:t>
            </a:r>
            <a:r>
              <a:rPr lang="en-US" i="1" dirty="0" smtClean="0"/>
              <a:t>Underweight </a:t>
            </a:r>
            <a:r>
              <a:rPr lang="en-US" i="0" dirty="0" smtClean="0"/>
              <a:t>and </a:t>
            </a:r>
            <a:r>
              <a:rPr lang="en-US" i="0" dirty="0" smtClean="0"/>
              <a:t>26% </a:t>
            </a:r>
            <a:r>
              <a:rPr lang="en-US" i="0" dirty="0" smtClean="0"/>
              <a:t>are </a:t>
            </a:r>
            <a:r>
              <a:rPr lang="en-US" i="1" dirty="0" smtClean="0"/>
              <a:t>Stunted.</a:t>
            </a:r>
            <a:r>
              <a:rPr lang="en-US" i="1"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were 25% in</a:t>
            </a:r>
            <a:r>
              <a:rPr lang="en-US" baseline="0" dirty="0" smtClean="0"/>
              <a:t> 2005</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 of the population lack access</a:t>
            </a:r>
            <a:r>
              <a:rPr lang="en-US" baseline="0" dirty="0" smtClean="0"/>
              <a:t> to </a:t>
            </a:r>
            <a:r>
              <a:rPr lang="en-US" i="1" baseline="0" dirty="0" smtClean="0"/>
              <a:t>Improved drinking water.  </a:t>
            </a:r>
            <a:r>
              <a:rPr lang="en-US" i="0" baseline="0" dirty="0" smtClean="0"/>
              <a:t>Many are still using surface water for drinking.</a:t>
            </a:r>
            <a:r>
              <a:rPr lang="en-US" i="1"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3% of the population are not using </a:t>
            </a:r>
            <a:r>
              <a:rPr lang="en-US" i="1" dirty="0" smtClean="0"/>
              <a:t>Improved</a:t>
            </a:r>
            <a:r>
              <a:rPr lang="en-US" i="1" baseline="0" dirty="0" smtClean="0"/>
              <a:t> sanitation </a:t>
            </a:r>
            <a:r>
              <a:rPr lang="en-US" dirty="0" smtClean="0"/>
              <a:t>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Tajikistan has fully</a:t>
            </a:r>
            <a:r>
              <a:rPr lang="en-US" sz="1200" kern="1200" baseline="0" dirty="0" smtClean="0">
                <a:solidFill>
                  <a:schemeClr val="tx1"/>
                </a:solidFill>
                <a:latin typeface="+mn-lt"/>
                <a:ea typeface="+mn-ea"/>
                <a:cs typeface="+mn-cs"/>
              </a:rPr>
              <a:t> or partially</a:t>
            </a:r>
            <a:r>
              <a:rPr lang="en-US" sz="1200" kern="1200" dirty="0" smtClean="0">
                <a:solidFill>
                  <a:schemeClr val="tx1"/>
                </a:solidFill>
                <a:latin typeface="+mn-lt"/>
                <a:ea typeface="+mn-ea"/>
                <a:cs typeface="+mn-cs"/>
              </a:rPr>
              <a:t> adopted many of the policies being tracked by Countdown.</a:t>
            </a:r>
            <a:r>
              <a:rPr lang="en-US" sz="1200" kern="1200" baseline="0" dirty="0" smtClean="0">
                <a:solidFill>
                  <a:schemeClr val="tx1"/>
                </a:solidFill>
                <a:latin typeface="+mn-lt"/>
                <a:ea typeface="+mn-ea"/>
                <a:cs typeface="+mn-cs"/>
              </a:rPr>
              <a:t>  Tajikistan has not adopted</a:t>
            </a:r>
            <a:r>
              <a:rPr lang="en-US" sz="1200" kern="1200" dirty="0" smtClean="0">
                <a:solidFill>
                  <a:schemeClr val="tx1"/>
                </a:solidFill>
                <a:latin typeface="+mn-lt"/>
                <a:ea typeface="+mn-ea"/>
                <a:cs typeface="+mn-cs"/>
              </a:rPr>
              <a:t> the authorization of midwifery personnel to administer core life saving interventions.  </a:t>
            </a:r>
            <a:r>
              <a:rPr lang="en-US" baseline="0" dirty="0" smtClean="0"/>
              <a:t>Adopting key policies and implementing them at scale can contribute to improved coverage.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Antenatal care, Skilled birth attendant, </a:t>
            </a:r>
            <a:r>
              <a:rPr lang="en-US" i="0" baseline="0" dirty="0" smtClean="0"/>
              <a:t>and </a:t>
            </a:r>
            <a:r>
              <a:rPr lang="en-US" i="1" baseline="0" dirty="0" smtClean="0"/>
              <a:t>Careseeking for pneumonia.   </a:t>
            </a:r>
            <a:r>
              <a:rPr lang="en-US" i="0" baseline="0" dirty="0" smtClean="0"/>
              <a:t>While other interventions show better equality between wealth groups, there is still some disparity.</a:t>
            </a:r>
          </a:p>
          <a:p>
            <a:endParaRPr lang="en-US"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(These figures might differ from other charts due to differences in data sources.)     </a:t>
            </a:r>
            <a:endParaRPr lang="en-US" baseline="0" dirty="0" smtClean="0"/>
          </a:p>
          <a:p>
            <a:r>
              <a:rPr lang="en-US" i="1" baseline="0" dirty="0" smtClean="0"/>
              <a:t>(Note: Additional Equity slides for Tajikistan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US" i="0" baseline="0" dirty="0" smtClean="0"/>
              <a:t>Tajikistan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a:t>
                </a:r>
                <a:r>
                  <a:rPr lang="en-US" sz="1200" i="0" kern="1200" dirty="0" smtClean="0">
                    <a:solidFill>
                      <a:schemeClr val="tx1"/>
                    </a:solidFill>
                    <a:effectLst/>
                    <a:latin typeface="Cambria Math"/>
                    <a:ea typeface="+mn-ea"/>
                    <a:cs typeface="+mn-cs"/>
                  </a:rPr>
                  <a:t>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Tajikistan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Tajikistan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13181" y="268288"/>
            <a:ext cx="623454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66497" y="1444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48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41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22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45158" y="1911927"/>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23%</a:t>
            </a:r>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15%</a:t>
            </a:r>
          </a:p>
          <a:p>
            <a:pPr lvl="0"/>
            <a:r>
              <a:rPr lang="en-US" sz="2400" dirty="0" smtClean="0">
                <a:solidFill>
                  <a:prstClr val="black"/>
                </a:solidFill>
                <a:latin typeface="Calibri"/>
              </a:rPr>
              <a:t>Embolism </a:t>
            </a:r>
            <a:r>
              <a:rPr lang="en-US" sz="2400" dirty="0">
                <a:solidFill>
                  <a:prstClr val="black"/>
                </a:solidFill>
                <a:latin typeface="Calibri"/>
              </a:rPr>
              <a:t>– </a:t>
            </a:r>
            <a:r>
              <a:rPr lang="en-US" sz="2400" dirty="0" smtClean="0">
                <a:solidFill>
                  <a:prstClr val="black"/>
                </a:solidFill>
                <a:latin typeface="Calibri"/>
              </a:rPr>
              <a:t>11%</a:t>
            </a:r>
            <a:endParaRPr lang="en-US" sz="2400" dirty="0">
              <a:solidFill>
                <a:prstClr val="black"/>
              </a:solidFill>
              <a:latin typeface="Calibri"/>
            </a:endParaRPr>
          </a:p>
          <a:p>
            <a:pPr lvl="0"/>
            <a:r>
              <a:rPr lang="en-US" sz="2400" dirty="0" smtClean="0">
                <a:solidFill>
                  <a:prstClr val="black"/>
                </a:solidFill>
                <a:latin typeface="Calibri"/>
              </a:rPr>
              <a:t>Sepsis </a:t>
            </a:r>
            <a:r>
              <a:rPr lang="en-US" sz="2400" dirty="0">
                <a:solidFill>
                  <a:prstClr val="black"/>
                </a:solidFill>
                <a:latin typeface="Calibri"/>
              </a:rPr>
              <a:t>– </a:t>
            </a:r>
            <a:r>
              <a:rPr lang="en-US" sz="2400" dirty="0" smtClean="0">
                <a:solidFill>
                  <a:prstClr val="black"/>
                </a:solidFill>
                <a:latin typeface="Calibri"/>
              </a:rPr>
              <a:t>9%</a:t>
            </a:r>
          </a:p>
          <a:p>
            <a:pPr lvl="0"/>
            <a:r>
              <a:rPr lang="en-US" sz="2400" dirty="0" smtClean="0">
                <a:solidFill>
                  <a:prstClr val="black"/>
                </a:solidFill>
                <a:latin typeface="Calibri"/>
                <a:cs typeface="Calibri" pitchFamily="34" charset="0"/>
              </a:rPr>
              <a:t>Unsafe abortions – 5%</a:t>
            </a:r>
            <a:endParaRPr lang="en-US" sz="2000"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82814" y="276915"/>
            <a:ext cx="6314536" cy="55399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000" b="1" dirty="0" smtClean="0">
                <a:solidFill>
                  <a:srgbClr val="FFFFFF"/>
                </a:solidFill>
                <a:latin typeface="Calibri" pitchFamily="34" charset="0"/>
                <a:cs typeface="Calibri" pitchFamily="34" charset="0"/>
              </a:rPr>
              <a:t>Why do mothers in the CIS region die?</a:t>
            </a:r>
            <a:endParaRPr lang="en-US" sz="30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278038" y="1397479"/>
            <a:ext cx="5464201" cy="3600000"/>
          </a:xfrm>
          <a:prstGeom prst="rect">
            <a:avLst/>
          </a:prstGeom>
          <a:noFill/>
          <a:ln w="9525">
            <a:noFill/>
            <a:miter lim="800000"/>
            <a:headEnd/>
            <a:tailEnd/>
          </a:ln>
        </p:spPr>
      </p:pic>
    </p:spTree>
    <p:extLst>
      <p:ext uri="{BB962C8B-B14F-4D97-AF65-F5344CB8AC3E}">
        <p14:creationId xmlns:p14="http://schemas.microsoft.com/office/powerpoint/2010/main" val="486893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91284" y="2054118"/>
            <a:ext cx="25408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40%</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17% </a:t>
            </a: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11%</a:t>
            </a:r>
            <a:endParaRPr lang="en-US" sz="2400" dirty="0" smtClean="0">
              <a:solidFill>
                <a:prstClr val="black"/>
              </a:solidFill>
              <a:latin typeface="Calibri"/>
              <a:cs typeface="Calibri" pitchFamily="34" charset="0"/>
            </a:endParaRPr>
          </a:p>
          <a:p>
            <a:pPr lvl="0">
              <a:defRPr/>
            </a:pPr>
            <a:r>
              <a:rPr lang="en-US" sz="2400" dirty="0">
                <a:solidFill>
                  <a:prstClr val="black"/>
                </a:solidFill>
                <a:latin typeface="Calibri"/>
                <a:cs typeface="Calibri" pitchFamily="34" charset="0"/>
              </a:rPr>
              <a:t>Injuries – </a:t>
            </a:r>
            <a:r>
              <a:rPr lang="en-US" sz="2400" dirty="0" smtClean="0">
                <a:solidFill>
                  <a:prstClr val="black"/>
                </a:solidFill>
                <a:latin typeface="Calibri"/>
                <a:cs typeface="Calibri" pitchFamily="34" charset="0"/>
              </a:rPr>
              <a:t>8%</a:t>
            </a:r>
            <a:endParaRPr lang="en-US" sz="2400" dirty="0">
              <a:solidFill>
                <a:prstClr val="black"/>
              </a:solidFill>
              <a:latin typeface="Calibri"/>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09273" y="268288"/>
            <a:ext cx="6142182"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Tajik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74078" y="1445400"/>
            <a:ext cx="5663083"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65281" y="28010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14400" y="1115290"/>
            <a:ext cx="75234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6845" y="508582"/>
            <a:ext cx="681030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295401"/>
            <a:ext cx="6522332"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3457" y="1283855"/>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63639" y="1281546"/>
            <a:ext cx="6816722" cy="504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79368" y="1226126"/>
            <a:ext cx="7385264"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21305" y="1237127"/>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21925" y="1233054"/>
            <a:ext cx="6985059" cy="50652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76036"/>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24215" y="1253837"/>
            <a:ext cx="7503388" cy="506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Tajikistan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074" y="1263673"/>
            <a:ext cx="7248525" cy="487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88056" y="1161401"/>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649" y="1159425"/>
            <a:ext cx="6534151" cy="536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38515" y="1155700"/>
            <a:ext cx="6455260" cy="54252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1040" y="1154963"/>
            <a:ext cx="636192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0994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63.8 </a:t>
            </a:r>
            <a:r>
              <a:rPr lang="en-US" sz="2200" dirty="0"/>
              <a:t>(</a:t>
            </a:r>
            <a:r>
              <a:rPr lang="en-US" sz="2200" dirty="0" smtClean="0"/>
              <a:t>2011)</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86% </a:t>
            </a:r>
            <a:r>
              <a:rPr lang="en-US" sz="2200" dirty="0" smtClean="0"/>
              <a:t>(2005)</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$129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 (2012)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60%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8</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$11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91363" y="268288"/>
            <a:ext cx="4202545"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63886" y="1175657"/>
            <a:ext cx="4180114"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latin typeface="+mn-lt"/>
                <a:cs typeface="Calibri" pitchFamily="34" charset="0"/>
              </a:rPr>
              <a:t>                </a:t>
            </a:r>
            <a:r>
              <a:rPr lang="en-US" sz="2800" b="1" dirty="0" smtClean="0">
                <a:latin typeface="+mn-lt"/>
                <a:cs typeface="Calibri" pitchFamily="34" charset="0"/>
              </a:rPr>
              <a:t>Tajikistan</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a few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antenatal care, skilled birth attendant and careseeking for pneumonia.</a:t>
            </a:r>
          </a:p>
          <a:p>
            <a:pPr>
              <a:spcBef>
                <a:spcPts val="600"/>
              </a:spcBef>
              <a:spcAft>
                <a:spcPts val="600"/>
              </a:spcAft>
              <a:defRPr/>
            </a:pPr>
            <a:r>
              <a:rPr lang="en-US" sz="2800" dirty="0" smtClean="0">
                <a:latin typeface="+mn-lt"/>
                <a:cs typeface="Calibri" pitchFamily="34" charset="0"/>
              </a:rPr>
              <a:t>Most other indicators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r>
              <a:rPr lang="en-US" sz="2800" b="1" dirty="0" smtClean="0">
                <a:solidFill>
                  <a:schemeClr val="accent2">
                    <a:lumMod val="75000"/>
                  </a:schemeClr>
                </a:solidFill>
                <a:cs typeface="Calibri" pitchFamily="34" charset="0"/>
              </a:rPr>
              <a:t>.</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Tajikistan </a:t>
            </a:r>
            <a:endParaRPr lang="en-US" sz="4600" dirty="0"/>
          </a:p>
        </p:txBody>
      </p:sp>
    </p:spTree>
    <p:extLst>
      <p:ext uri="{BB962C8B-B14F-4D97-AF65-F5344CB8AC3E}">
        <p14:creationId xmlns:p14="http://schemas.microsoft.com/office/powerpoint/2010/main" val="5080100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Tajikistan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97811" y="1595887"/>
            <a:ext cx="5383565"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63306" y="1595887"/>
            <a:ext cx="5422295"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302588" y="1302589"/>
            <a:ext cx="6552424"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33579" y="1268083"/>
            <a:ext cx="6649613"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12366</TotalTime>
  <Words>2982</Words>
  <Application>Microsoft Macintosh PowerPoint</Application>
  <PresentationFormat>On-screen Show (4:3)</PresentationFormat>
  <Paragraphs>261</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Tajikistan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728</cp:revision>
  <cp:lastPrinted>2012-06-12T19:26:24Z</cp:lastPrinted>
  <dcterms:created xsi:type="dcterms:W3CDTF">2008-01-10T17:37:13Z</dcterms:created>
  <dcterms:modified xsi:type="dcterms:W3CDTF">2014-12-07T20:59:39Z</dcterms:modified>
</cp:coreProperties>
</file>