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142" autoAdjust="0"/>
  </p:normalViewPr>
  <p:slideViewPr>
    <p:cSldViewPr snapToGrid="0">
      <p:cViewPr>
        <p:scale>
          <a:sx n="110" d="100"/>
          <a:sy n="110" d="100"/>
        </p:scale>
        <p:origin x="-496" y="112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194"/>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Swaziland,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Swaziland</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Swaziland’s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Swaziland </a:t>
            </a:r>
            <a:r>
              <a:rPr lang="en-US" i="1" dirty="0" smtClean="0"/>
              <a:t>Under-five child mortality rate </a:t>
            </a:r>
            <a:r>
              <a:rPr lang="en-US" dirty="0" smtClean="0"/>
              <a:t>and </a:t>
            </a:r>
            <a:r>
              <a:rPr lang="en-US" i="1" dirty="0" smtClean="0"/>
              <a:t>Maternal mortality ratio </a:t>
            </a:r>
            <a:r>
              <a:rPr lang="en-US" dirty="0" smtClean="0"/>
              <a:t>are very high.  Newer UN</a:t>
            </a:r>
            <a:r>
              <a:rPr lang="en-US" baseline="0" dirty="0" smtClean="0"/>
              <a:t> estimates show an Under-five mortality rate of 80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Swaziland,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Swaziland, some </a:t>
            </a:r>
            <a:r>
              <a:rPr lang="en-US" dirty="0" smtClean="0"/>
              <a:t>37% </a:t>
            </a:r>
            <a:r>
              <a:rPr lang="en-US" dirty="0" smtClean="0"/>
              <a:t>of child deaths occur in the neonatal period.  Most of these can be prevented.  Post-neonatal deaths can, also,</a:t>
            </a:r>
            <a:r>
              <a:rPr lang="en-US" baseline="0" dirty="0" smtClean="0"/>
              <a:t> mostly be prevented and come mainly from HIV/AIDS, Pneumonia, Diarrhoea,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a:t>
            </a:r>
            <a:r>
              <a:rPr lang="en-US" dirty="0" smtClean="0"/>
              <a:t>varies </a:t>
            </a:r>
            <a:r>
              <a:rPr lang="en-US" dirty="0" smtClean="0"/>
              <a:t>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a:t>
            </a:r>
            <a:r>
              <a:rPr lang="en-US" baseline="0" dirty="0" smtClean="0"/>
              <a:t>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Swaziland, 97</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baseline="0" dirty="0" smtClean="0"/>
              <a:t> </a:t>
            </a:r>
            <a:r>
              <a:rPr lang="en-US" baseline="0" dirty="0" smtClean="0"/>
              <a:t>77% of women </a:t>
            </a:r>
            <a:r>
              <a:rPr lang="en-US" baseline="0" dirty="0" smtClean="0"/>
              <a:t>are 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for </a:t>
            </a:r>
            <a:r>
              <a:rPr lang="en-US" i="1" baseline="0" dirty="0" smtClean="0"/>
              <a:t>Postnatal visit for baby </a:t>
            </a:r>
            <a:r>
              <a:rPr lang="en-US" baseline="0" dirty="0" smtClean="0"/>
              <a:t>and for </a:t>
            </a:r>
            <a:r>
              <a:rPr lang="en-US" i="1" baseline="0" dirty="0" smtClean="0"/>
              <a:t>Women with low body mass index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Swaziland has data for 3 out of the 5 indicators related to immunization. Swaziland’s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58% </a:t>
            </a:r>
            <a:r>
              <a:rPr lang="en-US" sz="1200" kern="1200" dirty="0" smtClean="0">
                <a:solidFill>
                  <a:schemeClr val="tx1"/>
                </a:solidFill>
                <a:latin typeface="+mn-lt"/>
                <a:ea typeface="+mn-ea"/>
                <a:cs typeface="+mn-cs"/>
              </a:rPr>
              <a:t>of children with suspected pneumonia were taken to an appropriate health provider for treatment.   61%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48% of children with diarrhoea received increased fluids and continued feeding.  57% were treated with ORS.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Swaziland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Swaziland</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only</a:t>
            </a:r>
            <a:r>
              <a:rPr lang="en-US" baseline="0" dirty="0" smtClean="0"/>
              <a:t> 2% for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6% of children are </a:t>
            </a:r>
            <a:r>
              <a:rPr lang="en-US" i="1" dirty="0" smtClean="0"/>
              <a:t>Underweight</a:t>
            </a:r>
            <a:r>
              <a:rPr lang="en-US" i="0" dirty="0" smtClean="0"/>
              <a:t> and 31%</a:t>
            </a:r>
            <a:r>
              <a:rPr lang="en-US" i="0" baseline="0" dirty="0" smtClean="0"/>
              <a:t> are </a:t>
            </a:r>
            <a:r>
              <a:rPr lang="en-US" i="1" dirty="0" smtClean="0"/>
              <a:t>stunted.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to 44% in 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a:t>
            </a:r>
            <a:r>
              <a:rPr lang="en-US" baseline="0" dirty="0" smtClean="0"/>
              <a:t>31%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smtClean="0"/>
              <a:t>of the population still practice </a:t>
            </a:r>
            <a:r>
              <a:rPr lang="en-US" i="0" dirty="0" smtClean="0"/>
              <a:t>open defecation</a:t>
            </a:r>
            <a:r>
              <a:rPr lang="en-US" dirty="0" smtClean="0"/>
              <a:t>.  </a:t>
            </a:r>
            <a:r>
              <a:rPr lang="en-US" smtClean="0"/>
              <a:t>Another </a:t>
            </a:r>
            <a:r>
              <a:rPr lang="en-US" smtClean="0"/>
              <a:t>9%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Swaziland shows partial or full adoption of some policies being tracked by Countdown.   It would be useful to understand why full adoption hasn’t happened and the current status of implementation for each policy.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Adopting internationally recommended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a:t>
            </a:r>
            <a:r>
              <a:rPr lang="en-US" baseline="0" dirty="0" smtClean="0"/>
              <a:t>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i="0" baseline="0" dirty="0" smtClean="0"/>
              <a:t> and </a:t>
            </a:r>
            <a:r>
              <a:rPr lang="en-US" i="1" baseline="0" dirty="0" smtClean="0"/>
              <a:t>ORT &amp; continued feeding</a:t>
            </a:r>
            <a:r>
              <a:rPr lang="en-US" i="0" baseline="0" dirty="0" smtClean="0"/>
              <a:t>.  </a:t>
            </a:r>
            <a:r>
              <a:rPr lang="en-US" sz="1200" kern="1200" dirty="0" smtClean="0">
                <a:solidFill>
                  <a:srgbClr val="FF0000"/>
                </a:solidFill>
                <a:latin typeface="+mn-lt"/>
                <a:ea typeface="+mn-ea"/>
                <a:cs typeface="+mn-cs"/>
              </a:rPr>
              <a:t>Other interventions, such as </a:t>
            </a:r>
            <a:r>
              <a:rPr lang="en-US" sz="1200" i="1" kern="1200" dirty="0" smtClean="0">
                <a:solidFill>
                  <a:srgbClr val="FF0000"/>
                </a:solidFill>
                <a:latin typeface="+mn-lt"/>
                <a:ea typeface="+mn-ea"/>
                <a:cs typeface="+mn-cs"/>
              </a:rPr>
              <a:t>Immunization, ITN use and </a:t>
            </a:r>
            <a:r>
              <a:rPr lang="en-US" sz="1200" i="1" kern="1200" dirty="0" err="1" smtClean="0">
                <a:solidFill>
                  <a:srgbClr val="FF0000"/>
                </a:solidFill>
                <a:latin typeface="+mn-lt"/>
                <a:ea typeface="+mn-ea"/>
                <a:cs typeface="+mn-cs"/>
              </a:rPr>
              <a:t>Careseeking</a:t>
            </a:r>
            <a:r>
              <a:rPr lang="en-US" sz="1200" i="1" kern="1200" baseline="0" dirty="0" smtClean="0">
                <a:solidFill>
                  <a:srgbClr val="FF0000"/>
                </a:solidFill>
                <a:latin typeface="+mn-lt"/>
                <a:ea typeface="+mn-ea"/>
                <a:cs typeface="+mn-cs"/>
              </a:rPr>
              <a:t> for Pneumonia</a:t>
            </a:r>
            <a:r>
              <a:rPr lang="en-US" sz="1200" i="1" kern="120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show only small gaps in coverage. </a:t>
            </a: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Swaziland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Swaziland</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a:t>
                </a:r>
                <a:r>
                  <a:rPr lang="en-US" sz="1200" i="0" kern="1200">
                    <a:solidFill>
                      <a:schemeClr val="tx1"/>
                    </a:solidFill>
                    <a:effectLst/>
                    <a:latin typeface="Cambria Math"/>
                    <a:ea typeface="+mn-ea"/>
                    <a:cs typeface="+mn-cs"/>
                  </a:rPr>
                  <a:t>2</a:t>
                </a:r>
                <a:r>
                  <a:rPr lang="en-US" sz="1200" i="0" kern="1200" smtClean="0">
                    <a:solidFill>
                      <a:schemeClr val="tx1"/>
                    </a:solidFill>
                    <a:effectLst/>
                    <a:latin typeface="Cambria Math"/>
                    <a:ea typeface="+mn-ea"/>
                    <a:cs typeface="+mn-cs"/>
                  </a:rPr>
                  <a:t>)</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Swaziland</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Swaziland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1" y="268288"/>
            <a:ext cx="6119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51043" y="1524922"/>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409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80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32457" y="2038927"/>
            <a:ext cx="887908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945623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2082477"/>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37</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a:solidFill>
                  <a:prstClr val="black"/>
                </a:solidFill>
                <a:latin typeface="Calibri"/>
                <a:cs typeface="Calibri" pitchFamily="34" charset="0"/>
              </a:rPr>
              <a:t>HIV/AIDS – </a:t>
            </a:r>
            <a:r>
              <a:rPr lang="en-US" sz="2400" dirty="0" smtClean="0">
                <a:solidFill>
                  <a:prstClr val="black"/>
                </a:solidFill>
                <a:latin typeface="Calibri"/>
                <a:cs typeface="Calibri" pitchFamily="34" charset="0"/>
              </a:rPr>
              <a:t>15</a:t>
            </a:r>
            <a:r>
              <a:rPr lang="en-US" sz="2400" dirty="0" smtClean="0">
                <a:solidFill>
                  <a:prstClr val="black"/>
                </a:solidFill>
                <a:latin typeface="Calibri"/>
                <a:cs typeface="Calibri" pitchFamily="34" charset="0"/>
              </a:rPr>
              <a:t>%</a:t>
            </a:r>
            <a:endParaRPr lang="en-US" sz="2400" dirty="0">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13%</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5</a:t>
            </a:r>
            <a:r>
              <a:rPr lang="en-US" sz="2400" dirty="0" smtClean="0">
                <a:solidFill>
                  <a:prstClr val="black"/>
                </a:solidFill>
                <a:latin typeface="Calibri"/>
                <a:cs typeface="Calibri" pitchFamily="34" charset="0"/>
              </a:rPr>
              <a:t>%</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43910" y="372198"/>
            <a:ext cx="621145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Swazi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81713"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469190"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91308" y="1161473"/>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437573"/>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187" y="1120210"/>
            <a:ext cx="6896100" cy="532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6320" y="1295400"/>
            <a:ext cx="6411360" cy="50616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989" y="1238249"/>
            <a:ext cx="6901461" cy="50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17023" y="1159309"/>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22218" y="1266536"/>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949" y="1182103"/>
            <a:ext cx="6886575" cy="501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36506"/>
            <a:ext cx="7277100" cy="488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Swaziland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274" y="1156624"/>
            <a:ext cx="7096125" cy="477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205" y="1100465"/>
            <a:ext cx="6672263" cy="558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687" y="1148334"/>
            <a:ext cx="6591300" cy="540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4370" y="1086436"/>
            <a:ext cx="6455260"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66091"/>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81115"/>
            <a:ext cx="8229600" cy="472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pPr marL="0" indent="0">
              <a:buNone/>
            </a:pPr>
            <a:endParaRPr lang="en-US" sz="2000" dirty="0"/>
          </a:p>
        </p:txBody>
      </p:sp>
      <p:sp>
        <p:nvSpPr>
          <p:cNvPr id="5" name="TextBox 4"/>
          <p:cNvSpPr txBox="1"/>
          <p:nvPr/>
        </p:nvSpPr>
        <p:spPr>
          <a:xfrm>
            <a:off x="361950" y="6165837"/>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893510"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population:   </a:t>
            </a:r>
            <a:r>
              <a:rPr lang="en-US" sz="2200" b="1" dirty="0" smtClean="0">
                <a:solidFill>
                  <a:srgbClr val="800000"/>
                </a:solidFill>
              </a:rPr>
              <a:t>17.7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$447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18%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$131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68273" y="268288"/>
            <a:ext cx="416790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47441" y="1094509"/>
            <a:ext cx="404948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Swaziland</a:t>
            </a:r>
          </a:p>
          <a:p>
            <a:pPr>
              <a:spcBef>
                <a:spcPts val="600"/>
              </a:spcBef>
              <a:spcAft>
                <a:spcPts val="600"/>
              </a:spcAft>
              <a:defRPr/>
            </a:pPr>
            <a:r>
              <a:rPr lang="en-US" sz="2800" dirty="0" smtClean="0">
                <a:latin typeface="+mn-lt"/>
                <a:cs typeface="Calibri" pitchFamily="34" charset="0"/>
              </a:rPr>
              <a:t>The wide bars for a few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and ORT &amp; continued feeding.</a:t>
            </a:r>
          </a:p>
          <a:p>
            <a:pPr>
              <a:spcBef>
                <a:spcPts val="600"/>
              </a:spcBef>
              <a:spcAft>
                <a:spcPts val="600"/>
              </a:spcAft>
              <a:defRPr/>
            </a:pPr>
            <a:r>
              <a:rPr lang="en-US" sz="2800" dirty="0" smtClean="0">
                <a:latin typeface="+mn-lt"/>
                <a:cs typeface="Calibri" pitchFamily="34" charset="0"/>
              </a:rPr>
              <a:t>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r>
              <a:rPr lang="en-US" sz="2800" dirty="0" smtClean="0">
                <a:cs typeface="Calibri" pitchFamily="34" charset="0"/>
              </a:rPr>
              <a:t>.</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Swaziland</a:t>
            </a:r>
            <a:endParaRPr lang="en-US" sz="4600" dirty="0"/>
          </a:p>
        </p:txBody>
      </p:sp>
    </p:spTree>
    <p:extLst>
      <p:ext uri="{BB962C8B-B14F-4D97-AF65-F5344CB8AC3E}">
        <p14:creationId xmlns:p14="http://schemas.microsoft.com/office/powerpoint/2010/main" val="6279984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Swaziland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63306" y="1673524"/>
            <a:ext cx="5379461"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28800" y="1690777"/>
            <a:ext cx="5376477"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311217" y="1268083"/>
            <a:ext cx="6599217"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11444" y="5192515"/>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33577" y="1199071"/>
            <a:ext cx="662674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12697</TotalTime>
  <Words>3025</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Swaziland</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2014-12-07T19:55:24Z</dcterms:modified>
</cp:coreProperties>
</file>