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1423" autoAdjust="0"/>
  </p:normalViewPr>
  <p:slideViewPr>
    <p:cSldViewPr snapToGrid="0">
      <p:cViewPr>
        <p:scale>
          <a:sx n="110" d="100"/>
          <a:sy n="110" d="100"/>
        </p:scale>
        <p:origin x="-496" y="208"/>
      </p:cViewPr>
      <p:guideLst>
        <p:guide orient="horz" pos="1935"/>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Sudan,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Sudan</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a:t>
            </a:r>
            <a:r>
              <a:rPr lang="en-US" baseline="0" dirty="0" smtClean="0"/>
              <a:t> </a:t>
            </a:r>
            <a:r>
              <a:rPr lang="en-US" dirty="0" smtClean="0"/>
              <a:t>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Sudan’s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smtClean="0"/>
              <a:t>Sudan’s </a:t>
            </a:r>
            <a:r>
              <a:rPr lang="en-US" i="1" dirty="0" smtClean="0"/>
              <a:t>Under-five child </a:t>
            </a:r>
            <a:r>
              <a:rPr lang="en-US" i="1" baseline="0" dirty="0" smtClean="0"/>
              <a:t> </a:t>
            </a:r>
            <a:r>
              <a:rPr lang="en-US" i="1" dirty="0" smtClean="0"/>
              <a:t>mortality rate </a:t>
            </a:r>
            <a:r>
              <a:rPr lang="en-US" dirty="0" smtClean="0"/>
              <a:t>and </a:t>
            </a:r>
            <a:r>
              <a:rPr lang="en-US" i="1" dirty="0" smtClean="0"/>
              <a:t>Maternal mortality ratio</a:t>
            </a:r>
            <a:r>
              <a:rPr lang="en-US" i="0" baseline="0" dirty="0" smtClean="0"/>
              <a:t> are declining but still very high. </a:t>
            </a:r>
            <a:r>
              <a:rPr lang="en-US" i="0" dirty="0" smtClean="0"/>
              <a:t>Newer UN</a:t>
            </a:r>
            <a:r>
              <a:rPr lang="en-US" i="0" baseline="0" dirty="0" smtClean="0"/>
              <a:t> estimates show an Under-five mortality rate of 77 for 2013.</a:t>
            </a:r>
            <a:endParaRPr lang="en-US" i="0" dirty="0" smtClean="0"/>
          </a:p>
          <a:p>
            <a:endParaRPr lang="en-US" baseline="0"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a:p>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a:t>
            </a:r>
            <a:r>
              <a:rPr lang="en-US" i="0" baseline="0" dirty="0" smtClean="0"/>
              <a:t>Sudan</a:t>
            </a:r>
            <a:r>
              <a:rPr lang="en-US" i="0" dirty="0" smtClean="0"/>
              <a:t>,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Sudan, some 38% of child deaths occur in the neonatal period. Most of these can be prevented. Post-neonatal deaths can, also, mostly be prevented and come mainly from Pneumonia, Injuries, </a:t>
            </a:r>
            <a:r>
              <a:rPr lang="en-US" baseline="0" dirty="0" err="1" smtClean="0"/>
              <a:t>Diarrhoea</a:t>
            </a:r>
            <a:r>
              <a:rPr lang="en-US" baseline="0" dirty="0" smtClean="0"/>
              <a:t>, Injuries, Measles, Malaria and HIVAIDS.</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No data is available for Sudan.</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endParaRPr lang="en-US" i="0" baseline="0" dirty="0" smtClean="0"/>
          </a:p>
          <a:p>
            <a:r>
              <a:rPr lang="en-US" i="0" baseline="0" dirty="0" smtClean="0"/>
              <a:t>No data available on </a:t>
            </a:r>
            <a:r>
              <a:rPr lang="en-US" i="1" baseline="0" dirty="0" smtClean="0"/>
              <a:t>Postnatal </a:t>
            </a:r>
            <a:r>
              <a:rPr lang="en-US" i="1" baseline="0" dirty="0" smtClean="0"/>
              <a:t>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only 23%.  </a:t>
            </a:r>
            <a:r>
              <a:rPr lang="en-US" sz="1200" kern="1200" dirty="0" smtClean="0">
                <a:solidFill>
                  <a:schemeClr val="tx1"/>
                </a:solidFill>
                <a:latin typeface="+mn-lt"/>
                <a:ea typeface="+mn-ea"/>
                <a:cs typeface="+mn-cs"/>
              </a:rPr>
              <a:t>It’s important to consider </a:t>
            </a:r>
            <a:r>
              <a:rPr lang="en-US" sz="1200" b="1"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 to raise coverage, </a:t>
            </a:r>
            <a:r>
              <a:rPr lang="en-US" sz="1200" b="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still lacks access and </a:t>
            </a:r>
            <a:r>
              <a:rPr lang="en-US" sz="1200" b="1" kern="1200" dirty="0" smtClean="0">
                <a:solidFill>
                  <a:schemeClr val="tx1"/>
                </a:solidFill>
                <a:latin typeface="+mn-lt"/>
                <a:ea typeface="+mn-ea"/>
                <a:cs typeface="+mn-cs"/>
              </a:rPr>
              <a:t>if</a:t>
            </a:r>
            <a:r>
              <a:rPr lang="en-US" sz="1200" kern="1200" dirty="0" smtClean="0">
                <a:solidFill>
                  <a:schemeClr val="tx1"/>
                </a:solidFill>
                <a:latin typeface="+mn-lt"/>
                <a:ea typeface="+mn-ea"/>
                <a:cs typeface="+mn-cs"/>
              </a:rPr>
              <a:t> quality of care issues 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data is not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Sudan,</a:t>
            </a:r>
            <a:r>
              <a:rPr lang="en-US" baseline="0" dirty="0" smtClean="0"/>
              <a:t> 74% </a:t>
            </a:r>
            <a:r>
              <a:rPr lang="en-US" baseline="0" dirty="0" smtClean="0"/>
              <a:t>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47%</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a:t>
            </a:r>
            <a:r>
              <a:rPr lang="en-US" dirty="0" smtClean="0"/>
              <a:t>there is still room for improvement for a number of other maternal and newborn health indicators. Data are </a:t>
            </a:r>
            <a:r>
              <a:rPr lang="en-US" dirty="0" smtClean="0"/>
              <a:t>missing for </a:t>
            </a:r>
            <a:r>
              <a:rPr lang="en-US" i="1" dirty="0" smtClean="0"/>
              <a:t>Postnatal</a:t>
            </a:r>
            <a:r>
              <a:rPr lang="en-US" i="1" baseline="0" dirty="0" smtClean="0"/>
              <a:t> visit for baby and mother </a:t>
            </a:r>
            <a:r>
              <a:rPr lang="en-US" baseline="0" dirty="0" smtClean="0"/>
              <a:t>and for </a:t>
            </a:r>
            <a:r>
              <a:rPr lang="en-US" i="1" baseline="0" dirty="0" smtClean="0"/>
              <a:t>Women with low body mass index</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Sudan</a:t>
            </a:r>
            <a:r>
              <a:rPr lang="en-US" baseline="0" dirty="0" smtClean="0"/>
              <a:t> has data for 4 out of the 5 indicators related to immunization. For all available indicators immunization coverage is high, although there is still room for improvement, in particular for rotavirus vaccine.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2010 some 56% of children with suspected pneumonia were taken to an appropriate health provider for treatment.   66%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12% of children with diarrhoea received increased fluids and continued feeding.  22% were treated with ORS.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Sudan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a:t>
            </a:r>
            <a:r>
              <a:rPr lang="en-US" i="0" baseline="0" dirty="0" smtClean="0"/>
              <a:t>  </a:t>
            </a:r>
            <a:r>
              <a:rPr lang="en-US" i="0" dirty="0" smtClean="0"/>
              <a:t>This slide show is intended to stimulate discussion about country progress in Sudan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2006, 30% of children &lt; 5 years were sleeping under</a:t>
            </a:r>
            <a:r>
              <a:rPr lang="en-US" dirty="0" smtClean="0"/>
              <a:t> Insecticide Treated </a:t>
            </a:r>
            <a:r>
              <a:rPr lang="en-US" dirty="0" err="1" smtClean="0"/>
              <a:t>BedNets</a:t>
            </a:r>
            <a:r>
              <a:rPr lang="en-US" dirty="0" smtClean="0"/>
              <a:t> (ITNs)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32% of children are </a:t>
            </a:r>
            <a:r>
              <a:rPr lang="en-US" i="1" dirty="0" smtClean="0"/>
              <a:t>Underweight </a:t>
            </a:r>
            <a:r>
              <a:rPr lang="en-US" i="0" dirty="0" smtClean="0"/>
              <a:t>and 35% are </a:t>
            </a:r>
            <a:r>
              <a:rPr lang="en-US" i="1" dirty="0" smtClean="0"/>
              <a:t>Stunted</a:t>
            </a:r>
            <a:r>
              <a:rPr lang="en-US" i="0" dirty="0" smtClean="0"/>
              <a:t>.</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41% of infants are practicing </a:t>
            </a:r>
            <a:r>
              <a:rPr lang="en-US" i="1" dirty="0" smtClean="0"/>
              <a:t>Exclusive breastfeeding</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Around 34% of the urban population and 50% of the rural population are still without improved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20%</a:t>
            </a:r>
            <a:r>
              <a:rPr lang="en-US" baseline="0" smtClean="0"/>
              <a:t> </a:t>
            </a:r>
            <a:r>
              <a:rPr lang="en-US" baseline="0" dirty="0" smtClean="0"/>
              <a:t>of the urban population </a:t>
            </a:r>
            <a:r>
              <a:rPr lang="en-US" baseline="0" smtClean="0"/>
              <a:t>and 59% </a:t>
            </a:r>
            <a:r>
              <a:rPr lang="en-US" baseline="0" dirty="0" smtClean="0"/>
              <a:t>of the rural population still practice </a:t>
            </a:r>
            <a:r>
              <a:rPr lang="en-US" baseline="0" smtClean="0"/>
              <a:t>open defecation.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Sudan has fully adopted some of the policies being tracked by Countdown.  It would be important to understand why full adoption hasn’t happened and to know the current status of implementation of each policy. Fully adopting other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Sudan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Sudan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Sudan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Sudan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43909" y="268288"/>
            <a:ext cx="6280727"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559557"/>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77 deaths </a:t>
            </a:r>
            <a:r>
              <a:rPr lang="en-US" sz="2200" dirty="0">
                <a:latin typeface="+mn-lt"/>
              </a:rPr>
              <a:t>per 1000 live births</a:t>
            </a:r>
          </a:p>
          <a:p>
            <a:pPr algn="ctr"/>
            <a:r>
              <a:rPr lang="en-US" sz="2200" dirty="0" smtClean="0">
                <a:latin typeface="+mn-lt"/>
              </a:rPr>
              <a:t>Infant mortality rate (IMR) </a:t>
            </a:r>
            <a:r>
              <a:rPr lang="en-US" sz="2200" dirty="0">
                <a:latin typeface="+mn-lt"/>
              </a:rPr>
              <a:t>= </a:t>
            </a:r>
            <a:r>
              <a:rPr lang="en-US" sz="2200" dirty="0" smtClean="0">
                <a:latin typeface="+mn-lt"/>
              </a:rPr>
              <a:t>51 deaths </a:t>
            </a:r>
            <a:r>
              <a:rPr lang="en-US" sz="2200" dirty="0">
                <a:latin typeface="+mn-lt"/>
              </a:rPr>
              <a:t>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30 deaths </a:t>
            </a:r>
            <a:r>
              <a:rPr lang="en-US" sz="2200" dirty="0">
                <a:latin typeface="+mn-lt"/>
              </a:rPr>
              <a:t>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2050473"/>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749768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22011" y="1926872"/>
            <a:ext cx="2540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 38%</a:t>
            </a:r>
          </a:p>
          <a:p>
            <a:pPr>
              <a:defRPr/>
            </a:pPr>
            <a:r>
              <a:rPr lang="en-US" sz="2400" dirty="0" smtClean="0">
                <a:latin typeface="+mn-lt"/>
                <a:cs typeface="Calibri" pitchFamily="34" charset="0"/>
              </a:rPr>
              <a:t>Pneumonia – 16%</a:t>
            </a:r>
          </a:p>
          <a:p>
            <a:pPr>
              <a:defRPr/>
            </a:pPr>
            <a:r>
              <a:rPr lang="en-US" sz="2400" dirty="0" err="1" smtClean="0">
                <a:latin typeface="+mn-lt"/>
                <a:cs typeface="Calibri" pitchFamily="34" charset="0"/>
              </a:rPr>
              <a:t>Diarrhoea</a:t>
            </a:r>
            <a:r>
              <a:rPr lang="en-US" sz="2400" dirty="0" smtClean="0">
                <a:latin typeface="+mn-lt"/>
                <a:cs typeface="Calibri" pitchFamily="34" charset="0"/>
              </a:rPr>
              <a:t> – 11%</a:t>
            </a:r>
          </a:p>
          <a:p>
            <a:pPr>
              <a:defRPr/>
            </a:pPr>
            <a:r>
              <a:rPr lang="en-US" sz="2400" dirty="0" smtClean="0">
                <a:latin typeface="+mn-lt"/>
                <a:cs typeface="Calibri" pitchFamily="34" charset="0"/>
              </a:rPr>
              <a:t>Injuries – 7%</a:t>
            </a:r>
          </a:p>
          <a:p>
            <a:pPr>
              <a:defRPr/>
            </a:pPr>
            <a:r>
              <a:rPr lang="en-US" sz="2400" dirty="0" smtClean="0">
                <a:latin typeface="+mn-lt"/>
                <a:cs typeface="Calibri" pitchFamily="34" charset="0"/>
              </a:rPr>
              <a:t>Measles – 4%</a:t>
            </a:r>
          </a:p>
          <a:p>
            <a:pPr>
              <a:defRPr/>
            </a:pPr>
            <a:r>
              <a:rPr lang="en-US" sz="2400" dirty="0" smtClean="0">
                <a:latin typeface="+mn-lt"/>
                <a:cs typeface="Calibri" pitchFamily="34" charset="0"/>
              </a:rPr>
              <a:t>Malaria – 2%</a:t>
            </a:r>
          </a:p>
          <a:p>
            <a:pPr>
              <a:defRPr/>
            </a:pPr>
            <a:r>
              <a:rPr lang="en-US" sz="2400" dirty="0" smtClean="0">
                <a:latin typeface="+mn-lt"/>
                <a:cs typeface="Calibri" pitchFamily="34" charset="0"/>
              </a:rPr>
              <a:t>HIV/AIDS – 1%</a:t>
            </a:r>
            <a:endParaRPr lang="en-US" sz="2400" dirty="0" smtClean="0">
              <a:latin typeface="+mn-lt"/>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01636" y="372197"/>
            <a:ext cx="6084455"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Sudanese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62564" y="1445400"/>
            <a:ext cx="5693379"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07553" y="28010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671753" y="1161472"/>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444709"/>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224" y="1048012"/>
            <a:ext cx="7134225" cy="548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462" y="1000108"/>
            <a:ext cx="7023750" cy="556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67548" y="1183000"/>
            <a:ext cx="6816722"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796977" y="1099128"/>
            <a:ext cx="7550046"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63759" y="1266536"/>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654" y="1186454"/>
            <a:ext cx="7040995" cy="512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22879" y="1184564"/>
            <a:ext cx="7503388" cy="506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Sudan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01876" y="1265381"/>
            <a:ext cx="7463521" cy="506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28219" y="1229927"/>
            <a:ext cx="6633925"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232" y="1141601"/>
            <a:ext cx="6428617" cy="527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31128"/>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61654" y="1096818"/>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60917"/>
            <a:ext cx="8229600" cy="469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 </a:t>
            </a:r>
            <a:r>
              <a:rPr lang="en-US" sz="2400" dirty="0" smtClean="0"/>
              <a:t>-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 </a:t>
            </a:r>
            <a:r>
              <a:rPr lang="en-US" sz="2400" dirty="0" smtClean="0"/>
              <a:t>- Community treatment of pneumonia with antibiotics</a:t>
            </a:r>
          </a:p>
          <a:p>
            <a:r>
              <a:rPr lang="en-US" sz="2400" b="1" dirty="0" smtClean="0">
                <a:solidFill>
                  <a:srgbClr val="800000"/>
                </a:solidFill>
              </a:rPr>
              <a:t>YES </a:t>
            </a:r>
            <a:r>
              <a:rPr lang="en-US" sz="2400" dirty="0" smtClean="0"/>
              <a:t>- 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11434"/>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990033"/>
                </a:solidFill>
              </a:rPr>
              <a:t>Yes </a:t>
            </a:r>
            <a:r>
              <a:rPr lang="en-US" sz="2200" dirty="0" smtClean="0"/>
              <a:t>(2013) </a:t>
            </a:r>
            <a:endParaRPr lang="en-US" sz="2200" b="1" dirty="0" smtClean="0">
              <a:solidFill>
                <a:srgbClr val="990033"/>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11.2 </a:t>
            </a:r>
            <a:r>
              <a:rPr lang="en-US" sz="2200" dirty="0" smtClean="0"/>
              <a:t>(2008) </a:t>
            </a:r>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35% </a:t>
            </a:r>
            <a:r>
              <a:rPr lang="en-US" sz="2200" dirty="0" smtClean="0"/>
              <a:t>(2008)</a:t>
            </a:r>
            <a:endParaRPr lang="en-US" sz="2200" b="1" dirty="0" smtClean="0">
              <a:solidFill>
                <a:srgbClr val="800000"/>
              </a:solidFill>
            </a:endParaRPr>
          </a:p>
          <a:p>
            <a:pPr marL="0" indent="0">
              <a:spcBef>
                <a:spcPts val="0"/>
              </a:spcBef>
              <a:spcAft>
                <a:spcPts val="600"/>
              </a:spcAft>
              <a:buClr>
                <a:srgbClr val="800000"/>
              </a:buClr>
              <a:buNone/>
            </a:pP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$159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11% </a:t>
            </a:r>
            <a:r>
              <a:rPr lang="en-US" sz="2200" dirty="0"/>
              <a:t>(</a:t>
            </a:r>
            <a:r>
              <a:rPr lang="en-US" sz="2200" dirty="0" smtClean="0"/>
              <a:t>2012)</a:t>
            </a:r>
            <a:r>
              <a:rPr lang="en-US" sz="2200" b="1" dirty="0" smtClean="0">
                <a:solidFill>
                  <a:srgbClr val="800000"/>
                </a:solidFill>
              </a:rPr>
              <a:t>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74% </a:t>
            </a:r>
            <a:r>
              <a:rPr lang="en-US" sz="2200" dirty="0"/>
              <a:t>(</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$11 </a:t>
            </a:r>
            <a:r>
              <a:rPr lang="en-US" sz="2200" dirty="0"/>
              <a:t>(</a:t>
            </a:r>
            <a:r>
              <a:rPr lang="en-US" sz="2200" dirty="0" smtClean="0"/>
              <a:t>2011)</a:t>
            </a:r>
            <a:r>
              <a:rPr lang="en-US" sz="2200" b="1" dirty="0" smtClean="0">
                <a:solidFill>
                  <a:srgbClr val="800000"/>
                </a:solidFill>
              </a:rPr>
              <a:t> </a:t>
            </a:r>
            <a:endParaRPr lang="en-US" sz="2200" dirty="0" smtClean="0"/>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$35 </a:t>
            </a:r>
            <a:r>
              <a:rPr lang="en-US" sz="2200"/>
              <a:t>(</a:t>
            </a:r>
            <a:r>
              <a:rPr lang="en-US" sz="2200" smtClean="0"/>
              <a:t>2011)</a:t>
            </a:r>
            <a:r>
              <a:rPr lang="en-US" sz="2200" b="1" smtClean="0">
                <a:solidFill>
                  <a:srgbClr val="800000"/>
                </a:solidFill>
              </a:rPr>
              <a:t> </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056909" y="302924"/>
            <a:ext cx="3902363"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809750"/>
            <a:ext cx="362585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Sudan</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612" y="268288"/>
            <a:ext cx="4110037" cy="624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Sudan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12181</TotalTime>
  <Words>2500</Words>
  <Application>Microsoft Macintosh PowerPoint</Application>
  <PresentationFormat>On-screen Show (4:3)</PresentationFormat>
  <Paragraphs>230</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712</cp:revision>
  <cp:lastPrinted>2012-06-12T19:26:24Z</cp:lastPrinted>
  <dcterms:created xsi:type="dcterms:W3CDTF">2008-01-10T17:37:13Z</dcterms:created>
  <dcterms:modified xsi:type="dcterms:W3CDTF">2014-12-07T19:40:42Z</dcterms:modified>
</cp:coreProperties>
</file>