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0"/>
  </p:notesMasterIdLst>
  <p:handoutMasterIdLst>
    <p:handoutMasterId r:id="rId41"/>
  </p:handoutMasterIdLst>
  <p:sldIdLst>
    <p:sldId id="534" r:id="rId2"/>
    <p:sldId id="535" r:id="rId3"/>
    <p:sldId id="519" r:id="rId4"/>
    <p:sldId id="431" r:id="rId5"/>
    <p:sldId id="435" r:id="rId6"/>
    <p:sldId id="496" r:id="rId7"/>
    <p:sldId id="464" r:id="rId8"/>
    <p:sldId id="521" r:id="rId9"/>
    <p:sldId id="513" r:id="rId10"/>
    <p:sldId id="523" r:id="rId11"/>
    <p:sldId id="517" r:id="rId12"/>
    <p:sldId id="536" r:id="rId13"/>
    <p:sldId id="522" r:id="rId14"/>
    <p:sldId id="390" r:id="rId15"/>
    <p:sldId id="412" r:id="rId16"/>
    <p:sldId id="518" r:id="rId17"/>
    <p:sldId id="500" r:id="rId18"/>
    <p:sldId id="413" r:id="rId19"/>
    <p:sldId id="537"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33"/>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4979" autoAdjust="0"/>
  </p:normalViewPr>
  <p:slideViewPr>
    <p:cSldViewPr snapToGrid="0">
      <p:cViewPr>
        <p:scale>
          <a:sx n="110" d="100"/>
          <a:sy n="110" d="100"/>
        </p:scale>
        <p:origin x="-496" y="424"/>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07/12/2014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07/12/2014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South Sudan,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dirty="0" smtClean="0"/>
              <a:t>for South</a:t>
            </a:r>
            <a:r>
              <a:rPr lang="en-US" i="0" baseline="0" dirty="0" smtClean="0"/>
              <a:t> Sudan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South Sudan’s official mortality statistics.)</a:t>
            </a:r>
          </a:p>
          <a:p>
            <a:r>
              <a:rPr lang="en-US" dirty="0" smtClean="0"/>
              <a:t>Other</a:t>
            </a:r>
            <a:r>
              <a:rPr lang="en-US" baseline="0" dirty="0" smtClean="0"/>
              <a:t> data sources 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South Sudan’s </a:t>
            </a:r>
            <a:r>
              <a:rPr lang="en-US" i="1" dirty="0" smtClean="0"/>
              <a:t>Under-five child </a:t>
            </a:r>
            <a:r>
              <a:rPr lang="en-US" i="1" baseline="0" dirty="0" smtClean="0"/>
              <a:t> </a:t>
            </a:r>
            <a:r>
              <a:rPr lang="en-US" i="1" dirty="0" smtClean="0"/>
              <a:t>mortality rate </a:t>
            </a:r>
            <a:r>
              <a:rPr lang="en-US" dirty="0" smtClean="0"/>
              <a:t>and </a:t>
            </a:r>
            <a:r>
              <a:rPr lang="en-US" i="1" dirty="0" smtClean="0"/>
              <a:t>Maternal mortality ratio</a:t>
            </a:r>
            <a:r>
              <a:rPr lang="en-US" i="0" baseline="0" dirty="0" smtClean="0"/>
              <a:t> are declining but still very high. </a:t>
            </a:r>
            <a:r>
              <a:rPr lang="en-US" i="0" dirty="0" smtClean="0"/>
              <a:t>Newer UN</a:t>
            </a:r>
            <a:r>
              <a:rPr lang="en-US" i="0" baseline="0" dirty="0" smtClean="0"/>
              <a:t> estimates show an Under-five mortality rate </a:t>
            </a:r>
            <a:r>
              <a:rPr lang="en-US" i="0" baseline="0" smtClean="0"/>
              <a:t>of 99 </a:t>
            </a:r>
            <a:r>
              <a:rPr lang="en-US" i="0" baseline="0" dirty="0" smtClean="0"/>
              <a:t>for 2013.</a:t>
            </a:r>
            <a:endParaRPr lang="en-US" i="0" dirty="0" smtClean="0"/>
          </a:p>
          <a:p>
            <a:endParaRPr lang="en-US" baseline="0"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 2014”)</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including South</a:t>
            </a:r>
            <a:r>
              <a:rPr lang="en-US" i="0" baseline="0" dirty="0" smtClean="0"/>
              <a:t> Sudan</a:t>
            </a:r>
            <a:r>
              <a:rPr lang="en-US" i="0" dirty="0" smtClean="0"/>
              <a:t>,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solidFill>
                  <a:prstClr val="black"/>
                </a:solidFill>
                <a:latin typeface="Calibri" pitchFamily="34" charset="0"/>
                <a:cs typeface="Calibri" pitchFamily="34" charset="0"/>
              </a:rPr>
              <a:pPr eaLnBrk="1" hangingPunct="1"/>
              <a:t>19</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a:t>
            </a:r>
            <a:r>
              <a:rPr lang="en-US" baseline="0" dirty="0" smtClean="0"/>
              <a:t> South Sudan, some 34% of child deaths occur in the neonatal period. Most of these can be prevented. Post-neonatal deaths can, also, mostly be prevented and come mainly from Pneumonia, </a:t>
            </a:r>
            <a:r>
              <a:rPr lang="en-US" baseline="0" dirty="0" err="1" smtClean="0"/>
              <a:t>Diarrhoea</a:t>
            </a:r>
            <a:r>
              <a:rPr lang="en-US" baseline="0" dirty="0" smtClean="0"/>
              <a:t>, Malaria, Injuries, HIV/AIDS and Measles. </a:t>
            </a:r>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a:t>
            </a:r>
            <a:r>
              <a:rPr lang="en-US" i="0" baseline="0" dirty="0" smtClean="0"/>
              <a:t>publication.</a:t>
            </a:r>
          </a:p>
          <a:p>
            <a:endParaRPr lang="en-US" i="0" baseline="0" dirty="0" smtClean="0"/>
          </a:p>
          <a:p>
            <a:r>
              <a:rPr lang="en-US" i="1" baseline="0" dirty="0" smtClean="0"/>
              <a:t>(Please note that updated infant and neonatal mortality rates as of 2013 were recently published and are on an earlier slide. All figures included here were the most recent available at the time the Countdown profile was last produced.)</a:t>
            </a:r>
            <a:endParaRPr lang="en-US" i="1" baseline="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often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utilization of key services.</a:t>
            </a:r>
          </a:p>
          <a:p>
            <a:endParaRPr lang="en-US" i="0" baseline="0" dirty="0" smtClean="0"/>
          </a:p>
          <a:p>
            <a:r>
              <a:rPr lang="en-US" i="0" baseline="0" dirty="0" smtClean="0"/>
              <a:t>No data available for </a:t>
            </a:r>
            <a:r>
              <a:rPr lang="en-US" i="1" baseline="0" dirty="0" smtClean="0"/>
              <a:t>Postnatal </a:t>
            </a:r>
            <a:r>
              <a:rPr lang="en-US" i="1" baseline="0" dirty="0" smtClean="0"/>
              <a:t>care</a:t>
            </a:r>
            <a:r>
              <a:rPr lang="en-US" i="0" baseline="0" dirty="0" smtClean="0"/>
              <a:t>.</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increased to 18%, but is still very low.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 to be low.</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South Sudan, only </a:t>
            </a:r>
            <a:r>
              <a:rPr lang="en-US" baseline="0" dirty="0" smtClean="0"/>
              <a:t>40% </a:t>
            </a:r>
            <a:r>
              <a:rPr lang="en-US" baseline="0" dirty="0" smtClean="0"/>
              <a:t>of women </a:t>
            </a:r>
            <a:r>
              <a:rPr lang="en-US" sz="1200" kern="1200" dirty="0" smtClean="0">
                <a:solidFill>
                  <a:schemeClr val="tx1"/>
                </a:solidFill>
                <a:latin typeface="+mn-lt"/>
                <a:ea typeface="+mn-ea"/>
                <a:cs typeface="+mn-cs"/>
              </a:rPr>
              <a:t>are attending </a:t>
            </a:r>
            <a:r>
              <a:rPr lang="en-US" sz="1200" i="1" kern="1200" dirty="0" smtClean="0">
                <a:solidFill>
                  <a:schemeClr val="tx1"/>
                </a:solidFill>
                <a:latin typeface="+mn-lt"/>
                <a:ea typeface="+mn-ea"/>
                <a:cs typeface="+mn-cs"/>
              </a:rPr>
              <a:t>Antenatal care</a:t>
            </a:r>
            <a:r>
              <a:rPr lang="en-US" sz="1200" kern="1200" dirty="0" smtClean="0">
                <a:solidFill>
                  <a:schemeClr val="tx1"/>
                </a:solidFill>
                <a:latin typeface="+mn-lt"/>
                <a:ea typeface="+mn-ea"/>
                <a:cs typeface="+mn-cs"/>
              </a:rPr>
              <a:t> with a skilled provider at least once during </a:t>
            </a:r>
            <a:r>
              <a:rPr lang="en-US" sz="1200" kern="1200" dirty="0" smtClean="0">
                <a:solidFill>
                  <a:schemeClr val="tx1"/>
                </a:solidFill>
                <a:latin typeface="+mn-lt"/>
                <a:ea typeface="+mn-ea"/>
                <a:cs typeface="+mn-cs"/>
              </a:rPr>
              <a:t>pregnancy17%</a:t>
            </a:r>
            <a:r>
              <a:rPr lang="en-US" sz="1200" kern="1200" baseline="0" dirty="0" smtClean="0">
                <a:solidFill>
                  <a:schemeClr val="tx1"/>
                </a:solidFill>
                <a:latin typeface="+mn-lt"/>
                <a:ea typeface="+mn-ea"/>
                <a:cs typeface="+mn-cs"/>
              </a:rPr>
              <a:t> of </a:t>
            </a:r>
            <a:r>
              <a:rPr lang="en-US" sz="1200" kern="1200" dirty="0" smtClean="0">
                <a:solidFill>
                  <a:schemeClr val="tx1"/>
                </a:solidFill>
                <a:latin typeface="+mn-lt"/>
                <a:ea typeface="+mn-ea"/>
                <a:cs typeface="+mn-cs"/>
              </a:rPr>
              <a:t>women </a:t>
            </a:r>
            <a:r>
              <a:rPr lang="en-US" sz="1200" kern="1200" dirty="0" smtClean="0">
                <a:solidFill>
                  <a:schemeClr val="tx1"/>
                </a:solidFill>
                <a:latin typeface="+mn-lt"/>
                <a:ea typeface="+mn-ea"/>
                <a:cs typeface="+mn-cs"/>
              </a:rPr>
              <a:t>are attending the necessary 4 visits, as shown on the next slide.   Quality of care for antenatal care also needs to be considered.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coverage rates for </a:t>
            </a:r>
            <a:r>
              <a:rPr lang="en-US" baseline="0" dirty="0" smtClean="0"/>
              <a:t>other maternal and newborn health indicators are low.  C-Section rates are below the minimum needed to save lives.  Data for other indicators </a:t>
            </a:r>
            <a:r>
              <a:rPr lang="en-US" baseline="0" dirty="0" smtClean="0"/>
              <a:t>are </a:t>
            </a:r>
            <a:r>
              <a:rPr lang="en-US" baseline="0" dirty="0" smtClean="0"/>
              <a:t>not available.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South</a:t>
            </a:r>
            <a:r>
              <a:rPr lang="en-US" baseline="0" dirty="0" smtClean="0"/>
              <a:t> Sudan has data for 2 out of the 5 indicators related to immunization. Available data show that South Sudan’s immunization coverage has still a lot of room for improvement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2010 some 48% of </a:t>
            </a:r>
            <a:r>
              <a:rPr lang="en-US" sz="1200" kern="1200" dirty="0" smtClean="0">
                <a:solidFill>
                  <a:schemeClr val="tx1"/>
                </a:solidFill>
                <a:latin typeface="+mn-lt"/>
                <a:ea typeface="+mn-ea"/>
                <a:cs typeface="+mn-cs"/>
              </a:rPr>
              <a:t>children with suspected pneumonia were taken to an appropriate health provider for treatment.   33% of children with suspected pneumonia received antibiotics.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23% of children with diarrhoea received increased fluids and continued feeding.  39% were treated with ORS.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South Sudan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South Sudan</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2009 25% of children </a:t>
            </a:r>
            <a:r>
              <a:rPr lang="en-US" baseline="0" dirty="0" smtClean="0"/>
              <a:t>&lt;5 slept under a treated bednet.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28% of children are </a:t>
            </a:r>
            <a:r>
              <a:rPr lang="en-US" i="1" dirty="0" smtClean="0"/>
              <a:t>underweight.</a:t>
            </a:r>
            <a:r>
              <a:rPr lang="en-US" i="1" baseline="0" dirty="0" smtClean="0"/>
              <a:t>  </a:t>
            </a:r>
            <a:r>
              <a:rPr lang="en-US" i="0" baseline="0" dirty="0" smtClean="0"/>
              <a:t>31% are </a:t>
            </a:r>
            <a:r>
              <a:rPr lang="en-US" i="1" dirty="0" smtClean="0"/>
              <a:t>stunted.</a:t>
            </a:r>
            <a:r>
              <a:rPr lang="en-US" i="1"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were 45% in 2010.</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data on access</a:t>
            </a:r>
            <a:r>
              <a:rPr lang="en-US" baseline="0" dirty="0" smtClean="0"/>
              <a:t> to </a:t>
            </a:r>
            <a:r>
              <a:rPr lang="en-US" i="1" baseline="0" dirty="0" smtClean="0"/>
              <a:t>Improved drinking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58%</a:t>
            </a:r>
            <a:r>
              <a:rPr lang="en-US" baseline="0" dirty="0" smtClean="0"/>
              <a:t> of the urban population and 81% of the rural population still practice </a:t>
            </a:r>
            <a:r>
              <a:rPr lang="en-US" baseline="0" smtClean="0"/>
              <a:t>open defecation.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South</a:t>
            </a:r>
            <a:r>
              <a:rPr lang="en-US" baseline="0" dirty="0" smtClean="0"/>
              <a:t> Sudan has adopted few of the policies tracked by Countdown. </a:t>
            </a:r>
            <a:r>
              <a:rPr lang="en-US" dirty="0" smtClean="0"/>
              <a:t>More information is required to understand the policy environment in South Sudan.  For some of the policies tracked by Countdown,</a:t>
            </a:r>
            <a:r>
              <a:rPr lang="en-US" baseline="0" dirty="0" smtClean="0"/>
              <a:t> information was not available.  Adopting these policies and implementing them at scale can contribute to improved coverage.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When available, 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is included to show coverage for different wealth groups for a range of interventions along the continuum of care.  54 Countdown</a:t>
            </a:r>
            <a:r>
              <a:rPr lang="en-US" baseline="0" dirty="0" smtClean="0"/>
              <a:t> countries have sufficient data to provide information on </a:t>
            </a:r>
            <a:r>
              <a:rPr lang="en-US" dirty="0" smtClean="0"/>
              <a:t>socioeconomic status, gender, urban/rural residence, etc.  South Sudan does not have sufficient data for the Countdown equity analysis. Conducting national household surveys periodically will both provide</a:t>
            </a:r>
            <a:r>
              <a:rPr lang="en-US" baseline="0" dirty="0" smtClean="0"/>
              <a:t> overall</a:t>
            </a:r>
            <a:r>
              <a:rPr lang="en-US" dirty="0" smtClean="0"/>
              <a:t> coverage data and allow for equity analyses in order to better understand the underserved populations.    </a:t>
            </a:r>
            <a:endParaRPr lang="en-US" baseline="0" dirty="0" smtClean="0"/>
          </a:p>
          <a:p>
            <a:endParaRPr lang="en-US"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South Sudan</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07/12/2014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07/12/2014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07/12/2014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07/12/2014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South Sudan</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South Sudan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690091" y="268288"/>
            <a:ext cx="6246091"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208770" y="1444103"/>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86018"/>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99 deaths </a:t>
            </a:r>
            <a:r>
              <a:rPr lang="en-US" sz="2200" dirty="0">
                <a:latin typeface="+mn-lt"/>
              </a:rPr>
              <a:t>per 1000 live births</a:t>
            </a:r>
          </a:p>
          <a:p>
            <a:pPr algn="ctr"/>
            <a:r>
              <a:rPr lang="en-US" sz="2200" dirty="0" smtClean="0">
                <a:latin typeface="+mn-lt"/>
              </a:rPr>
              <a:t>Infant mortality rate (IMR) </a:t>
            </a:r>
            <a:r>
              <a:rPr lang="en-US" sz="2200" dirty="0">
                <a:latin typeface="+mn-lt"/>
              </a:rPr>
              <a:t>= </a:t>
            </a:r>
            <a:r>
              <a:rPr lang="en-US" sz="2200" dirty="0" smtClean="0">
                <a:latin typeface="+mn-lt"/>
              </a:rPr>
              <a:t>64 deaths </a:t>
            </a:r>
            <a:r>
              <a:rPr lang="en-US" sz="2200" dirty="0">
                <a:latin typeface="+mn-lt"/>
              </a:rPr>
              <a:t>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39 deaths </a:t>
            </a:r>
            <a:r>
              <a:rPr lang="en-US" sz="2200" dirty="0">
                <a:latin typeface="+mn-lt"/>
              </a:rPr>
              <a:t>per 1000 live births</a:t>
            </a:r>
          </a:p>
          <a:p>
            <a:pPr algn="ctr">
              <a:defRPr/>
            </a:pPr>
            <a:endParaRPr lang="en-US" sz="2400" b="1" dirty="0">
              <a:solidFill>
                <a:srgbClr val="990033"/>
              </a:solidFill>
              <a:latin typeface="+mn-lt"/>
              <a:cs typeface="Calibri" pitchFamily="34" charset="0"/>
            </a:endParaRPr>
          </a:p>
        </p:txBody>
      </p:sp>
      <p:pic>
        <p:nvPicPr>
          <p:cNvPr id="3" name="Picture 2"/>
          <p:cNvPicPr>
            <a:picLocks noChangeAspect="1"/>
          </p:cNvPicPr>
          <p:nvPr/>
        </p:nvPicPr>
        <p:blipFill>
          <a:blip r:embed="rId3"/>
          <a:stretch>
            <a:fillRect/>
          </a:stretch>
        </p:blipFill>
        <p:spPr>
          <a:xfrm>
            <a:off x="152242" y="2014682"/>
            <a:ext cx="8839516" cy="32580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defRPr/>
            </a:pPr>
            <a:r>
              <a:rPr lang="en-US" sz="2400" b="1" dirty="0">
                <a:solidFill>
                  <a:srgbClr val="990033"/>
                </a:solidFill>
                <a:latin typeface="Calibri"/>
                <a:cs typeface="Calibri" pitchFamily="34" charset="0"/>
              </a:rPr>
              <a:t>Leading direct causes:</a:t>
            </a:r>
          </a:p>
          <a:p>
            <a:pPr defTabSz="914400" fontAlgn="base">
              <a:spcBef>
                <a:spcPct val="0"/>
              </a:spcBef>
              <a:spcAft>
                <a:spcPct val="0"/>
              </a:spcAft>
            </a:pPr>
            <a:r>
              <a:rPr lang="en-US" sz="2400" dirty="0">
                <a:solidFill>
                  <a:prstClr val="black"/>
                </a:solidFill>
                <a:latin typeface="Calibri"/>
                <a:cs typeface="Arial" charset="0"/>
              </a:rPr>
              <a:t>Haemorrhage – 25%</a:t>
            </a:r>
          </a:p>
          <a:p>
            <a:pPr defTabSz="914400" fontAlgn="base">
              <a:spcBef>
                <a:spcPct val="0"/>
              </a:spcBef>
              <a:spcAft>
                <a:spcPct val="0"/>
              </a:spcAft>
            </a:pPr>
            <a:r>
              <a:rPr lang="en-US" sz="2400" dirty="0">
                <a:solidFill>
                  <a:prstClr val="black"/>
                </a:solidFill>
                <a:latin typeface="Calibri"/>
                <a:cs typeface="Arial" charset="0"/>
              </a:rPr>
              <a:t>Hypertension – 16%</a:t>
            </a:r>
          </a:p>
          <a:p>
            <a:pPr defTabSz="914400" fontAlgn="base">
              <a:spcBef>
                <a:spcPct val="0"/>
              </a:spcBef>
              <a:spcAft>
                <a:spcPct val="0"/>
              </a:spcAft>
            </a:pPr>
            <a:r>
              <a:rPr lang="en-US" sz="2400" dirty="0">
                <a:solidFill>
                  <a:prstClr val="black"/>
                </a:solidFill>
                <a:latin typeface="Calibri"/>
                <a:cs typeface="Arial" charset="0"/>
              </a:rPr>
              <a:t>Unsafe abortion – 10%</a:t>
            </a:r>
          </a:p>
          <a:p>
            <a:pPr defTabSz="914400" fontAlgn="base">
              <a:spcBef>
                <a:spcPct val="0"/>
              </a:spcBef>
              <a:spcAft>
                <a:spcPct val="0"/>
              </a:spcAft>
            </a:pPr>
            <a:r>
              <a:rPr lang="en-US" sz="2400" dirty="0">
                <a:solidFill>
                  <a:prstClr val="black"/>
                </a:solidFill>
                <a:latin typeface="Calibri"/>
                <a:cs typeface="Arial" charset="0"/>
              </a:rPr>
              <a:t>Sepsis – 10%</a:t>
            </a:r>
          </a:p>
          <a:p>
            <a:pPr defTabSz="914400" fontAlgn="base">
              <a:spcBef>
                <a:spcPct val="0"/>
              </a:spcBef>
              <a:spcAft>
                <a:spcPct val="0"/>
              </a:spcAft>
              <a:defRPr/>
            </a:pPr>
            <a:endParaRPr lang="en-US" sz="2000" i="1" dirty="0">
              <a:solidFill>
                <a:prstClr val="black"/>
              </a:solidFill>
              <a:latin typeface="Calibri"/>
              <a:cs typeface="Calibri" pitchFamily="34" charset="0"/>
            </a:endParaRPr>
          </a:p>
          <a:p>
            <a:pPr marL="457200" indent="-457200" defTabSz="914400" fontAlgn="base">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defTabSz="914400" fontAlgn="base">
              <a:spcBef>
                <a:spcPct val="0"/>
              </a:spcBef>
              <a:spcAft>
                <a:spcPct val="0"/>
              </a:spcAft>
              <a:defRPr/>
            </a:pPr>
            <a:r>
              <a:rPr lang="en-US" sz="2800" b="1" dirty="0">
                <a:solidFill>
                  <a:srgbClr val="990033"/>
                </a:solidFill>
                <a:latin typeface="Calibri" pitchFamily="34" charset="0"/>
                <a:cs typeface="Calibri" pitchFamily="34" charset="0"/>
              </a:rPr>
              <a:t>Understanding the cause of death distribution </a:t>
            </a:r>
            <a:r>
              <a:rPr lang="en-US" sz="2800" dirty="0">
                <a:solidFill>
                  <a:prstClr val="black"/>
                </a:solidFill>
                <a:latin typeface="Calibri" pitchFamily="34" charset="0"/>
                <a:cs typeface="Calibri" pitchFamily="34" charset="0"/>
              </a:rPr>
              <a:t>is important for program development and monitoring</a:t>
            </a:r>
          </a:p>
        </p:txBody>
      </p:sp>
      <p:sp>
        <p:nvSpPr>
          <p:cNvPr id="33795" name="Rectangle 8"/>
          <p:cNvSpPr>
            <a:spLocks noChangeArrowheads="1"/>
          </p:cNvSpPr>
          <p:nvPr/>
        </p:nvSpPr>
        <p:spPr bwMode="auto">
          <a:xfrm>
            <a:off x="3095624" y="239713"/>
            <a:ext cx="5819775"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sz="3600" b="1" dirty="0">
                <a:solidFill>
                  <a:srgbClr val="FFFFFF"/>
                </a:solidFill>
                <a:latin typeface="Calibri" pitchFamily="34" charset="0"/>
                <a:cs typeface="Calibri" pitchFamily="34" charset="0"/>
              </a:rPr>
              <a:t>Why do sub-Saharan African mothers die?</a:t>
            </a:r>
          </a:p>
        </p:txBody>
      </p:sp>
      <p:pic>
        <p:nvPicPr>
          <p:cNvPr id="2050" name="Picture 2"/>
          <p:cNvPicPr>
            <a:picLocks noChangeAspect="1" noChangeArrowheads="1"/>
          </p:cNvPicPr>
          <p:nvPr/>
        </p:nvPicPr>
        <p:blipFill>
          <a:blip r:embed="rId3" cstate="print"/>
          <a:srcRect/>
          <a:stretch>
            <a:fillRect/>
          </a:stretch>
        </p:blipFill>
        <p:spPr bwMode="auto">
          <a:xfrm>
            <a:off x="3333751" y="1733550"/>
            <a:ext cx="5437895" cy="3600000"/>
          </a:xfrm>
          <a:prstGeom prst="rect">
            <a:avLst/>
          </a:prstGeom>
          <a:noFill/>
          <a:ln w="9525">
            <a:noFill/>
            <a:miter lim="800000"/>
            <a:headEnd/>
            <a:tailEnd/>
          </a:ln>
        </p:spPr>
      </p:pic>
    </p:spTree>
    <p:extLst>
      <p:ext uri="{BB962C8B-B14F-4D97-AF65-F5344CB8AC3E}">
        <p14:creationId xmlns:p14="http://schemas.microsoft.com/office/powerpoint/2010/main" val="35880636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191284" y="2213283"/>
            <a:ext cx="2540832"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smtClean="0">
                <a:latin typeface="+mn-lt"/>
                <a:cs typeface="Calibri" pitchFamily="34" charset="0"/>
              </a:rPr>
              <a:t>Neonatal – 34%</a:t>
            </a:r>
          </a:p>
          <a:p>
            <a:pPr>
              <a:defRPr/>
            </a:pPr>
            <a:r>
              <a:rPr lang="en-US" sz="2400" dirty="0" smtClean="0">
                <a:latin typeface="+mn-lt"/>
                <a:cs typeface="Calibri" pitchFamily="34" charset="0"/>
              </a:rPr>
              <a:t>Pneumonia – 18%</a:t>
            </a:r>
          </a:p>
          <a:p>
            <a:pPr>
              <a:defRPr/>
            </a:pPr>
            <a:r>
              <a:rPr lang="en-US" sz="2400" dirty="0" err="1" smtClean="0">
                <a:latin typeface="+mn-lt"/>
                <a:cs typeface="Calibri" pitchFamily="34" charset="0"/>
              </a:rPr>
              <a:t>Diarrhoea</a:t>
            </a:r>
            <a:r>
              <a:rPr lang="en-US" sz="2400" dirty="0" smtClean="0">
                <a:latin typeface="+mn-lt"/>
                <a:cs typeface="Calibri" pitchFamily="34" charset="0"/>
              </a:rPr>
              <a:t> – 11%</a:t>
            </a:r>
          </a:p>
          <a:p>
            <a:pPr>
              <a:defRPr/>
            </a:pPr>
            <a:r>
              <a:rPr lang="en-US" sz="2400" dirty="0" smtClean="0">
                <a:latin typeface="+mn-lt"/>
                <a:cs typeface="Calibri" pitchFamily="34" charset="0"/>
              </a:rPr>
              <a:t>Malaria – 6%</a:t>
            </a:r>
          </a:p>
          <a:p>
            <a:pPr>
              <a:defRPr/>
            </a:pPr>
            <a:r>
              <a:rPr lang="en-US" sz="2400" dirty="0" smtClean="0">
                <a:latin typeface="+mn-lt"/>
                <a:cs typeface="Calibri" pitchFamily="34" charset="0"/>
              </a:rPr>
              <a:t>Injuries – 5%</a:t>
            </a:r>
          </a:p>
          <a:p>
            <a:pPr>
              <a:defRPr/>
            </a:pPr>
            <a:r>
              <a:rPr lang="en-US" sz="2400" dirty="0" smtClean="0">
                <a:latin typeface="+mn-lt"/>
                <a:cs typeface="Calibri" pitchFamily="34" charset="0"/>
              </a:rPr>
              <a:t>HIV/AIDS – 3%</a:t>
            </a:r>
          </a:p>
          <a:p>
            <a:pPr>
              <a:defRPr/>
            </a:pPr>
            <a:r>
              <a:rPr lang="en-US" sz="2400" dirty="0" smtClean="0">
                <a:latin typeface="+mn-lt"/>
                <a:cs typeface="Calibri" pitchFamily="34" charset="0"/>
              </a:rPr>
              <a:t>Measles – 2%</a:t>
            </a:r>
            <a:endParaRPr lang="en-US" sz="2400" dirty="0" smtClean="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701636" y="268288"/>
            <a:ext cx="6061364" cy="1077218"/>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Why do South Sudanese children die?</a:t>
            </a:r>
            <a:endParaRPr lang="en-US" sz="32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2916350" y="1656773"/>
            <a:ext cx="5742938" cy="39924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457644" y="280108"/>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961685" y="1149926"/>
            <a:ext cx="7437901" cy="54288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186068" y="462400"/>
            <a:ext cx="6771864" cy="54252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4109" y="1057503"/>
            <a:ext cx="7098456" cy="5475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523505" y="1260763"/>
            <a:ext cx="6374080" cy="50400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78325" y="1293091"/>
            <a:ext cx="6787350" cy="5054400"/>
          </a:xfrm>
          <a:prstGeom prst="rect">
            <a:avLst/>
          </a:prstGeom>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1"/>
          <p:cNvPicPr>
            <a:picLocks noChangeAspect="1"/>
          </p:cNvPicPr>
          <p:nvPr/>
        </p:nvPicPr>
        <p:blipFill>
          <a:blip r:embed="rId3"/>
          <a:stretch>
            <a:fillRect/>
          </a:stretch>
        </p:blipFill>
        <p:spPr>
          <a:xfrm>
            <a:off x="839632" y="1227090"/>
            <a:ext cx="7464736" cy="54000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51864" y="1301172"/>
            <a:ext cx="7025000" cy="50580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2858" y="1162050"/>
            <a:ext cx="7000957" cy="510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635" y="1035272"/>
            <a:ext cx="7569404" cy="5067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South Sudan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071148" y="1288472"/>
            <a:ext cx="7463521" cy="5068800"/>
          </a:xfrm>
          <a:prstGeom prst="rect">
            <a:avLst/>
          </a:prstGeom>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69294" y="1260764"/>
            <a:ext cx="6636320" cy="5061600"/>
          </a:xfrm>
          <a:prstGeom prst="rect">
            <a:avLst/>
          </a:prstGeom>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7206" y="1015840"/>
            <a:ext cx="6672262" cy="545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2550" y="1000108"/>
            <a:ext cx="6521573" cy="5476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74120" y="1166509"/>
            <a:ext cx="6395760" cy="54144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443491"/>
            <a:ext cx="8229600" cy="4691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 </a:t>
            </a:r>
            <a:r>
              <a:rPr lang="en-US" sz="2400" dirty="0" smtClean="0"/>
              <a:t>- Maternity protection in accordance with Convention 183</a:t>
            </a:r>
          </a:p>
          <a:p>
            <a:r>
              <a:rPr lang="en-US" sz="2400" b="1" dirty="0" smtClean="0">
                <a:solidFill>
                  <a:srgbClr val="800000"/>
                </a:solidFill>
              </a:rPr>
              <a:t>NO </a:t>
            </a:r>
            <a:r>
              <a:rPr lang="en-US" sz="2400" dirty="0" smtClean="0"/>
              <a:t>- Specific notifications of maternal deaths </a:t>
            </a:r>
          </a:p>
          <a:p>
            <a:r>
              <a:rPr lang="en-US" sz="2400" b="1" dirty="0" smtClean="0">
                <a:solidFill>
                  <a:srgbClr val="800000"/>
                </a:solidFill>
              </a:rPr>
              <a:t>* </a:t>
            </a:r>
            <a:r>
              <a:rPr lang="en-US" sz="2400" dirty="0" smtClean="0"/>
              <a:t>- Midwifery personnel authorized to administer core set of life saving interventions</a:t>
            </a:r>
            <a:r>
              <a:rPr lang="en-US" sz="2400" dirty="0"/>
              <a:t> </a:t>
            </a:r>
          </a:p>
          <a:p>
            <a:r>
              <a:rPr lang="en-US" sz="2400" b="1" dirty="0" smtClean="0">
                <a:solidFill>
                  <a:srgbClr val="800000"/>
                </a:solidFill>
              </a:rPr>
              <a:t>* </a:t>
            </a:r>
            <a:r>
              <a:rPr lang="en-US" sz="2400" dirty="0" smtClean="0"/>
              <a:t>- International Code of Marketing of Breastmilk Substitutes</a:t>
            </a:r>
          </a:p>
          <a:p>
            <a:r>
              <a:rPr lang="en-US" sz="2400" b="1" dirty="0" smtClean="0">
                <a:solidFill>
                  <a:srgbClr val="800000"/>
                </a:solidFill>
              </a:rPr>
              <a:t>NO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YES </a:t>
            </a:r>
            <a:r>
              <a:rPr lang="en-US" sz="2400" dirty="0" smtClean="0"/>
              <a:t>- Community treatment of pneumonia with antibiotics</a:t>
            </a:r>
          </a:p>
          <a:p>
            <a:r>
              <a:rPr lang="en-US" sz="2400" b="1" dirty="0" smtClean="0">
                <a:solidFill>
                  <a:srgbClr val="800000"/>
                </a:solidFill>
              </a:rPr>
              <a:t>NO </a:t>
            </a:r>
            <a:r>
              <a:rPr lang="en-US" sz="2400" dirty="0" smtClean="0"/>
              <a:t>- 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
        <p:nvSpPr>
          <p:cNvPr id="2" name="TextBox 1"/>
          <p:cNvSpPr txBox="1"/>
          <p:nvPr/>
        </p:nvSpPr>
        <p:spPr>
          <a:xfrm>
            <a:off x="361950" y="6211434"/>
            <a:ext cx="6953250" cy="430887"/>
          </a:xfrm>
          <a:prstGeom prst="rect">
            <a:avLst/>
          </a:prstGeom>
          <a:noFill/>
        </p:spPr>
        <p:txBody>
          <a:bodyPr wrap="square" rtlCol="0">
            <a:spAutoFit/>
          </a:bodyPr>
          <a:lstStyle/>
          <a:p>
            <a:r>
              <a:rPr lang="en-US" sz="2200" dirty="0" smtClean="0">
                <a:latin typeface="+mn-lt"/>
              </a:rPr>
              <a:t>* Policy information not available</a:t>
            </a:r>
            <a:endParaRPr lang="en-US" sz="2200" dirty="0">
              <a:latin typeface="+mn-lt"/>
            </a:endParaRPr>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Partial </a:t>
            </a:r>
            <a:r>
              <a:rPr lang="en-US" sz="2200" dirty="0"/>
              <a:t>(</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 - </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 -</a:t>
            </a:r>
          </a:p>
          <a:p>
            <a:pPr marL="0" indent="0">
              <a:spcBef>
                <a:spcPts val="0"/>
              </a:spcBef>
              <a:spcAft>
                <a:spcPts val="600"/>
              </a:spcAft>
              <a:buClr>
                <a:srgbClr val="800000"/>
              </a:buClr>
              <a:buNone/>
            </a:pPr>
            <a:r>
              <a:rPr lang="en-US" sz="2200" b="1" dirty="0" smtClean="0">
                <a:solidFill>
                  <a:srgbClr val="800000"/>
                </a:solidFill>
              </a:rPr>
              <a:t>     </a:t>
            </a:r>
            <a:r>
              <a:rPr lang="en-US" sz="2200" dirty="0"/>
              <a:t>(% of recommended minimum</a:t>
            </a:r>
            <a:r>
              <a:rPr lang="en-US" sz="2200" dirty="0" smtClean="0"/>
              <a:t>)</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$33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a:solidFill>
                  <a:srgbClr val="800000"/>
                </a:solidFill>
              </a:rPr>
              <a:t> </a:t>
            </a:r>
            <a:r>
              <a:rPr lang="en-US" sz="2200" b="1" dirty="0" smtClean="0">
                <a:solidFill>
                  <a:srgbClr val="800000"/>
                </a:solidFill>
              </a:rPr>
              <a:t>$</a:t>
            </a:r>
            <a:r>
              <a:rPr lang="en-US" sz="2200" b="1" dirty="0">
                <a:solidFill>
                  <a:srgbClr val="800000"/>
                </a:solidFill>
              </a:rPr>
              <a:t>4</a:t>
            </a:r>
            <a:r>
              <a:rPr lang="en-US" sz="2200" b="1" dirty="0" smtClean="0">
                <a:solidFill>
                  <a:srgbClr val="800000"/>
                </a:solidFill>
              </a:rPr>
              <a:t> </a:t>
            </a:r>
            <a:r>
              <a:rPr lang="en-US" sz="2200" dirty="0"/>
              <a:t>(2012</a:t>
            </a:r>
            <a:r>
              <a:rPr lang="en-US" sz="2200" dirty="0" smtClean="0"/>
              <a:t>)</a:t>
            </a:r>
            <a:r>
              <a:rPr lang="en-US" sz="2200" b="1" dirty="0" smtClean="0">
                <a:solidFill>
                  <a:srgbClr val="800000"/>
                </a:solidFill>
              </a:rPr>
              <a:t>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$57 </a:t>
            </a:r>
            <a:r>
              <a:rPr lang="en-US" sz="2200" dirty="0"/>
              <a:t>(2012)</a:t>
            </a:r>
            <a:r>
              <a:rPr lang="en-US" sz="2200" b="1" dirty="0">
                <a:solidFill>
                  <a:srgbClr val="800000"/>
                </a:solidFill>
              </a:rPr>
              <a:t> </a:t>
            </a:r>
            <a:endParaRPr lang="en-US" sz="2200" b="1" dirty="0" smtClean="0">
              <a:solidFill>
                <a:srgbClr val="800000"/>
              </a:solidFill>
            </a:endParaRPr>
          </a:p>
          <a:p>
            <a:pPr marL="0" indent="0">
              <a:spcBef>
                <a:spcPts val="0"/>
              </a:spcBef>
              <a:spcAft>
                <a:spcPts val="600"/>
              </a:spcAft>
              <a:buClr>
                <a:srgbClr val="800000"/>
              </a:buClr>
              <a:buNone/>
            </a:pPr>
            <a:r>
              <a:rPr lang="en-US" sz="2200" b="1" dirty="0">
                <a:solidFill>
                  <a:srgbClr val="800000"/>
                </a:solidFill>
              </a:rPr>
              <a:t> </a:t>
            </a:r>
            <a:r>
              <a:rPr lang="en-US" sz="2200" b="1" dirty="0" smtClean="0">
                <a:solidFill>
                  <a:srgbClr val="800000"/>
                </a:solidFill>
              </a:rPr>
              <a:t>    </a:t>
            </a: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 - </a:t>
            </a:r>
            <a:endParaRPr lang="en-US" sz="2200" dirty="0" smtClean="0"/>
          </a:p>
          <a:p>
            <a:pPr>
              <a:spcBef>
                <a:spcPts val="0"/>
              </a:spcBef>
              <a:spcAft>
                <a:spcPts val="600"/>
              </a:spcAft>
              <a:buClr>
                <a:srgbClr val="800000"/>
              </a:buClr>
            </a:pPr>
            <a:r>
              <a:rPr lang="en-US" sz="2200" dirty="0" smtClean="0"/>
              <a:t>Official development assistance to maternal and newborn health per live birth (US$):   </a:t>
            </a:r>
            <a:r>
              <a:rPr lang="en-US" sz="2200" dirty="0" smtClean="0">
                <a:solidFill>
                  <a:srgbClr val="800000"/>
                </a:solidFill>
              </a:rPr>
              <a:t>- -</a:t>
            </a:r>
            <a:r>
              <a:rPr lang="en-US" sz="2200" b="1" dirty="0" smtClean="0">
                <a:solidFill>
                  <a:srgbClr val="800000"/>
                </a:solidFill>
              </a:rPr>
              <a:t> </a:t>
            </a:r>
            <a:endParaRPr lang="en-US" sz="2200" dirty="0" smtClean="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999181" y="291379"/>
            <a:ext cx="3948546"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smtClean="0">
                <a:solidFill>
                  <a:srgbClr val="FFFFFF"/>
                </a:solidFill>
                <a:latin typeface="Calibri" pitchFamily="34" charset="0"/>
                <a:cs typeface="Calibri" pitchFamily="34" charset="0"/>
              </a:rPr>
              <a:t>Who </a:t>
            </a:r>
            <a:r>
              <a:rPr lang="en-US" sz="3200" b="1">
                <a:solidFill>
                  <a:srgbClr val="FFFFFF"/>
                </a:solidFill>
                <a:latin typeface="Calibri" pitchFamily="34" charset="0"/>
                <a:cs typeface="Calibri" pitchFamily="34" charset="0"/>
              </a:rPr>
              <a:t>i</a:t>
            </a:r>
            <a:r>
              <a:rPr lang="en-US" sz="3200" b="1" smtClean="0">
                <a:solidFill>
                  <a:srgbClr val="FFFFFF"/>
                </a:solidFill>
                <a:latin typeface="Calibri" pitchFamily="34" charset="0"/>
                <a:cs typeface="Calibri" pitchFamily="34" charset="0"/>
              </a:rPr>
              <a:t>s </a:t>
            </a:r>
            <a:r>
              <a:rPr lang="en-US" sz="3200" b="1" dirty="0" smtClean="0">
                <a:solidFill>
                  <a:srgbClr val="FFFFFF"/>
                </a:solidFill>
                <a:latin typeface="Calibri" pitchFamily="34" charset="0"/>
                <a:cs typeface="Calibri" pitchFamily="34" charset="0"/>
              </a:rPr>
              <a:t>left behind?</a:t>
            </a:r>
            <a:endParaRPr lang="en-US" sz="32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5252244" y="2116682"/>
            <a:ext cx="362585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cs typeface="Calibri" pitchFamily="34" charset="0"/>
              </a:rPr>
              <a:t>      South Sudan</a:t>
            </a:r>
          </a:p>
          <a:p>
            <a:pPr>
              <a:spcBef>
                <a:spcPts val="600"/>
              </a:spcBef>
              <a:spcAft>
                <a:spcPts val="600"/>
              </a:spcAft>
              <a:defRPr/>
            </a:pPr>
            <a:r>
              <a:rPr lang="en-US" sz="2800" dirty="0" smtClean="0">
                <a:cs typeface="Calibri" pitchFamily="34" charset="0"/>
              </a:rPr>
              <a:t> There </a:t>
            </a:r>
            <a:r>
              <a:rPr lang="en-US" sz="2800" dirty="0">
                <a:cs typeface="Calibri" pitchFamily="34" charset="0"/>
              </a:rPr>
              <a:t>was not sufficient information to show </a:t>
            </a:r>
            <a:r>
              <a:rPr lang="en-US" sz="2800" b="1" dirty="0" smtClean="0">
                <a:solidFill>
                  <a:srgbClr val="990033"/>
                </a:solidFill>
                <a:cs typeface="Calibri" pitchFamily="34" charset="0"/>
              </a:rPr>
              <a:t>coverage </a:t>
            </a:r>
            <a:r>
              <a:rPr lang="en-US" sz="2800" b="1" dirty="0">
                <a:solidFill>
                  <a:srgbClr val="990033"/>
                </a:solidFill>
                <a:cs typeface="Calibri" pitchFamily="34" charset="0"/>
              </a:rPr>
              <a:t>rates according to </a:t>
            </a:r>
            <a:r>
              <a:rPr lang="en-US" sz="2800" b="1" dirty="0">
                <a:solidFill>
                  <a:schemeClr val="accent2">
                    <a:lumMod val="75000"/>
                  </a:schemeClr>
                </a:solidFill>
                <a:cs typeface="Calibri" pitchFamily="34" charset="0"/>
              </a:rPr>
              <a:t>wealth </a:t>
            </a:r>
            <a:r>
              <a:rPr lang="en-US" sz="2800" b="1" dirty="0">
                <a:solidFill>
                  <a:srgbClr val="990033"/>
                </a:solidFill>
                <a:cs typeface="Calibri" pitchFamily="34" charset="0"/>
              </a:rPr>
              <a:t>groups.  </a:t>
            </a:r>
            <a:endParaRPr lang="en-US" sz="28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612" y="268288"/>
            <a:ext cx="4110037" cy="624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South Sudan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12285</TotalTime>
  <Words>2482</Words>
  <Application>Microsoft Macintosh PowerPoint</Application>
  <PresentationFormat>On-screen Show (4:3)</PresentationFormat>
  <Paragraphs>231</Paragraphs>
  <Slides>38</Slides>
  <Notes>37</Notes>
  <HiddenSlides>2</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712</cp:revision>
  <cp:lastPrinted>2012-06-12T19:26:24Z</cp:lastPrinted>
  <dcterms:created xsi:type="dcterms:W3CDTF">2008-01-10T17:37:13Z</dcterms:created>
  <dcterms:modified xsi:type="dcterms:W3CDTF">2014-12-07T19:16:20Z</dcterms:modified>
</cp:coreProperties>
</file>