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34" r:id="rId2"/>
    <p:sldId id="535" r:id="rId3"/>
    <p:sldId id="519" r:id="rId4"/>
    <p:sldId id="431" r:id="rId5"/>
    <p:sldId id="435" r:id="rId6"/>
    <p:sldId id="496" r:id="rId7"/>
    <p:sldId id="464" r:id="rId8"/>
    <p:sldId id="521" r:id="rId9"/>
    <p:sldId id="513" r:id="rId10"/>
    <p:sldId id="523" r:id="rId11"/>
    <p:sldId id="517" r:id="rId12"/>
    <p:sldId id="536" r:id="rId13"/>
    <p:sldId id="522" r:id="rId14"/>
    <p:sldId id="390" r:id="rId15"/>
    <p:sldId id="412" r:id="rId16"/>
    <p:sldId id="518" r:id="rId17"/>
    <p:sldId id="500" r:id="rId18"/>
    <p:sldId id="413" r:id="rId19"/>
    <p:sldId id="542"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37" r:id="rId40"/>
    <p:sldId id="538" r:id="rId41"/>
    <p:sldId id="539" r:id="rId42"/>
    <p:sldId id="540" r:id="rId43"/>
    <p:sldId id="541"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33"/>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0805" autoAdjust="0"/>
  </p:normalViewPr>
  <p:slideViewPr>
    <p:cSldViewPr snapToGrid="0">
      <p:cViewPr>
        <p:scale>
          <a:sx n="110" d="100"/>
          <a:sy n="110" d="100"/>
        </p:scale>
        <p:origin x="-496" y="1072"/>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195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07/12/2014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07/12/2014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South Africa,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dirty="0" smtClean="0"/>
              <a:t>for South</a:t>
            </a:r>
            <a:r>
              <a:rPr lang="en-US" i="0" baseline="0" dirty="0" smtClean="0"/>
              <a:t> Africa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endParaRPr lang="en-US" i="0" baseline="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South Africa’s official mortality statistics.)</a:t>
            </a:r>
          </a:p>
          <a:p>
            <a:r>
              <a:rPr lang="en-US" dirty="0" smtClean="0"/>
              <a:t>Other</a:t>
            </a:r>
            <a:r>
              <a:rPr lang="en-US" baseline="0" dirty="0" smtClean="0"/>
              <a:t> data sources are listed here and include </a:t>
            </a:r>
            <a:r>
              <a:rPr lang="en-US" dirty="0" smtClean="0"/>
              <a:t>country reports. </a:t>
            </a:r>
          </a:p>
          <a:p>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South Africa </a:t>
            </a:r>
            <a:r>
              <a:rPr lang="en-US" i="1" dirty="0" smtClean="0"/>
              <a:t>Under—five child mortality rate </a:t>
            </a:r>
            <a:r>
              <a:rPr lang="en-US" dirty="0" smtClean="0"/>
              <a:t>and </a:t>
            </a:r>
            <a:r>
              <a:rPr lang="en-US" i="1" dirty="0" smtClean="0"/>
              <a:t>Maternal mortality ratio </a:t>
            </a:r>
            <a:r>
              <a:rPr lang="en-US" dirty="0" smtClean="0"/>
              <a:t>are still high.  Newer UN</a:t>
            </a:r>
            <a:r>
              <a:rPr lang="en-US" baseline="0" dirty="0" smtClean="0"/>
              <a:t> estimates show an Under-five mortality rate of 44 for 2013.</a:t>
            </a:r>
            <a:endParaRPr lang="en-US" dirty="0" smtClean="0"/>
          </a:p>
          <a:p>
            <a:endParaRPr lang="en-US" i="1"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a:t>
            </a:r>
            <a:r>
              <a:rPr lang="en-ZA" sz="1200" b="0" i="1" kern="1200" smtClean="0">
                <a:solidFill>
                  <a:schemeClr val="tx1"/>
                </a:solidFill>
                <a:effectLst/>
                <a:latin typeface="+mn-lt"/>
                <a:ea typeface="+mn-ea"/>
                <a:cs typeface="+mn-cs"/>
              </a:rPr>
              <a:t>, 2014”</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 Africa, including South</a:t>
            </a:r>
            <a:r>
              <a:rPr lang="en-US" i="0" baseline="0" dirty="0" smtClean="0"/>
              <a:t> Africa</a:t>
            </a:r>
            <a:r>
              <a:rPr lang="en-US" i="0" dirty="0" smtClean="0"/>
              <a:t>,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solidFill>
                  <a:prstClr val="black"/>
                </a:solidFill>
                <a:latin typeface="Calibri" pitchFamily="34" charset="0"/>
                <a:cs typeface="Calibri" pitchFamily="34" charset="0"/>
              </a:rPr>
              <a:pPr eaLnBrk="1" hangingPunct="1"/>
              <a:t>19</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South Africa, some </a:t>
            </a:r>
            <a:r>
              <a:rPr lang="en-US" dirty="0" smtClean="0"/>
              <a:t>34% </a:t>
            </a:r>
            <a:r>
              <a:rPr lang="en-US" dirty="0" smtClean="0"/>
              <a:t>of child deaths occur in the neonatal period.  Most of these can be prevented.  Post-neonatal deaths can, also,</a:t>
            </a:r>
            <a:r>
              <a:rPr lang="en-US" baseline="0" dirty="0" smtClean="0"/>
              <a:t> mostly be prevented and come mainly from HIV/AIDS, Pneumonia, Diarrhoea, and Injuries. </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endParaRPr lang="en-US" i="0" baseline="0" dirty="0" smtClean="0"/>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along the continuum of care.  It’s useful to consider what delivery strategies are used to deliver these interventions and how</a:t>
            </a:r>
            <a:r>
              <a:rPr lang="en-US" baseline="0" dirty="0" smtClean="0"/>
              <a:t> to overcome </a:t>
            </a:r>
            <a:r>
              <a:rPr lang="en-US" i="0" baseline="0" dirty="0" smtClean="0"/>
              <a:t>barriers to delivery or utilization of key services.</a:t>
            </a:r>
          </a:p>
          <a:p>
            <a:r>
              <a:rPr lang="en-US" i="0" baseline="0" dirty="0" smtClean="0"/>
              <a:t>No data </a:t>
            </a:r>
            <a:r>
              <a:rPr lang="en-US" i="0" baseline="0" dirty="0" smtClean="0"/>
              <a:t>are </a:t>
            </a:r>
            <a:r>
              <a:rPr lang="en-US" i="0" baseline="0" dirty="0" smtClean="0"/>
              <a:t>available for </a:t>
            </a:r>
            <a:r>
              <a:rPr lang="en-US" i="1" baseline="0" dirty="0" smtClean="0"/>
              <a:t>Postnatal care</a:t>
            </a:r>
            <a:r>
              <a:rPr lang="en-US" i="0" baseline="0" dirty="0" smtClean="0"/>
              <a:t>.</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is very high, but it’s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estimated at </a:t>
            </a:r>
            <a:r>
              <a:rPr lang="en-US" dirty="0" smtClean="0"/>
              <a:t>83%</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South Africa, a</a:t>
            </a:r>
            <a:r>
              <a:rPr lang="en-US" dirty="0" smtClean="0"/>
              <a:t>lmost </a:t>
            </a:r>
            <a:r>
              <a:rPr lang="en-US" dirty="0" smtClean="0"/>
              <a:t>all</a:t>
            </a:r>
            <a:r>
              <a:rPr lang="en-US" baseline="0" dirty="0" smtClean="0"/>
              <a:t> women </a:t>
            </a:r>
            <a:r>
              <a:rPr lang="en-US" sz="1200" kern="1200" dirty="0" smtClean="0">
                <a:solidFill>
                  <a:schemeClr val="tx1"/>
                </a:solidFill>
                <a:latin typeface="+mn-lt"/>
                <a:ea typeface="+mn-ea"/>
                <a:cs typeface="+mn-cs"/>
              </a:rPr>
              <a:t>are attending </a:t>
            </a:r>
            <a:r>
              <a:rPr lang="en-US" sz="1200" i="1" kern="1200" dirty="0" smtClean="0">
                <a:solidFill>
                  <a:schemeClr val="tx1"/>
                </a:solidFill>
                <a:latin typeface="+mn-lt"/>
                <a:ea typeface="+mn-ea"/>
                <a:cs typeface="+mn-cs"/>
              </a:rPr>
              <a:t>Antenatal care</a:t>
            </a:r>
            <a:r>
              <a:rPr lang="en-US" sz="1200" kern="1200" dirty="0" smtClean="0">
                <a:solidFill>
                  <a:schemeClr val="tx1"/>
                </a:solidFill>
                <a:latin typeface="+mn-lt"/>
                <a:ea typeface="+mn-ea"/>
                <a:cs typeface="+mn-cs"/>
              </a:rPr>
              <a:t> with a skilled provider at least once during pregnancy. </a:t>
            </a:r>
            <a:r>
              <a:rPr lang="en-US" sz="1200" kern="1200" dirty="0" smtClean="0">
                <a:solidFill>
                  <a:schemeClr val="tx1"/>
                </a:solidFill>
                <a:latin typeface="+mn-lt"/>
                <a:ea typeface="+mn-ea"/>
                <a:cs typeface="+mn-cs"/>
              </a:rPr>
              <a:t>87%</a:t>
            </a:r>
            <a:r>
              <a:rPr lang="en-US" sz="1200" kern="1200" baseline="0" dirty="0" smtClean="0">
                <a:solidFill>
                  <a:schemeClr val="tx1"/>
                </a:solidFill>
                <a:latin typeface="+mn-lt"/>
                <a:ea typeface="+mn-ea"/>
                <a:cs typeface="+mn-cs"/>
              </a:rPr>
              <a:t> of </a:t>
            </a:r>
            <a:r>
              <a:rPr lang="en-US" sz="1200" kern="1200" dirty="0" smtClean="0">
                <a:solidFill>
                  <a:schemeClr val="tx1"/>
                </a:solidFill>
                <a:latin typeface="+mn-lt"/>
                <a:ea typeface="+mn-ea"/>
                <a:cs typeface="+mn-cs"/>
              </a:rPr>
              <a:t>women </a:t>
            </a:r>
            <a:r>
              <a:rPr lang="en-US" sz="1200" kern="1200" dirty="0" smtClean="0">
                <a:solidFill>
                  <a:schemeClr val="tx1"/>
                </a:solidFill>
                <a:latin typeface="+mn-lt"/>
                <a:ea typeface="+mn-ea"/>
                <a:cs typeface="+mn-cs"/>
              </a:rPr>
              <a:t>are attending the necessary 4 visits, as shown on the next slide.  Quality of care for antenatal care also needs to be considered.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Data for </a:t>
            </a:r>
            <a:r>
              <a:rPr lang="en-US" i="1" baseline="0" dirty="0" smtClean="0"/>
              <a:t>Postnatal visit</a:t>
            </a:r>
            <a:r>
              <a:rPr lang="en-US" baseline="0" dirty="0" smtClean="0"/>
              <a:t> for mom or baby and for </a:t>
            </a:r>
            <a:r>
              <a:rPr lang="en-US" i="1" baseline="0" dirty="0" smtClean="0"/>
              <a:t>Women with low body mass </a:t>
            </a:r>
            <a:r>
              <a:rPr lang="en-US" baseline="0" dirty="0" smtClean="0"/>
              <a:t>is not available.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In South </a:t>
            </a:r>
            <a:r>
              <a:rPr lang="en-US" i="0" dirty="0" smtClean="0"/>
              <a:t>Africa’s </a:t>
            </a:r>
            <a:r>
              <a:rPr lang="en-US" i="1" dirty="0" smtClean="0"/>
              <a:t>Immunization</a:t>
            </a:r>
            <a:r>
              <a:rPr lang="en-US" dirty="0" smtClean="0"/>
              <a:t> coverage </a:t>
            </a:r>
            <a:r>
              <a:rPr lang="en-US" dirty="0" smtClean="0"/>
              <a:t>is</a:t>
            </a:r>
            <a:r>
              <a:rPr lang="en-US" baseline="0" dirty="0" smtClean="0"/>
              <a:t> comparatively high but still shows room for improvement, in particular for </a:t>
            </a:r>
            <a:r>
              <a:rPr lang="en-US" baseline="0" dirty="0" err="1" smtClean="0"/>
              <a:t>Hib</a:t>
            </a:r>
            <a:r>
              <a:rPr lang="en-US" baseline="0" dirty="0" smtClean="0"/>
              <a:t> and the rotavirus vaccine.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2003 some 65% of </a:t>
            </a:r>
            <a:r>
              <a:rPr lang="en-US" sz="1200" kern="1200" dirty="0" smtClean="0">
                <a:solidFill>
                  <a:schemeClr val="tx1"/>
                </a:solidFill>
                <a:latin typeface="+mn-lt"/>
                <a:ea typeface="+mn-ea"/>
                <a:cs typeface="+mn-cs"/>
              </a:rPr>
              <a:t>children with suspected pneumonia were taken to an appropriate health provider for treatment.</a:t>
            </a:r>
            <a:r>
              <a:rPr lang="en-US" sz="1200" kern="1200" baseline="0" dirty="0" smtClean="0">
                <a:solidFill>
                  <a:schemeClr val="tx1"/>
                </a:solidFill>
                <a:latin typeface="+mn-lt"/>
                <a:ea typeface="+mn-ea"/>
                <a:cs typeface="+mn-cs"/>
              </a:rPr>
              <a:t>  </a:t>
            </a:r>
            <a:r>
              <a:rPr lang="en-US" baseline="0" dirty="0" smtClean="0"/>
              <a:t>Data on those receiving antibiotics is not available.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2003 only 40% of</a:t>
            </a:r>
            <a:r>
              <a:rPr lang="en-US" dirty="0" smtClean="0"/>
              <a:t> children with diarrhoea were being treated with ORS.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South Africa might </a:t>
            </a:r>
            <a:r>
              <a:rPr lang="en-US" i="0" dirty="0" smtClean="0"/>
              <a:t>know about the </a:t>
            </a:r>
            <a:r>
              <a:rPr lang="en-US" i="1" dirty="0" smtClean="0"/>
              <a:t>Countdown to 2015 for Maternal,</a:t>
            </a:r>
            <a:r>
              <a:rPr lang="en-US" i="1" baseline="0" dirty="0" smtClean="0"/>
              <a:t> Newborn and Child Health</a:t>
            </a:r>
            <a:r>
              <a:rPr lang="en-US" i="1" dirty="0" smtClean="0"/>
              <a:t>.</a:t>
            </a:r>
            <a:r>
              <a:rPr lang="en-US" i="0" dirty="0" smtClean="0"/>
              <a:t>  The Countdown has been producing individual country profiles since 2005.  This slide show is intended to stimulate discussion about country progress in South Africa</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(The presenter might use this slide to discuss sub-national issues of malaria and use of treated bednets.  Or this slide can be omitted.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are still high</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a:t>
            </a:r>
            <a:r>
              <a:rPr lang="en-US" baseline="0" dirty="0" smtClean="0"/>
              <a:t>were only 8% in 2003</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water </a:t>
            </a:r>
            <a:r>
              <a:rPr lang="en-US" i="0" baseline="0" dirty="0" smtClean="0"/>
              <a:t>has increased</a:t>
            </a:r>
            <a:r>
              <a:rPr lang="en-US" i="1" baseline="0" dirty="0" smtClean="0"/>
              <a:t>, </a:t>
            </a:r>
            <a:r>
              <a:rPr lang="en-US" baseline="0" dirty="0" smtClean="0"/>
              <a:t>especially in rural areas.  However, </a:t>
            </a:r>
            <a:r>
              <a:rPr lang="en-US" baseline="0" dirty="0" smtClean="0"/>
              <a:t>12% </a:t>
            </a:r>
            <a:r>
              <a:rPr lang="en-US" baseline="0" dirty="0" smtClean="0"/>
              <a:t>of rural residents are still without improved drinking water.</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a:t>
            </a:r>
            <a:r>
              <a:rPr lang="en-US" dirty="0" smtClean="0"/>
              <a:t>of the rural population still practice </a:t>
            </a:r>
            <a:r>
              <a:rPr lang="en-US" i="0" dirty="0" smtClean="0"/>
              <a:t>open defecation</a:t>
            </a:r>
            <a:r>
              <a:rPr lang="en-US" dirty="0" smtClean="0"/>
              <a:t>.  </a:t>
            </a:r>
            <a:r>
              <a:rPr lang="en-US" smtClean="0"/>
              <a:t>Another </a:t>
            </a:r>
            <a:r>
              <a:rPr lang="en-US" smtClean="0"/>
              <a:t>16% </a:t>
            </a:r>
            <a:r>
              <a:rPr lang="en-US" dirty="0" smtClean="0"/>
              <a:t>are using unimproved facilities.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South Africa </a:t>
            </a:r>
            <a:r>
              <a:rPr lang="en-US" sz="1200" kern="1200" dirty="0" smtClean="0">
                <a:solidFill>
                  <a:schemeClr val="tx1"/>
                </a:solidFill>
                <a:latin typeface="+mn-lt"/>
                <a:ea typeface="+mn-ea"/>
                <a:cs typeface="+mn-cs"/>
              </a:rPr>
              <a:t>has adopted many of the policies being tracked by Countdown.   It would be important to understand why full adoption hasn’t happened and the current status of implementation of each policy.   Adopting these policies and implementing them at scale can contribute to improved coverage of life saving interventions.</a:t>
            </a:r>
            <a:r>
              <a:rPr lang="en-US"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shows coverage levels for the poorest and richest households for a range of interventions along the continuum of care.  The poorest 20% is represented by the red dot.  The wealthiest 20% is represented by the</a:t>
            </a:r>
            <a:r>
              <a:rPr lang="en-US" baseline="0" dirty="0" smtClean="0"/>
              <a:t> orange dot.  The longer the line between the two groups, the greater the inequality.  </a:t>
            </a:r>
            <a:r>
              <a:rPr lang="en-US" dirty="0" smtClean="0"/>
              <a:t> Inequality is greatest for</a:t>
            </a:r>
            <a:r>
              <a:rPr lang="en-US" baseline="0" dirty="0" smtClean="0"/>
              <a:t> </a:t>
            </a:r>
            <a:r>
              <a:rPr lang="en-US" i="1" baseline="0" dirty="0" smtClean="0"/>
              <a:t>Immunizations, Vitamin A, and ORT and continued feeding for children with diarrhoea.  </a:t>
            </a:r>
            <a:r>
              <a:rPr lang="en-US" i="0" baseline="0" dirty="0" smtClean="0"/>
              <a:t>Onl</a:t>
            </a:r>
            <a:r>
              <a:rPr lang="en-US" sz="1200" i="0" kern="1200" dirty="0" smtClean="0">
                <a:solidFill>
                  <a:srgbClr val="FF0000"/>
                </a:solidFill>
                <a:latin typeface="+mn-lt"/>
                <a:ea typeface="+mn-ea"/>
                <a:cs typeface="+mn-cs"/>
              </a:rPr>
              <a:t>y 3</a:t>
            </a:r>
            <a:r>
              <a:rPr lang="en-US" sz="1200" kern="1200" dirty="0" smtClean="0">
                <a:solidFill>
                  <a:srgbClr val="FF0000"/>
                </a:solidFill>
                <a:latin typeface="+mn-lt"/>
                <a:ea typeface="+mn-ea"/>
                <a:cs typeface="+mn-cs"/>
              </a:rPr>
              <a:t> interventions </a:t>
            </a:r>
            <a:r>
              <a:rPr lang="en-US" sz="1200" i="0" kern="1200" dirty="0" smtClean="0">
                <a:solidFill>
                  <a:srgbClr val="FF0000"/>
                </a:solidFill>
                <a:latin typeface="+mn-lt"/>
                <a:ea typeface="+mn-ea"/>
                <a:cs typeface="+mn-cs"/>
              </a:rPr>
              <a:t>(</a:t>
            </a:r>
            <a:r>
              <a:rPr lang="en-US" sz="1200" i="1" kern="1200" dirty="0" smtClean="0">
                <a:solidFill>
                  <a:srgbClr val="FF0000"/>
                </a:solidFill>
                <a:latin typeface="+mn-lt"/>
                <a:ea typeface="+mn-ea"/>
                <a:cs typeface="+mn-cs"/>
              </a:rPr>
              <a:t>Antenatal care 1+ visit, Skilled birth attendant, and</a:t>
            </a:r>
            <a:r>
              <a:rPr lang="en-US" sz="1200" i="1" kern="1200" baseline="0" dirty="0" smtClean="0">
                <a:solidFill>
                  <a:srgbClr val="FF0000"/>
                </a:solidFill>
                <a:latin typeface="+mn-lt"/>
                <a:ea typeface="+mn-ea"/>
                <a:cs typeface="+mn-cs"/>
              </a:rPr>
              <a:t> Careseeking for pneumonia</a:t>
            </a:r>
            <a:r>
              <a:rPr lang="en-US" sz="1200" i="0" kern="1200" dirty="0" smtClean="0">
                <a:solidFill>
                  <a:srgbClr val="FF0000"/>
                </a:solidFill>
                <a:latin typeface="+mn-lt"/>
                <a:ea typeface="+mn-ea"/>
                <a:cs typeface="+mn-cs"/>
              </a:rPr>
              <a:t>) show </a:t>
            </a:r>
            <a:r>
              <a:rPr lang="en-US" sz="1200" kern="1200" dirty="0" smtClean="0">
                <a:solidFill>
                  <a:srgbClr val="FF0000"/>
                </a:solidFill>
                <a:latin typeface="+mn-lt"/>
                <a:ea typeface="+mn-ea"/>
                <a:cs typeface="+mn-cs"/>
              </a:rPr>
              <a:t>much smaller gaps in coverage.</a:t>
            </a:r>
            <a:endParaRPr lang="en-US" i="1" baseline="0" dirty="0" smtClean="0">
              <a:solidFill>
                <a:srgbClr val="FF0000"/>
              </a:solidFill>
            </a:endParaRPr>
          </a:p>
          <a:p>
            <a:endParaRPr lang="en-US" baseline="0" dirty="0" smtClean="0"/>
          </a:p>
          <a:p>
            <a:r>
              <a:rPr lang="en-US" i="1" baseline="0" dirty="0" smtClean="0"/>
              <a:t>(These figures might differ from other charts due to differences in data sources.) </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South Africa</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b="0" i="1"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panose="02040503050406030204" pitchFamily="18" charset="0"/>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                                               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07/12/2014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07/12/2014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07/12/2014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07/12/2014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South Africa</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South Africa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678545" y="268288"/>
            <a:ext cx="6292273"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&amp;5 </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243407" y="1478740"/>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183263"/>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44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33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15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2" name="Picture 1"/>
          <p:cNvPicPr>
            <a:picLocks noChangeAspect="1"/>
          </p:cNvPicPr>
          <p:nvPr/>
        </p:nvPicPr>
        <p:blipFill>
          <a:blip r:embed="rId3"/>
          <a:stretch>
            <a:fillRect/>
          </a:stretch>
        </p:blipFill>
        <p:spPr>
          <a:xfrm>
            <a:off x="119779" y="1958109"/>
            <a:ext cx="8904442" cy="32472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defRPr/>
            </a:pPr>
            <a:r>
              <a:rPr lang="en-US" sz="2400" b="1" dirty="0">
                <a:solidFill>
                  <a:srgbClr val="990033"/>
                </a:solidFill>
                <a:latin typeface="Calibri"/>
                <a:cs typeface="Calibri" pitchFamily="34" charset="0"/>
              </a:rPr>
              <a:t>Leading direct causes:</a:t>
            </a:r>
          </a:p>
          <a:p>
            <a:pPr defTabSz="914400" fontAlgn="base">
              <a:spcBef>
                <a:spcPct val="0"/>
              </a:spcBef>
              <a:spcAft>
                <a:spcPct val="0"/>
              </a:spcAft>
            </a:pPr>
            <a:r>
              <a:rPr lang="en-US" sz="2400" dirty="0">
                <a:solidFill>
                  <a:prstClr val="black"/>
                </a:solidFill>
                <a:latin typeface="Calibri"/>
                <a:cs typeface="Arial" charset="0"/>
              </a:rPr>
              <a:t>Haemorrhage – 25%</a:t>
            </a:r>
          </a:p>
          <a:p>
            <a:pPr defTabSz="914400" fontAlgn="base">
              <a:spcBef>
                <a:spcPct val="0"/>
              </a:spcBef>
              <a:spcAft>
                <a:spcPct val="0"/>
              </a:spcAft>
            </a:pPr>
            <a:r>
              <a:rPr lang="en-US" sz="2400" dirty="0">
                <a:solidFill>
                  <a:prstClr val="black"/>
                </a:solidFill>
                <a:latin typeface="Calibri"/>
                <a:cs typeface="Arial" charset="0"/>
              </a:rPr>
              <a:t>Hypertension – 16%</a:t>
            </a:r>
          </a:p>
          <a:p>
            <a:pPr defTabSz="914400" fontAlgn="base">
              <a:spcBef>
                <a:spcPct val="0"/>
              </a:spcBef>
              <a:spcAft>
                <a:spcPct val="0"/>
              </a:spcAft>
            </a:pPr>
            <a:r>
              <a:rPr lang="en-US" sz="2400" dirty="0">
                <a:solidFill>
                  <a:prstClr val="black"/>
                </a:solidFill>
                <a:latin typeface="Calibri"/>
                <a:cs typeface="Arial" charset="0"/>
              </a:rPr>
              <a:t>Unsafe abortion – 10%</a:t>
            </a:r>
          </a:p>
          <a:p>
            <a:pPr defTabSz="914400" fontAlgn="base">
              <a:spcBef>
                <a:spcPct val="0"/>
              </a:spcBef>
              <a:spcAft>
                <a:spcPct val="0"/>
              </a:spcAft>
            </a:pPr>
            <a:r>
              <a:rPr lang="en-US" sz="2400" dirty="0">
                <a:solidFill>
                  <a:prstClr val="black"/>
                </a:solidFill>
                <a:latin typeface="Calibri"/>
                <a:cs typeface="Arial" charset="0"/>
              </a:rPr>
              <a:t>Sepsis – 10%</a:t>
            </a:r>
          </a:p>
          <a:p>
            <a:pPr defTabSz="914400" fontAlgn="base">
              <a:spcBef>
                <a:spcPct val="0"/>
              </a:spcBef>
              <a:spcAft>
                <a:spcPct val="0"/>
              </a:spcAft>
              <a:defRPr/>
            </a:pPr>
            <a:endParaRPr lang="en-US" sz="2000" i="1" dirty="0">
              <a:solidFill>
                <a:prstClr val="black"/>
              </a:solidFill>
              <a:latin typeface="Calibri"/>
              <a:cs typeface="Calibri" pitchFamily="34" charset="0"/>
            </a:endParaRPr>
          </a:p>
          <a:p>
            <a:pPr marL="457200" indent="-457200" defTabSz="914400" fontAlgn="base">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defTabSz="914400" fontAlgn="base">
              <a:spcBef>
                <a:spcPct val="0"/>
              </a:spcBef>
              <a:spcAft>
                <a:spcPct val="0"/>
              </a:spcAft>
              <a:defRPr/>
            </a:pPr>
            <a:r>
              <a:rPr lang="en-US" sz="2800" b="1" dirty="0">
                <a:solidFill>
                  <a:srgbClr val="990033"/>
                </a:solidFill>
                <a:latin typeface="Calibri" pitchFamily="34" charset="0"/>
                <a:cs typeface="Calibri" pitchFamily="34" charset="0"/>
              </a:rPr>
              <a:t>Understanding the cause of death distribution </a:t>
            </a:r>
            <a:r>
              <a:rPr lang="en-US" sz="2800" dirty="0">
                <a:solidFill>
                  <a:prstClr val="black"/>
                </a:solidFill>
                <a:latin typeface="Calibri" pitchFamily="34" charset="0"/>
                <a:cs typeface="Calibri" pitchFamily="34" charset="0"/>
              </a:rPr>
              <a:t>is important for program development and monitoring</a:t>
            </a:r>
          </a:p>
        </p:txBody>
      </p:sp>
      <p:sp>
        <p:nvSpPr>
          <p:cNvPr id="33795" name="Rectangle 8"/>
          <p:cNvSpPr>
            <a:spLocks noChangeArrowheads="1"/>
          </p:cNvSpPr>
          <p:nvPr/>
        </p:nvSpPr>
        <p:spPr bwMode="auto">
          <a:xfrm>
            <a:off x="3095624" y="239713"/>
            <a:ext cx="5819775"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sz="3600" b="1" dirty="0">
                <a:solidFill>
                  <a:srgbClr val="FFFFFF"/>
                </a:solidFill>
                <a:latin typeface="Calibri" pitchFamily="34" charset="0"/>
                <a:cs typeface="Calibri" pitchFamily="34" charset="0"/>
              </a:rPr>
              <a:t>Why do sub-Saharan African mothers die?</a:t>
            </a:r>
          </a:p>
        </p:txBody>
      </p:sp>
      <p:pic>
        <p:nvPicPr>
          <p:cNvPr id="2050" name="Picture 2"/>
          <p:cNvPicPr>
            <a:picLocks noChangeAspect="1" noChangeArrowheads="1"/>
          </p:cNvPicPr>
          <p:nvPr/>
        </p:nvPicPr>
        <p:blipFill>
          <a:blip r:embed="rId3" cstate="print"/>
          <a:srcRect/>
          <a:stretch>
            <a:fillRect/>
          </a:stretch>
        </p:blipFill>
        <p:spPr bwMode="auto">
          <a:xfrm>
            <a:off x="3333751" y="1733550"/>
            <a:ext cx="5437895" cy="3600000"/>
          </a:xfrm>
          <a:prstGeom prst="rect">
            <a:avLst/>
          </a:prstGeom>
          <a:noFill/>
          <a:ln w="9525">
            <a:noFill/>
            <a:miter lim="800000"/>
            <a:headEnd/>
            <a:tailEnd/>
          </a:ln>
        </p:spPr>
      </p:pic>
    </p:spTree>
    <p:extLst>
      <p:ext uri="{BB962C8B-B14F-4D97-AF65-F5344CB8AC3E}">
        <p14:creationId xmlns:p14="http://schemas.microsoft.com/office/powerpoint/2010/main" val="39544581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306739" y="2082477"/>
            <a:ext cx="2540832"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34%</a:t>
            </a:r>
            <a:endParaRPr lang="en-US" sz="2400" dirty="0" smtClean="0">
              <a:latin typeface="+mn-lt"/>
              <a:cs typeface="Calibri" pitchFamily="34" charset="0"/>
            </a:endParaRPr>
          </a:p>
          <a:p>
            <a:pPr>
              <a:defRPr/>
            </a:pPr>
            <a:r>
              <a:rPr lang="en-US" sz="2400" dirty="0">
                <a:solidFill>
                  <a:prstClr val="black"/>
                </a:solidFill>
                <a:latin typeface="Calibri"/>
                <a:cs typeface="Calibri" pitchFamily="34" charset="0"/>
              </a:rPr>
              <a:t>HIV/AIDS – </a:t>
            </a:r>
            <a:r>
              <a:rPr lang="en-US" sz="2400" dirty="0" smtClean="0">
                <a:solidFill>
                  <a:prstClr val="black"/>
                </a:solidFill>
                <a:latin typeface="Calibri"/>
                <a:cs typeface="Calibri" pitchFamily="34" charset="0"/>
              </a:rPr>
              <a:t>17</a:t>
            </a:r>
            <a:r>
              <a:rPr lang="en-US" sz="2400" dirty="0" smtClean="0">
                <a:solidFill>
                  <a:prstClr val="black"/>
                </a:solidFill>
                <a:latin typeface="Calibri"/>
                <a:cs typeface="Calibri" pitchFamily="34" charset="0"/>
              </a:rPr>
              <a:t>%</a:t>
            </a:r>
            <a:endParaRPr lang="en-US" sz="2400" dirty="0">
              <a:cs typeface="Calibri" pitchFamily="34" charset="0"/>
            </a:endParaRP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14%</a:t>
            </a:r>
            <a:endParaRPr lang="en-US" sz="2400" dirty="0" smtClean="0">
              <a:latin typeface="+mn-lt"/>
              <a:cs typeface="Calibri" pitchFamily="34" charset="0"/>
            </a:endParaRPr>
          </a:p>
          <a:p>
            <a:pPr>
              <a:defRPr/>
            </a:pPr>
            <a:r>
              <a:rPr lang="en-US" sz="2400" dirty="0" smtClean="0">
                <a:solidFill>
                  <a:prstClr val="black"/>
                </a:solidFill>
                <a:latin typeface="Calibri"/>
                <a:cs typeface="Calibri" pitchFamily="34" charset="0"/>
              </a:rPr>
              <a:t>Diarrhoea </a:t>
            </a:r>
            <a:r>
              <a:rPr lang="en-US" sz="2400" dirty="0">
                <a:solidFill>
                  <a:prstClr val="black"/>
                </a:solidFill>
                <a:latin typeface="Calibri"/>
                <a:cs typeface="Calibri" pitchFamily="34" charset="0"/>
              </a:rPr>
              <a:t>– </a:t>
            </a:r>
            <a:r>
              <a:rPr lang="en-US" sz="2400" dirty="0" smtClean="0">
                <a:solidFill>
                  <a:prstClr val="black"/>
                </a:solidFill>
                <a:latin typeface="Calibri"/>
                <a:cs typeface="Calibri" pitchFamily="34" charset="0"/>
              </a:rPr>
              <a:t>7%</a:t>
            </a:r>
            <a:endParaRPr lang="en-US" sz="2400" dirty="0" smtClean="0">
              <a:solidFill>
                <a:prstClr val="black"/>
              </a:solidFill>
              <a:latin typeface="Calibri"/>
              <a:cs typeface="Calibri" pitchFamily="34" charset="0"/>
            </a:endParaRPr>
          </a:p>
          <a:p>
            <a:pPr lvl="0">
              <a:defRPr/>
            </a:pPr>
            <a:r>
              <a:rPr lang="en-US" sz="2400" dirty="0" smtClean="0">
                <a:solidFill>
                  <a:prstClr val="black"/>
                </a:solidFill>
                <a:latin typeface="Calibri"/>
                <a:cs typeface="Calibri" pitchFamily="34" charset="0"/>
              </a:rPr>
              <a:t>Injuries </a:t>
            </a:r>
            <a:r>
              <a:rPr lang="en-US" sz="2400" dirty="0">
                <a:solidFill>
                  <a:prstClr val="black"/>
                </a:solidFill>
                <a:latin typeface="Calibri"/>
                <a:cs typeface="Calibri" pitchFamily="34" charset="0"/>
              </a:rPr>
              <a:t>– </a:t>
            </a:r>
            <a:r>
              <a:rPr lang="en-US" sz="2400" dirty="0">
                <a:solidFill>
                  <a:prstClr val="black"/>
                </a:solidFill>
                <a:latin typeface="Calibri"/>
                <a:cs typeface="Calibri" pitchFamily="34" charset="0"/>
              </a:rPr>
              <a:t>6</a:t>
            </a:r>
            <a:r>
              <a:rPr lang="en-US" sz="2400" dirty="0" smtClean="0">
                <a:solidFill>
                  <a:prstClr val="black"/>
                </a:solidFill>
                <a:latin typeface="Calibri"/>
                <a:cs typeface="Calibri" pitchFamily="34" charset="0"/>
              </a:rPr>
              <a:t>%</a:t>
            </a:r>
          </a:p>
          <a:p>
            <a:pPr lvl="0">
              <a:defRPr/>
            </a:pPr>
            <a:r>
              <a:rPr lang="en-US" sz="2400" dirty="0" smtClean="0">
                <a:solidFill>
                  <a:prstClr val="black"/>
                </a:solidFill>
                <a:latin typeface="Calibri"/>
                <a:cs typeface="Calibri" pitchFamily="34" charset="0"/>
              </a:rPr>
              <a:t>Measles – 1%</a:t>
            </a:r>
            <a:endParaRPr lang="en-US" sz="2400" dirty="0" smtClean="0">
              <a:solidFill>
                <a:prstClr val="black"/>
              </a:solidFill>
              <a:latin typeface="Calibri"/>
              <a:cs typeface="Calibri" pitchFamily="34" charset="0"/>
            </a:endParaRP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794000" y="268288"/>
            <a:ext cx="6096000" cy="1077218"/>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Why do South African children die?</a:t>
            </a:r>
            <a:endParaRPr lang="en-US" sz="32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2939441" y="1714499"/>
            <a:ext cx="5742938" cy="39924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261370" y="245472"/>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860228" y="1174173"/>
            <a:ext cx="7608269" cy="54036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1186068" y="600946"/>
            <a:ext cx="6771864" cy="54252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4818" y="1205733"/>
            <a:ext cx="6777038" cy="523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401428" y="1271155"/>
            <a:ext cx="6341143" cy="50508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2287" y="1242324"/>
            <a:ext cx="6984612" cy="506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1"/>
          <p:cNvPicPr>
            <a:picLocks noChangeAspect="1"/>
          </p:cNvPicPr>
          <p:nvPr/>
        </p:nvPicPr>
        <p:blipFill>
          <a:blip r:embed="rId3"/>
          <a:stretch>
            <a:fillRect/>
          </a:stretch>
        </p:blipFill>
        <p:spPr>
          <a:xfrm>
            <a:off x="1055063" y="1270000"/>
            <a:ext cx="7264783" cy="54000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039415" y="1220355"/>
            <a:ext cx="7065170" cy="50580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2899" y="1228223"/>
            <a:ext cx="7000875" cy="510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6284" y="1265605"/>
            <a:ext cx="7221131" cy="483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South Africa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973" y="1148267"/>
            <a:ext cx="7333467" cy="4923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5786" y="1133458"/>
            <a:ext cx="6515101" cy="5466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5531" y="1114405"/>
            <a:ext cx="6655611" cy="5471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407960" y="1201145"/>
            <a:ext cx="6328080" cy="54144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60447" y="1166091"/>
            <a:ext cx="6423105" cy="54036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351019"/>
            <a:ext cx="8229600" cy="510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 </a:t>
            </a:r>
            <a:r>
              <a:rPr lang="en-US" sz="2400" dirty="0" smtClean="0"/>
              <a:t>- Midwifery personnel authorized to administer core set of life saving interventions</a:t>
            </a:r>
            <a:r>
              <a:rPr lang="en-US" sz="2400" dirty="0"/>
              <a:t> </a:t>
            </a:r>
          </a:p>
          <a:p>
            <a:r>
              <a:rPr lang="en-US" sz="2400" b="1" dirty="0" smtClean="0">
                <a:solidFill>
                  <a:srgbClr val="800000"/>
                </a:solidFill>
              </a:rPr>
              <a:t>YES </a:t>
            </a:r>
            <a:r>
              <a:rPr lang="en-US" sz="2400" dirty="0" smtClean="0"/>
              <a:t>- 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NO</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YES  </a:t>
            </a:r>
            <a:r>
              <a:rPr lang="en-US" sz="2400" dirty="0" smtClean="0"/>
              <a:t>- Rotavirus vaccine</a:t>
            </a:r>
          </a:p>
          <a:p>
            <a:r>
              <a:rPr lang="en-US" sz="2400" b="1" dirty="0" smtClean="0">
                <a:solidFill>
                  <a:srgbClr val="800000"/>
                </a:solidFill>
              </a:rPr>
              <a:t>YES </a:t>
            </a:r>
            <a:r>
              <a:rPr lang="en-US" sz="2400" dirty="0" smtClean="0"/>
              <a:t>- Pneumococcal vaccine</a:t>
            </a:r>
          </a:p>
          <a:p>
            <a:pPr marL="0" indent="0">
              <a:buNone/>
            </a:pPr>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a:t>
            </a: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56.8 </a:t>
            </a:r>
            <a:r>
              <a:rPr lang="en-US" sz="2200" dirty="0"/>
              <a:t>(</a:t>
            </a:r>
            <a:r>
              <a:rPr lang="en-US" sz="2200" dirty="0" smtClean="0"/>
              <a:t>2013)</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 -</a:t>
            </a:r>
            <a:endParaRPr lang="en-US" sz="2200" b="1" dirty="0">
              <a:solidFill>
                <a:srgbClr val="800000"/>
              </a:solidFill>
            </a:endParaRPr>
          </a:p>
          <a:p>
            <a:pPr marL="0" indent="0">
              <a:spcBef>
                <a:spcPts val="0"/>
              </a:spcBef>
              <a:spcAft>
                <a:spcPts val="600"/>
              </a:spcAft>
              <a:buClr>
                <a:srgbClr val="800000"/>
              </a:buClr>
              <a:buNone/>
            </a:pPr>
            <a:r>
              <a:rPr lang="en-US" sz="2200" dirty="0" smtClean="0"/>
              <a:t>      (% </a:t>
            </a:r>
            <a:r>
              <a:rPr lang="en-US" sz="2200" dirty="0"/>
              <a:t>of recommended minimum</a:t>
            </a:r>
            <a:r>
              <a:rPr lang="en-US" sz="2200" dirty="0" smtClean="0"/>
              <a:t>)</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a:t>
            </a:r>
            <a:r>
              <a:rPr lang="en-US" sz="2200" smtClean="0"/>
              <a:t>:   </a:t>
            </a:r>
            <a:r>
              <a:rPr lang="en-US" sz="2200" b="1">
                <a:solidFill>
                  <a:srgbClr val="800000"/>
                </a:solidFill>
              </a:rPr>
              <a:t>$</a:t>
            </a:r>
            <a:r>
              <a:rPr lang="en-US" sz="2200" b="1" smtClean="0">
                <a:solidFill>
                  <a:srgbClr val="800000"/>
                </a:solidFill>
              </a:rPr>
              <a:t>982 </a:t>
            </a:r>
            <a:r>
              <a:rPr lang="en-US" sz="2200" dirty="0"/>
              <a:t>(</a:t>
            </a:r>
            <a:r>
              <a:rPr lang="en-US" sz="2200" dirty="0" smtClean="0"/>
              <a:t>2012)</a:t>
            </a:r>
            <a:endParaRPr lang="en-US" sz="2200" b="1" dirty="0" smtClean="0">
              <a:solidFill>
                <a:srgbClr val="800000"/>
              </a:solidFill>
            </a:endParaRPr>
          </a:p>
          <a:p>
            <a:pPr>
              <a:spcBef>
                <a:spcPts val="0"/>
              </a:spcBef>
              <a:spcAft>
                <a:spcPts val="600"/>
              </a:spcAft>
              <a:buClr>
                <a:srgbClr val="800000"/>
              </a:buClr>
            </a:pPr>
            <a:r>
              <a:rPr lang="en-US" sz="2200" dirty="0" smtClean="0"/>
              <a:t>Government spending on health:   </a:t>
            </a:r>
            <a:r>
              <a:rPr lang="en-US" sz="2200" b="1" dirty="0" smtClean="0">
                <a:solidFill>
                  <a:srgbClr val="800000"/>
                </a:solidFill>
              </a:rPr>
              <a:t>13%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17% </a:t>
            </a:r>
            <a:r>
              <a:rPr lang="en-US" sz="2200" dirty="0" smtClean="0"/>
              <a:t>(2010)</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$8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$17 </a:t>
            </a:r>
            <a:r>
              <a:rPr lang="en-US" sz="2200" dirty="0" smtClean="0"/>
              <a:t>(2011)</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722090" y="487651"/>
            <a:ext cx="4237182"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smtClean="0">
                <a:solidFill>
                  <a:srgbClr val="FFFFFF"/>
                </a:solidFill>
                <a:latin typeface="Calibri" pitchFamily="34" charset="0"/>
                <a:cs typeface="Calibri" pitchFamily="34" charset="0"/>
              </a:rPr>
              <a:t>Who </a:t>
            </a:r>
            <a:r>
              <a:rPr lang="en-US" sz="3200" b="1">
                <a:solidFill>
                  <a:srgbClr val="FFFFFF"/>
                </a:solidFill>
                <a:latin typeface="Calibri" pitchFamily="34" charset="0"/>
                <a:cs typeface="Calibri" pitchFamily="34" charset="0"/>
              </a:rPr>
              <a:t>i</a:t>
            </a:r>
            <a:r>
              <a:rPr lang="en-US" sz="3200" b="1" smtClean="0">
                <a:solidFill>
                  <a:srgbClr val="FFFFFF"/>
                </a:solidFill>
                <a:latin typeface="Calibri" pitchFamily="34" charset="0"/>
                <a:cs typeface="Calibri" pitchFamily="34" charset="0"/>
              </a:rPr>
              <a:t>s </a:t>
            </a:r>
            <a:r>
              <a:rPr lang="en-US" sz="3200" b="1" dirty="0" smtClean="0">
                <a:solidFill>
                  <a:srgbClr val="FFFFFF"/>
                </a:solidFill>
                <a:latin typeface="Calibri" pitchFamily="34" charset="0"/>
                <a:cs typeface="Calibri" pitchFamily="34" charset="0"/>
              </a:rPr>
              <a:t>left behind?</a:t>
            </a:r>
            <a:endParaRPr lang="en-US" sz="32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731026" y="1033670"/>
            <a:ext cx="4412974" cy="6468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latin typeface="+mn-lt"/>
                <a:cs typeface="Calibri" pitchFamily="34" charset="0"/>
              </a:rPr>
              <a:t>                South Africa</a:t>
            </a:r>
          </a:p>
          <a:p>
            <a:pPr>
              <a:spcBef>
                <a:spcPts val="600"/>
              </a:spcBef>
              <a:spcAft>
                <a:spcPts val="600"/>
              </a:spcAft>
              <a:defRPr/>
            </a:pPr>
            <a:r>
              <a:rPr lang="en-US" sz="2800" dirty="0" smtClean="0">
                <a:latin typeface="+mn-lt"/>
                <a:cs typeface="Calibri" pitchFamily="34" charset="0"/>
              </a:rPr>
              <a:t>The wide bars show </a:t>
            </a:r>
            <a:r>
              <a:rPr lang="en-US" sz="2800" b="1" dirty="0" smtClean="0">
                <a:solidFill>
                  <a:srgbClr val="990033"/>
                </a:solidFill>
                <a:latin typeface="+mn-lt"/>
                <a:cs typeface="Calibri" pitchFamily="34" charset="0"/>
              </a:rPr>
              <a:t>inequality in coverage </a:t>
            </a:r>
            <a:r>
              <a:rPr lang="en-US" sz="2800" dirty="0" smtClean="0">
                <a:latin typeface="+mn-lt"/>
                <a:cs typeface="Calibri" pitchFamily="34" charset="0"/>
              </a:rPr>
              <a:t>for many indicators. </a:t>
            </a:r>
          </a:p>
          <a:p>
            <a:pPr>
              <a:spcBef>
                <a:spcPts val="600"/>
              </a:spcBef>
              <a:spcAft>
                <a:spcPts val="600"/>
              </a:spcAft>
              <a:defRPr/>
            </a:pPr>
            <a:r>
              <a:rPr lang="en-US" sz="2800" dirty="0" smtClean="0">
                <a:latin typeface="+mn-lt"/>
                <a:cs typeface="Calibri" pitchFamily="34" charset="0"/>
              </a:rPr>
              <a:t>Inequality is greatest for immunization, Vitamin A and ORT for diarrhoea.</a:t>
            </a:r>
          </a:p>
          <a:p>
            <a:pPr>
              <a:spcBef>
                <a:spcPts val="600"/>
              </a:spcBef>
              <a:spcAft>
                <a:spcPts val="600"/>
              </a:spcAft>
              <a:defRPr/>
            </a:pPr>
            <a:r>
              <a:rPr lang="en-US" sz="2800" dirty="0" smtClean="0">
                <a:latin typeface="+mn-lt"/>
                <a:cs typeface="Calibri" pitchFamily="34" charset="0"/>
              </a:rPr>
              <a:t>Only antenatal care 1+ visit, skilled birth attendant, and careseeking for pneumonia show much smaller </a:t>
            </a:r>
            <a:r>
              <a:rPr lang="en-US" sz="2800" b="1" dirty="0" smtClean="0">
                <a:solidFill>
                  <a:schemeClr val="accent2">
                    <a:lumMod val="75000"/>
                  </a:schemeClr>
                </a:solidFill>
                <a:latin typeface="+mn-lt"/>
                <a:cs typeface="Calibri" pitchFamily="34" charset="0"/>
              </a:rPr>
              <a:t>gaps</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a:t>
            </a:r>
            <a:endParaRPr lang="en-US" sz="2800" dirty="0" smtClean="0">
              <a:solidFill>
                <a:srgbClr val="C00000"/>
              </a:solidFill>
              <a:latin typeface="+mn-lt"/>
              <a:cs typeface="Calibri" pitchFamily="34" charset="0"/>
            </a:endParaRPr>
          </a:p>
          <a:p>
            <a:pPr>
              <a:spcBef>
                <a:spcPts val="600"/>
              </a:spcBef>
              <a:spcAft>
                <a:spcPts val="600"/>
              </a:spcAft>
              <a:defRPr/>
            </a:pPr>
            <a:endParaRPr lang="en-US" sz="2800" dirty="0">
              <a:solidFill>
                <a:srgbClr val="C00000"/>
              </a:solidFill>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33" y="460894"/>
            <a:ext cx="4005597" cy="6142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South Africa</a:t>
            </a:r>
            <a:endParaRPr lang="en-US" sz="4600" dirty="0"/>
          </a:p>
        </p:txBody>
      </p:sp>
    </p:spTree>
    <p:extLst>
      <p:ext uri="{BB962C8B-B14F-4D97-AF65-F5344CB8AC3E}">
        <p14:creationId xmlns:p14="http://schemas.microsoft.com/office/powerpoint/2010/main" val="91277247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South Africa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880558" y="1552755"/>
            <a:ext cx="5429971" cy="4860000"/>
          </a:xfrm>
          <a:prstGeom prst="rect">
            <a:avLst/>
          </a:prstGeom>
          <a:noFill/>
          <a:ln w="9525">
            <a:noFill/>
            <a:miter lim="800000"/>
            <a:headEnd/>
            <a:tailEnd/>
          </a:ln>
        </p:spPr>
      </p:pic>
    </p:spTree>
    <p:extLst>
      <p:ext uri="{BB962C8B-B14F-4D97-AF65-F5344CB8AC3E}">
        <p14:creationId xmlns:p14="http://schemas.microsoft.com/office/powerpoint/2010/main" val="34160071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871932" y="1656272"/>
            <a:ext cx="5416096" cy="4860000"/>
          </a:xfrm>
          <a:prstGeom prst="rect">
            <a:avLst/>
          </a:prstGeom>
          <a:noFill/>
          <a:ln w="9525">
            <a:noFill/>
            <a:miter lim="800000"/>
            <a:headEnd/>
            <a:tailEnd/>
          </a:ln>
        </p:spPr>
      </p:pic>
    </p:spTree>
    <p:extLst>
      <p:ext uri="{BB962C8B-B14F-4D97-AF65-F5344CB8AC3E}">
        <p14:creationId xmlns:p14="http://schemas.microsoft.com/office/powerpoint/2010/main" val="17713769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276710" y="1173192"/>
            <a:ext cx="6610059" cy="4860000"/>
          </a:xfrm>
          <a:prstGeom prst="rect">
            <a:avLst/>
          </a:prstGeom>
          <a:noFill/>
          <a:ln w="9525">
            <a:noFill/>
            <a:miter lim="800000"/>
            <a:headEnd/>
            <a:tailEnd/>
          </a:ln>
        </p:spPr>
      </p:pic>
    </p:spTree>
    <p:extLst>
      <p:ext uri="{BB962C8B-B14F-4D97-AF65-F5344CB8AC3E}">
        <p14:creationId xmlns:p14="http://schemas.microsoft.com/office/powerpoint/2010/main" val="3007032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1216325" y="1337094"/>
            <a:ext cx="6671270" cy="4860000"/>
          </a:xfrm>
          <a:prstGeom prst="rect">
            <a:avLst/>
          </a:prstGeom>
          <a:noFill/>
          <a:ln w="9525">
            <a:noFill/>
            <a:miter lim="800000"/>
            <a:headEnd/>
            <a:tailEnd/>
          </a:ln>
        </p:spPr>
      </p:pic>
    </p:spTree>
    <p:extLst>
      <p:ext uri="{BB962C8B-B14F-4D97-AF65-F5344CB8AC3E}">
        <p14:creationId xmlns:p14="http://schemas.microsoft.com/office/powerpoint/2010/main" val="41618852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13729</TotalTime>
  <Words>3025</Words>
  <Application>Microsoft Macintosh PowerPoint</Application>
  <PresentationFormat>On-screen Show (4:3)</PresentationFormat>
  <Paragraphs>261</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South Africa</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751</cp:revision>
  <cp:lastPrinted>2012-06-12T19:26:24Z</cp:lastPrinted>
  <dcterms:created xsi:type="dcterms:W3CDTF">2008-01-10T17:37:13Z</dcterms:created>
  <dcterms:modified xsi:type="dcterms:W3CDTF">2014-12-07T18:44:18Z</dcterms:modified>
</cp:coreProperties>
</file>