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5"/>
  </p:notesMasterIdLst>
  <p:handoutMasterIdLst>
    <p:handoutMasterId r:id="rId46"/>
  </p:handoutMasterIdLst>
  <p:sldIdLst>
    <p:sldId id="541" r:id="rId2"/>
    <p:sldId id="542" r:id="rId3"/>
    <p:sldId id="519" r:id="rId4"/>
    <p:sldId id="431" r:id="rId5"/>
    <p:sldId id="435" r:id="rId6"/>
    <p:sldId id="496" r:id="rId7"/>
    <p:sldId id="464" r:id="rId8"/>
    <p:sldId id="521" r:id="rId9"/>
    <p:sldId id="513" r:id="rId10"/>
    <p:sldId id="523" r:id="rId11"/>
    <p:sldId id="517" r:id="rId12"/>
    <p:sldId id="543" r:id="rId13"/>
    <p:sldId id="522" r:id="rId14"/>
    <p:sldId id="390" r:id="rId15"/>
    <p:sldId id="412" r:id="rId16"/>
    <p:sldId id="518" r:id="rId17"/>
    <p:sldId id="500" r:id="rId18"/>
    <p:sldId id="413" r:id="rId19"/>
    <p:sldId id="544"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 id="540" r:id="rId40"/>
    <p:sldId id="539" r:id="rId41"/>
    <p:sldId id="536" r:id="rId42"/>
    <p:sldId id="537" r:id="rId43"/>
    <p:sldId id="538"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90805" autoAdjust="0"/>
  </p:normalViewPr>
  <p:slideViewPr>
    <p:cSldViewPr snapToGrid="0">
      <p:cViewPr>
        <p:scale>
          <a:sx n="110" d="100"/>
          <a:sy n="110" d="100"/>
        </p:scale>
        <p:origin x="-496" y="8"/>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07/12/2014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07/12/2014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Somalia,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smtClean="0"/>
              <a:t>for Somalia</a:t>
            </a:r>
            <a:r>
              <a:rPr lang="en-US" i="0" baseline="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endParaRPr lang="en-US" i="0" baseline="0" dirty="0" smtClean="0"/>
          </a:p>
          <a:p>
            <a:r>
              <a:rPr lang="en-US" i="1" baseline="0" dirty="0" smtClean="0"/>
              <a:t>(You might choose to add 4 additional slides on Equity which have been provided at the end of this presentation and noted as 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Somalia’s official mortality statistics.)</a:t>
            </a:r>
          </a:p>
          <a:p>
            <a:r>
              <a:rPr lang="en-US" dirty="0" smtClean="0"/>
              <a:t>Other</a:t>
            </a:r>
            <a:r>
              <a:rPr lang="en-US" baseline="0" dirty="0" smtClean="0"/>
              <a:t> data sources are listed here and include </a:t>
            </a:r>
            <a:r>
              <a:rPr lang="en-US" dirty="0" smtClean="0"/>
              <a:t>country reports.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 Somalia </a:t>
            </a:r>
            <a:r>
              <a:rPr lang="en-US" i="1" dirty="0" smtClean="0"/>
              <a:t>Under-five child mortality rate </a:t>
            </a:r>
            <a:r>
              <a:rPr lang="en-US" dirty="0" smtClean="0"/>
              <a:t>and </a:t>
            </a:r>
            <a:r>
              <a:rPr lang="en-US" i="1" dirty="0" smtClean="0"/>
              <a:t>Maternal mortality ratio </a:t>
            </a:r>
            <a:r>
              <a:rPr lang="en-US" i="0" dirty="0" smtClean="0"/>
              <a:t>are</a:t>
            </a:r>
            <a:r>
              <a:rPr lang="en-US" i="0" baseline="0" dirty="0" smtClean="0"/>
              <a:t> very slowly declining.  </a:t>
            </a:r>
            <a:r>
              <a:rPr lang="en-US" dirty="0" smtClean="0"/>
              <a:t>Newer UN</a:t>
            </a:r>
            <a:r>
              <a:rPr lang="en-US" baseline="0" dirty="0" smtClean="0"/>
              <a:t> estimates show an Under-five mortality rate of 146 for 2013.</a:t>
            </a:r>
            <a:endParaRPr lang="en-US" dirty="0" smtClean="0"/>
          </a:p>
          <a:p>
            <a:endParaRPr lang="en-US"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 2014”)</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sub-Saharan Africa, including Somalia,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solidFill>
                  <a:prstClr val="black"/>
                </a:solidFill>
                <a:latin typeface="Calibri" pitchFamily="34" charset="0"/>
                <a:cs typeface="Calibri" pitchFamily="34" charset="0"/>
              </a:rPr>
              <a:pPr eaLnBrk="1" hangingPunct="1"/>
              <a:t>19</a:t>
            </a:fld>
            <a:endParaRPr lang="en-US" dirty="0" smtClean="0">
              <a:solidFill>
                <a:prstClr val="black"/>
              </a:solidFill>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Somalia, some </a:t>
            </a:r>
            <a:r>
              <a:rPr lang="en-US" dirty="0" smtClean="0"/>
              <a:t>31% </a:t>
            </a:r>
            <a:r>
              <a:rPr lang="en-US" dirty="0" smtClean="0"/>
              <a:t>of child deaths occur in the neonatal period.  Most of these can be prevented.  Post-neonatal deaths can, also,</a:t>
            </a:r>
            <a:r>
              <a:rPr lang="en-US" baseline="0" dirty="0" smtClean="0"/>
              <a:t> mostly be prevented and come mainly from Pneumonia</a:t>
            </a:r>
            <a:r>
              <a:rPr lang="en-US" baseline="0" dirty="0" smtClean="0"/>
              <a:t>, Measles, </a:t>
            </a:r>
            <a:r>
              <a:rPr lang="en-US" baseline="0" dirty="0" smtClean="0"/>
              <a:t>Diarrhoea, </a:t>
            </a:r>
            <a:r>
              <a:rPr lang="en-US" baseline="0" dirty="0" smtClean="0"/>
              <a:t>Injuries, and Malaria.</a:t>
            </a:r>
            <a:endParaRPr 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r>
              <a:rPr lang="en-US" i="0" baseline="0" dirty="0" smtClean="0"/>
              <a:t> </a:t>
            </a:r>
          </a:p>
          <a:p>
            <a:r>
              <a:rPr lang="en-US" baseline="0" dirty="0" smtClean="0"/>
              <a:t>(</a:t>
            </a:r>
            <a:r>
              <a:rPr lang="en-US" i="1" baseline="0" dirty="0" smtClean="0"/>
              <a:t>Please note that updated infant and neonatal mortality rates as of </a:t>
            </a:r>
            <a:r>
              <a:rPr lang="en-US" i="1" baseline="0" dirty="0" smtClean="0"/>
              <a:t>2013 </a:t>
            </a:r>
            <a:r>
              <a:rPr lang="en-US" i="1" baseline="0" dirty="0" smtClean="0"/>
              <a:t>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a:t>
            </a:r>
          </a:p>
          <a:p>
            <a:endParaRPr lang="en-US" i="0" baseline="0" dirty="0" smtClean="0"/>
          </a:p>
          <a:p>
            <a:r>
              <a:rPr lang="en-US" i="0" baseline="0" dirty="0" smtClean="0"/>
              <a:t>Data was not available on </a:t>
            </a:r>
            <a:r>
              <a:rPr lang="en-US" i="1" baseline="0" dirty="0" smtClean="0"/>
              <a:t>Demand for family planning satisfied </a:t>
            </a:r>
            <a:r>
              <a:rPr lang="en-US" i="0" baseline="0" dirty="0" smtClean="0"/>
              <a:t>or for </a:t>
            </a:r>
            <a:r>
              <a:rPr lang="en-US" i="1" baseline="0" dirty="0" smtClean="0"/>
              <a:t>Postnatal care</a:t>
            </a:r>
            <a:r>
              <a:rPr lang="en-US" i="0" baseline="0" dirty="0" smtClean="0"/>
              <a:t>.</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i="0" baseline="0" dirty="0" smtClean="0"/>
              <a:t>was 33% in 2006.  It’s</a:t>
            </a:r>
            <a:r>
              <a:rPr lang="en-US" baseline="0" dirty="0" smtClean="0"/>
              <a:t> important to consider </a:t>
            </a:r>
            <a:r>
              <a:rPr lang="en-US" b="1" baseline="0" dirty="0" smtClean="0"/>
              <a:t>why</a:t>
            </a:r>
            <a:r>
              <a:rPr lang="en-US" baseline="0" dirty="0" smtClean="0"/>
              <a:t> coverage is low,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very low.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Somalia, only </a:t>
            </a:r>
            <a:r>
              <a:rPr lang="en-US" baseline="0" dirty="0" smtClean="0"/>
              <a:t>26</a:t>
            </a:r>
            <a:r>
              <a:rPr lang="en-US" baseline="0" dirty="0" smtClean="0"/>
              <a:t>% of women </a:t>
            </a:r>
            <a:r>
              <a:rPr lang="en-US" sz="1200" kern="1200" dirty="0" smtClean="0">
                <a:solidFill>
                  <a:schemeClr val="tx1"/>
                </a:solidFill>
                <a:latin typeface="+mn-lt"/>
                <a:ea typeface="+mn-ea"/>
                <a:cs typeface="+mn-cs"/>
              </a:rPr>
              <a:t>are attending </a:t>
            </a:r>
            <a:r>
              <a:rPr lang="en-US" sz="1200" i="1" kern="1200" dirty="0" smtClean="0">
                <a:solidFill>
                  <a:schemeClr val="tx1"/>
                </a:solidFill>
                <a:latin typeface="+mn-lt"/>
                <a:ea typeface="+mn-ea"/>
                <a:cs typeface="+mn-cs"/>
              </a:rPr>
              <a:t>Antenatal care</a:t>
            </a:r>
            <a:r>
              <a:rPr lang="en-US" sz="1200" kern="1200" dirty="0" smtClean="0">
                <a:solidFill>
                  <a:schemeClr val="tx1"/>
                </a:solidFill>
                <a:latin typeface="+mn-lt"/>
                <a:ea typeface="+mn-ea"/>
                <a:cs typeface="+mn-cs"/>
              </a:rPr>
              <a:t> with a skilled provider at least once during pregnancy. </a:t>
            </a:r>
            <a:r>
              <a:rPr lang="en-US" sz="1200" kern="1200" dirty="0" smtClean="0">
                <a:solidFill>
                  <a:schemeClr val="tx1"/>
                </a:solidFill>
                <a:latin typeface="+mn-lt"/>
                <a:ea typeface="+mn-ea"/>
                <a:cs typeface="+mn-cs"/>
              </a:rPr>
              <a:t>6%</a:t>
            </a:r>
            <a:r>
              <a:rPr lang="en-US" sz="1200" kern="1200" baseline="0" dirty="0" smtClean="0">
                <a:solidFill>
                  <a:schemeClr val="tx1"/>
                </a:solidFill>
                <a:latin typeface="+mn-lt"/>
                <a:ea typeface="+mn-ea"/>
                <a:cs typeface="+mn-cs"/>
              </a:rPr>
              <a:t> of </a:t>
            </a:r>
            <a:r>
              <a:rPr lang="en-US" sz="1200" kern="1200" dirty="0" smtClean="0">
                <a:solidFill>
                  <a:schemeClr val="tx1"/>
                </a:solidFill>
                <a:latin typeface="+mn-lt"/>
                <a:ea typeface="+mn-ea"/>
                <a:cs typeface="+mn-cs"/>
              </a:rPr>
              <a:t>women </a:t>
            </a:r>
            <a:r>
              <a:rPr lang="en-US" sz="1200" kern="1200" dirty="0" smtClean="0">
                <a:solidFill>
                  <a:schemeClr val="tx1"/>
                </a:solidFill>
                <a:latin typeface="+mn-lt"/>
                <a:ea typeface="+mn-ea"/>
                <a:cs typeface="+mn-cs"/>
              </a:rPr>
              <a:t>are attending the necessary 4 visits, as shown on the next slide.   Quality of care for antenatal care also needs to be considered.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little data available for a number</a:t>
            </a:r>
            <a:r>
              <a:rPr lang="en-US" baseline="0" dirty="0" smtClean="0"/>
              <a:t> of other maternal and newborn health indicators.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Somalia has data for 2 out</a:t>
            </a:r>
            <a:r>
              <a:rPr lang="en-US" i="0" baseline="0" dirty="0" smtClean="0"/>
              <a:t> of the 5 indicators related to immunization. </a:t>
            </a:r>
            <a:r>
              <a:rPr lang="en-US" i="0" dirty="0" smtClean="0"/>
              <a:t>Somalia's </a:t>
            </a:r>
            <a:r>
              <a:rPr lang="en-US" i="1" dirty="0" smtClean="0"/>
              <a:t>Immunization</a:t>
            </a:r>
            <a:r>
              <a:rPr lang="en-US" dirty="0" smtClean="0"/>
              <a:t> coverage is</a:t>
            </a:r>
            <a:r>
              <a:rPr lang="en-US" baseline="0" dirty="0" smtClean="0"/>
              <a:t> low.</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2006 only 13% of children with suspected pneumonia were taken to an appropriate health provider for treatment.   32% of children with suspected pneumonia received antibiotics.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Only 7% of children with diarrhoea received increased fluids and continued feeding.  13% were treated with ORS.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Somalia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Somalia</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2006,</a:t>
            </a:r>
            <a:r>
              <a:rPr lang="en-US" baseline="0" dirty="0" smtClean="0"/>
              <a:t> 11% of children were sleeping under a treated bednet.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increased</a:t>
            </a:r>
            <a:r>
              <a:rPr lang="en-US" baseline="0" dirty="0" smtClean="0"/>
              <a:t> since 1999.</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have remained constant and low since 1999.</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no data available related to</a:t>
            </a:r>
            <a:r>
              <a:rPr lang="en-US" dirty="0" smtClean="0"/>
              <a:t> </a:t>
            </a:r>
            <a:r>
              <a:rPr lang="en-US" dirty="0" smtClean="0"/>
              <a:t>access</a:t>
            </a:r>
            <a:r>
              <a:rPr lang="en-US" baseline="0" dirty="0" smtClean="0"/>
              <a:t> to </a:t>
            </a:r>
            <a:r>
              <a:rPr lang="en-US" i="1" baseline="0" dirty="0" smtClean="0"/>
              <a:t>Improved drinking water.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no data available related to improved </a:t>
            </a:r>
            <a:r>
              <a:rPr lang="en-US" baseline="0" smtClean="0"/>
              <a:t>sanitation coverage.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Somalia has not yet adopted most of the policies being tracked by Countdown.  It would be important to understand why adoption hasn’t happened and the current status of implementation of each policy.  Requiring specific notification and investigation of maternal deaths can be very useful in identifying ways to prevent future deaths.  Fully adopting other key policies and implementing them at scale can contribute to improved coverage of lifesaving interventions.</a:t>
            </a:r>
            <a:endParaRPr lang="en-US" sz="1200" kern="1200" dirty="0">
              <a:solidFill>
                <a:schemeClr val="tx1"/>
              </a:solidFill>
              <a:latin typeface="+mn-lt"/>
              <a:ea typeface="+mn-ea"/>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shows coverage levels for the poorest and richest households for a range of interventions along the continuum of care</a:t>
            </a:r>
            <a:r>
              <a:rPr lang="en-US" smtClean="0"/>
              <a:t>.  The </a:t>
            </a:r>
            <a:r>
              <a:rPr lang="en-US" dirty="0" smtClean="0"/>
              <a:t>poorest 20% is represented by the red dot.  The wealthiest 20% is represented by the</a:t>
            </a:r>
            <a:r>
              <a:rPr lang="en-US" baseline="0" dirty="0" smtClean="0"/>
              <a:t> orange dot.  The longer the line between the two groups, the greater the inequality.  </a:t>
            </a:r>
            <a:r>
              <a:rPr lang="en-US" dirty="0" smtClean="0"/>
              <a:t> Inequality is greatest for </a:t>
            </a:r>
            <a:r>
              <a:rPr lang="en-US" i="1" baseline="0" dirty="0" smtClean="0"/>
              <a:t>Skilled birth attendant</a:t>
            </a:r>
            <a:r>
              <a:rPr lang="en-US" i="0" baseline="0" dirty="0" smtClean="0"/>
              <a:t> and </a:t>
            </a:r>
            <a:r>
              <a:rPr lang="en-US" i="1" dirty="0" smtClean="0"/>
              <a:t>Antenatal care</a:t>
            </a:r>
            <a:r>
              <a:rPr lang="en-US" i="0" dirty="0" smtClean="0"/>
              <a:t>.</a:t>
            </a:r>
            <a:r>
              <a:rPr lang="en-US" i="0" baseline="0" dirty="0" smtClean="0"/>
              <a:t>  </a:t>
            </a:r>
            <a:r>
              <a:rPr lang="en-US" baseline="0" dirty="0" smtClean="0"/>
              <a:t>Other</a:t>
            </a:r>
            <a:r>
              <a:rPr lang="en-US" sz="1200" kern="1200" dirty="0" smtClean="0">
                <a:solidFill>
                  <a:srgbClr val="FF0000"/>
                </a:solidFill>
                <a:latin typeface="+mn-lt"/>
                <a:ea typeface="+mn-ea"/>
                <a:cs typeface="+mn-cs"/>
              </a:rPr>
              <a:t> interventions have much smaller gaps in coverage.  Though having the smallest gaps in coverage, </a:t>
            </a:r>
            <a:r>
              <a:rPr lang="en-US" sz="1200" i="1" kern="1200" dirty="0" smtClean="0">
                <a:solidFill>
                  <a:srgbClr val="FF0000"/>
                </a:solidFill>
                <a:latin typeface="+mn-lt"/>
                <a:ea typeface="+mn-ea"/>
                <a:cs typeface="+mn-cs"/>
              </a:rPr>
              <a:t>Early initiation of Breastfeeding, Vitamin A, ORT &amp; continued feeding</a:t>
            </a:r>
            <a:r>
              <a:rPr lang="en-US" sz="1200" kern="1200" dirty="0" smtClean="0">
                <a:solidFill>
                  <a:srgbClr val="FF0000"/>
                </a:solidFill>
                <a:latin typeface="+mn-lt"/>
                <a:ea typeface="+mn-ea"/>
                <a:cs typeface="+mn-cs"/>
              </a:rPr>
              <a:t>, have low coverage</a:t>
            </a:r>
            <a:r>
              <a:rPr lang="en-US" sz="1200" kern="1200" baseline="0" dirty="0" smtClean="0">
                <a:solidFill>
                  <a:srgbClr val="FF0000"/>
                </a:solidFill>
                <a:latin typeface="+mn-lt"/>
                <a:ea typeface="+mn-ea"/>
                <a:cs typeface="+mn-cs"/>
              </a:rPr>
              <a:t> for all wealth groups.</a:t>
            </a:r>
            <a:endParaRPr lang="en-US" baseline="0" dirty="0" smtClean="0">
              <a:solidFill>
                <a:srgbClr val="FF0000"/>
              </a:solidFill>
            </a:endParaRPr>
          </a:p>
          <a:p>
            <a:endParaRPr lang="en-US" baseline="0" dirty="0" smtClean="0"/>
          </a:p>
          <a:p>
            <a:r>
              <a:rPr lang="en-US" i="1" baseline="0" dirty="0" smtClean="0"/>
              <a:t>(These figures might differ from other charts due to differences in data sources.)     </a:t>
            </a:r>
          </a:p>
          <a:p>
            <a:r>
              <a:rPr lang="en-US" i="1" baseline="0" dirty="0" smtClean="0"/>
              <a:t>(Note: Additional Equity slides for Somalia are included as optional at the end of this presentation and are also available on the Countdown website.)</a:t>
            </a:r>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39</a:t>
            </a:fld>
            <a:endParaRPr lang="en-US" dirty="0"/>
          </a:p>
        </p:txBody>
      </p:sp>
    </p:spTree>
    <p:extLst>
      <p:ext uri="{BB962C8B-B14F-4D97-AF65-F5344CB8AC3E}">
        <p14:creationId xmlns:p14="http://schemas.microsoft.com/office/powerpoint/2010/main" val="588406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smtClean="0"/>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GB" i="0" baseline="0" dirty="0" smtClean="0"/>
              <a:t>Somalia</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b="0" i="1" dirty="0" smtClean="0"/>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NO</a:t>
                </a:r>
                <a:r>
                  <a:rPr lang="en-US" sz="1200" b="1" kern="1200" baseline="0" dirty="0" smtClean="0">
                    <a:solidFill>
                      <a:schemeClr val="tx1"/>
                    </a:solidFill>
                    <a:latin typeface="+mn-lt"/>
                    <a:ea typeface="+mn-ea"/>
                    <a:cs typeface="+mn-cs"/>
                  </a:rPr>
                  <a:t> DATA AVAILABLE</a:t>
                </a:r>
                <a:endParaRPr lang="en-US" sz="1200" b="1"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14:m>
                  <m:oMathPara xmlns="" xmlns:m="http://schemas.openxmlformats.org/officeDocument/2006/math">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Choice>
        <mc:Fallback xmlns="">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NO</a:t>
                </a:r>
                <a:r>
                  <a:rPr lang="en-US" sz="1200" b="1" kern="1200" baseline="0" dirty="0" smtClean="0">
                    <a:solidFill>
                      <a:schemeClr val="tx1"/>
                    </a:solidFill>
                    <a:latin typeface="+mn-lt"/>
                    <a:ea typeface="+mn-ea"/>
                    <a:cs typeface="+mn-cs"/>
                  </a:rPr>
                  <a:t> DATA AVAILABLE</a:t>
                </a:r>
                <a:endParaRPr lang="en-US" sz="1200" b="1"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r>
                  <a:rPr lang="en-US" sz="1200" i="0" kern="1200" smtClean="0">
                    <a:solidFill>
                      <a:schemeClr val="tx1"/>
                    </a:solidFill>
                    <a:effectLst/>
                    <a:latin typeface="Cambria Math"/>
                    <a:ea typeface="+mn-ea"/>
                    <a:cs typeface="+mn-cs"/>
                  </a:rPr>
                  <a:t>                                               𝐶𝐶𝐼</a:t>
                </a:r>
                <a:r>
                  <a:rPr lang="en-US" sz="1200" i="0" kern="1200" dirty="0" smtClean="0">
                    <a:solidFill>
                      <a:schemeClr val="tx1"/>
                    </a:solidFill>
                    <a:effectLst/>
                    <a:latin typeface="Cambria Math"/>
                    <a:ea typeface="+mn-ea"/>
                    <a:cs typeface="+mn-cs"/>
                  </a:rPr>
                  <a:t>=</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07/12/2014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07/12/2014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07/12/2014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07/12/2014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07/12/2014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07/12/2014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07/12/2014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Somalia</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Somalia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886363" y="268288"/>
            <a:ext cx="594590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278044" y="1524921"/>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86019"/>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146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90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46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2" name="Picture 1"/>
          <p:cNvPicPr>
            <a:picLocks noChangeAspect="1"/>
          </p:cNvPicPr>
          <p:nvPr/>
        </p:nvPicPr>
        <p:blipFill>
          <a:blip r:embed="rId3"/>
          <a:stretch>
            <a:fillRect/>
          </a:stretch>
        </p:blipFill>
        <p:spPr>
          <a:xfrm>
            <a:off x="132457" y="2004291"/>
            <a:ext cx="8879085" cy="3247200"/>
          </a:xfrm>
          <a:prstGeom prst="rect">
            <a:avLst/>
          </a:prstGeom>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362" y="2042573"/>
            <a:ext cx="3086467"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defRPr/>
            </a:pPr>
            <a:r>
              <a:rPr lang="en-US" sz="2400" b="1" dirty="0">
                <a:solidFill>
                  <a:srgbClr val="990033"/>
                </a:solidFill>
                <a:latin typeface="Calibri"/>
                <a:cs typeface="Calibri" pitchFamily="34" charset="0"/>
              </a:rPr>
              <a:t>Leading direct causes:</a:t>
            </a:r>
          </a:p>
          <a:p>
            <a:pPr defTabSz="914400" fontAlgn="base">
              <a:spcBef>
                <a:spcPct val="0"/>
              </a:spcBef>
              <a:spcAft>
                <a:spcPct val="0"/>
              </a:spcAft>
            </a:pPr>
            <a:r>
              <a:rPr lang="en-US" sz="2400" dirty="0">
                <a:solidFill>
                  <a:prstClr val="black"/>
                </a:solidFill>
                <a:latin typeface="Calibri"/>
                <a:cs typeface="Arial" charset="0"/>
              </a:rPr>
              <a:t>Haemorrhage – 25%</a:t>
            </a:r>
          </a:p>
          <a:p>
            <a:pPr defTabSz="914400" fontAlgn="base">
              <a:spcBef>
                <a:spcPct val="0"/>
              </a:spcBef>
              <a:spcAft>
                <a:spcPct val="0"/>
              </a:spcAft>
            </a:pPr>
            <a:r>
              <a:rPr lang="en-US" sz="2400" dirty="0">
                <a:solidFill>
                  <a:prstClr val="black"/>
                </a:solidFill>
                <a:latin typeface="Calibri"/>
                <a:cs typeface="Arial" charset="0"/>
              </a:rPr>
              <a:t>Hypertension – 16%</a:t>
            </a:r>
          </a:p>
          <a:p>
            <a:pPr defTabSz="914400" fontAlgn="base">
              <a:spcBef>
                <a:spcPct val="0"/>
              </a:spcBef>
              <a:spcAft>
                <a:spcPct val="0"/>
              </a:spcAft>
            </a:pPr>
            <a:r>
              <a:rPr lang="en-US" sz="2400" dirty="0">
                <a:solidFill>
                  <a:prstClr val="black"/>
                </a:solidFill>
                <a:latin typeface="Calibri"/>
                <a:cs typeface="Arial" charset="0"/>
              </a:rPr>
              <a:t>Unsafe abortion – 10%</a:t>
            </a:r>
          </a:p>
          <a:p>
            <a:pPr defTabSz="914400" fontAlgn="base">
              <a:spcBef>
                <a:spcPct val="0"/>
              </a:spcBef>
              <a:spcAft>
                <a:spcPct val="0"/>
              </a:spcAft>
            </a:pPr>
            <a:r>
              <a:rPr lang="en-US" sz="2400" dirty="0">
                <a:solidFill>
                  <a:prstClr val="black"/>
                </a:solidFill>
                <a:latin typeface="Calibri"/>
                <a:cs typeface="Arial" charset="0"/>
              </a:rPr>
              <a:t>Sepsis – 10%</a:t>
            </a:r>
          </a:p>
          <a:p>
            <a:pPr defTabSz="914400" fontAlgn="base">
              <a:spcBef>
                <a:spcPct val="0"/>
              </a:spcBef>
              <a:spcAft>
                <a:spcPct val="0"/>
              </a:spcAft>
              <a:defRPr/>
            </a:pPr>
            <a:endParaRPr lang="en-US" sz="2000" i="1" dirty="0">
              <a:solidFill>
                <a:prstClr val="black"/>
              </a:solidFill>
              <a:latin typeface="Calibri"/>
              <a:cs typeface="Calibri" pitchFamily="34" charset="0"/>
            </a:endParaRPr>
          </a:p>
          <a:p>
            <a:pPr marL="457200" indent="-457200" defTabSz="914400" fontAlgn="base">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defTabSz="914400" fontAlgn="base">
              <a:spcBef>
                <a:spcPct val="0"/>
              </a:spcBef>
              <a:spcAft>
                <a:spcPct val="0"/>
              </a:spcAft>
              <a:defRPr/>
            </a:pPr>
            <a:r>
              <a:rPr lang="en-US" sz="2800" b="1" dirty="0">
                <a:solidFill>
                  <a:srgbClr val="990033"/>
                </a:solidFill>
                <a:latin typeface="Calibri" pitchFamily="34" charset="0"/>
                <a:cs typeface="Calibri" pitchFamily="34" charset="0"/>
              </a:rPr>
              <a:t>Understanding the cause of death distribution </a:t>
            </a:r>
            <a:r>
              <a:rPr lang="en-US" sz="2800" dirty="0">
                <a:solidFill>
                  <a:prstClr val="black"/>
                </a:solidFill>
                <a:latin typeface="Calibri" pitchFamily="34" charset="0"/>
                <a:cs typeface="Calibri" pitchFamily="34" charset="0"/>
              </a:rPr>
              <a:t>is important for program development and monitoring</a:t>
            </a:r>
          </a:p>
        </p:txBody>
      </p:sp>
      <p:sp>
        <p:nvSpPr>
          <p:cNvPr id="33795" name="Rectangle 8"/>
          <p:cNvSpPr>
            <a:spLocks noChangeArrowheads="1"/>
          </p:cNvSpPr>
          <p:nvPr/>
        </p:nvSpPr>
        <p:spPr bwMode="auto">
          <a:xfrm>
            <a:off x="3095624" y="239713"/>
            <a:ext cx="5819775"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US" sz="3600" b="1" dirty="0">
                <a:solidFill>
                  <a:srgbClr val="FFFFFF"/>
                </a:solidFill>
                <a:latin typeface="Calibri" pitchFamily="34" charset="0"/>
                <a:cs typeface="Calibri" pitchFamily="34" charset="0"/>
              </a:rPr>
              <a:t>Why do sub-Saharan African mothers die?</a:t>
            </a:r>
          </a:p>
        </p:txBody>
      </p:sp>
      <p:pic>
        <p:nvPicPr>
          <p:cNvPr id="2050" name="Picture 2"/>
          <p:cNvPicPr>
            <a:picLocks noChangeAspect="1" noChangeArrowheads="1"/>
          </p:cNvPicPr>
          <p:nvPr/>
        </p:nvPicPr>
        <p:blipFill>
          <a:blip r:embed="rId3" cstate="print"/>
          <a:srcRect/>
          <a:stretch>
            <a:fillRect/>
          </a:stretch>
        </p:blipFill>
        <p:spPr bwMode="auto">
          <a:xfrm>
            <a:off x="3333751" y="1733550"/>
            <a:ext cx="5437895" cy="3600000"/>
          </a:xfrm>
          <a:prstGeom prst="rect">
            <a:avLst/>
          </a:prstGeom>
          <a:noFill/>
          <a:ln w="9525">
            <a:noFill/>
            <a:miter lim="800000"/>
            <a:headEnd/>
            <a:tailEnd/>
          </a:ln>
        </p:spPr>
      </p:pic>
    </p:spTree>
    <p:extLst>
      <p:ext uri="{BB962C8B-B14F-4D97-AF65-F5344CB8AC3E}">
        <p14:creationId xmlns:p14="http://schemas.microsoft.com/office/powerpoint/2010/main" val="25172222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95194" y="2082477"/>
            <a:ext cx="2540832" cy="306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31%</a:t>
            </a:r>
            <a:endParaRPr lang="en-US" sz="2400" dirty="0" smtClean="0">
              <a:latin typeface="+mn-lt"/>
              <a:cs typeface="Calibri" pitchFamily="34" charset="0"/>
            </a:endParaRPr>
          </a:p>
          <a:p>
            <a:pPr>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a:t>
            </a:r>
            <a:r>
              <a:rPr lang="en-US" sz="2400" dirty="0" smtClean="0">
                <a:solidFill>
                  <a:prstClr val="black"/>
                </a:solidFill>
                <a:latin typeface="+mn-lt"/>
                <a:cs typeface="Calibri" pitchFamily="34" charset="0"/>
              </a:rPr>
              <a:t>17%</a:t>
            </a:r>
            <a:endParaRPr lang="en-US" sz="2400" dirty="0" smtClean="0">
              <a:latin typeface="+mn-lt"/>
              <a:cs typeface="Calibri" pitchFamily="34" charset="0"/>
            </a:endParaRPr>
          </a:p>
          <a:p>
            <a:pPr>
              <a:defRPr/>
            </a:pPr>
            <a:r>
              <a:rPr lang="en-US" sz="2400" dirty="0" smtClean="0">
                <a:solidFill>
                  <a:prstClr val="black"/>
                </a:solidFill>
                <a:latin typeface="Calibri"/>
                <a:cs typeface="Calibri" pitchFamily="34" charset="0"/>
              </a:rPr>
              <a:t>Measles</a:t>
            </a:r>
            <a:r>
              <a:rPr lang="en-US" sz="2400" dirty="0" smtClean="0">
                <a:solidFill>
                  <a:prstClr val="black"/>
                </a:solidFill>
                <a:latin typeface="Calibri"/>
                <a:cs typeface="Calibri" pitchFamily="34" charset="0"/>
              </a:rPr>
              <a:t> </a:t>
            </a:r>
            <a:r>
              <a:rPr lang="en-US" sz="2400" dirty="0">
                <a:solidFill>
                  <a:prstClr val="black"/>
                </a:solidFill>
                <a:latin typeface="Calibri"/>
                <a:cs typeface="Calibri" pitchFamily="34" charset="0"/>
              </a:rPr>
              <a:t>– </a:t>
            </a:r>
            <a:r>
              <a:rPr lang="en-US" sz="2400" dirty="0" smtClean="0">
                <a:solidFill>
                  <a:prstClr val="black"/>
                </a:solidFill>
                <a:latin typeface="Calibri"/>
                <a:cs typeface="Calibri" pitchFamily="34" charset="0"/>
              </a:rPr>
              <a:t>13%</a:t>
            </a:r>
          </a:p>
          <a:p>
            <a:pPr>
              <a:defRPr/>
            </a:pPr>
            <a:r>
              <a:rPr lang="en-US" sz="2400" dirty="0" err="1" smtClean="0">
                <a:solidFill>
                  <a:prstClr val="black"/>
                </a:solidFill>
                <a:latin typeface="Calibri"/>
                <a:cs typeface="Calibri" pitchFamily="34" charset="0"/>
              </a:rPr>
              <a:t>Diarrhoea</a:t>
            </a:r>
            <a:r>
              <a:rPr lang="en-US" sz="2400" dirty="0" smtClean="0">
                <a:solidFill>
                  <a:prstClr val="black"/>
                </a:solidFill>
                <a:latin typeface="Calibri"/>
                <a:cs typeface="Calibri" pitchFamily="34" charset="0"/>
              </a:rPr>
              <a:t> – 12%</a:t>
            </a:r>
            <a:endParaRPr lang="en-US" sz="2400" dirty="0" smtClean="0">
              <a:solidFill>
                <a:prstClr val="black"/>
              </a:solidFill>
              <a:latin typeface="Calibri"/>
              <a:cs typeface="Calibri" pitchFamily="34" charset="0"/>
            </a:endParaRPr>
          </a:p>
          <a:p>
            <a:pPr lvl="0">
              <a:defRPr/>
            </a:pPr>
            <a:r>
              <a:rPr lang="en-US" sz="2400" dirty="0" smtClean="0">
                <a:solidFill>
                  <a:prstClr val="black"/>
                </a:solidFill>
                <a:latin typeface="Calibri"/>
                <a:cs typeface="Calibri" pitchFamily="34" charset="0"/>
              </a:rPr>
              <a:t>Injuries</a:t>
            </a:r>
            <a:r>
              <a:rPr lang="en-US" sz="2400" dirty="0" smtClean="0">
                <a:solidFill>
                  <a:prstClr val="black"/>
                </a:solidFill>
                <a:latin typeface="Calibri"/>
                <a:cs typeface="Calibri" pitchFamily="34" charset="0"/>
              </a:rPr>
              <a:t> </a:t>
            </a:r>
            <a:r>
              <a:rPr lang="en-US" sz="2400" dirty="0">
                <a:solidFill>
                  <a:prstClr val="black"/>
                </a:solidFill>
                <a:latin typeface="Calibri"/>
                <a:cs typeface="Calibri" pitchFamily="34" charset="0"/>
              </a:rPr>
              <a:t>– </a:t>
            </a:r>
            <a:r>
              <a:rPr lang="en-US" sz="2400" dirty="0" smtClean="0">
                <a:solidFill>
                  <a:prstClr val="black"/>
                </a:solidFill>
                <a:latin typeface="Calibri"/>
                <a:cs typeface="Calibri" pitchFamily="34" charset="0"/>
              </a:rPr>
              <a:t>4%</a:t>
            </a:r>
            <a:endParaRPr lang="en-US" sz="2400" dirty="0">
              <a:solidFill>
                <a:prstClr val="black"/>
              </a:solidFill>
              <a:latin typeface="Calibri"/>
              <a:cs typeface="Calibri" pitchFamily="34" charset="0"/>
            </a:endParaRPr>
          </a:p>
          <a:p>
            <a:pPr lvl="0">
              <a:defRPr/>
            </a:pPr>
            <a:r>
              <a:rPr lang="en-US" sz="2400" dirty="0" smtClean="0">
                <a:solidFill>
                  <a:prstClr val="black"/>
                </a:solidFill>
                <a:latin typeface="Calibri"/>
                <a:cs typeface="Calibri" pitchFamily="34" charset="0"/>
              </a:rPr>
              <a:t>Malaria</a:t>
            </a:r>
            <a:r>
              <a:rPr lang="en-US" sz="2400" dirty="0" smtClean="0">
                <a:solidFill>
                  <a:prstClr val="black"/>
                </a:solidFill>
                <a:latin typeface="Calibri"/>
                <a:cs typeface="Calibri" pitchFamily="34" charset="0"/>
              </a:rPr>
              <a:t> </a:t>
            </a:r>
            <a:r>
              <a:rPr lang="en-US" sz="2400" dirty="0">
                <a:solidFill>
                  <a:prstClr val="black"/>
                </a:solidFill>
                <a:latin typeface="Calibri"/>
                <a:cs typeface="Calibri" pitchFamily="34" charset="0"/>
              </a:rPr>
              <a:t>– </a:t>
            </a:r>
            <a:r>
              <a:rPr lang="en-US" sz="2400" dirty="0">
                <a:solidFill>
                  <a:prstClr val="black"/>
                </a:solidFill>
                <a:latin typeface="Calibri"/>
                <a:cs typeface="Calibri" pitchFamily="34" charset="0"/>
              </a:rPr>
              <a:t>2</a:t>
            </a:r>
            <a:r>
              <a:rPr lang="en-US" sz="2400" dirty="0" smtClean="0">
                <a:solidFill>
                  <a:prstClr val="black"/>
                </a:solidFill>
                <a:latin typeface="Calibri"/>
                <a:cs typeface="Calibri" pitchFamily="34" charset="0"/>
              </a:rPr>
              <a:t>%</a:t>
            </a:r>
            <a:endParaRPr lang="en-US" sz="2400" dirty="0" smtClean="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794000" y="268288"/>
            <a:ext cx="6015182"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Why do Somali children die?</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2950986" y="1432800"/>
            <a:ext cx="5742938" cy="3992400"/>
          </a:xfrm>
          <a:prstGeom prst="rect">
            <a:avLst/>
          </a:prstGeom>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10" name="Rectangle 8"/>
          <p:cNvSpPr>
            <a:spLocks noChangeArrowheads="1"/>
          </p:cNvSpPr>
          <p:nvPr/>
        </p:nvSpPr>
        <p:spPr bwMode="auto">
          <a:xfrm>
            <a:off x="5192098" y="303198"/>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4" name="Picture 3"/>
          <p:cNvPicPr>
            <a:picLocks noChangeAspect="1"/>
          </p:cNvPicPr>
          <p:nvPr/>
        </p:nvPicPr>
        <p:blipFill>
          <a:blip r:embed="rId3"/>
          <a:stretch>
            <a:fillRect/>
          </a:stretch>
        </p:blipFill>
        <p:spPr>
          <a:xfrm>
            <a:off x="809500" y="1197263"/>
            <a:ext cx="7525000" cy="5418000"/>
          </a:xfrm>
          <a:prstGeom prst="rect">
            <a:avLst/>
          </a:prstGeom>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7300" y="500053"/>
            <a:ext cx="6769620" cy="5399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1475" y="1077791"/>
            <a:ext cx="6943724" cy="5356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84960" y="1295400"/>
            <a:ext cx="6374080" cy="5040000"/>
          </a:xfrm>
          <a:prstGeom prst="rect">
            <a:avLst/>
          </a:prstGeom>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8612" y="1246466"/>
            <a:ext cx="7029450" cy="5097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699" y="1131359"/>
            <a:ext cx="7210425" cy="5207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174954" y="1220355"/>
            <a:ext cx="7025000" cy="5058000"/>
          </a:xfrm>
          <a:prstGeom prst="rect">
            <a:avLst/>
          </a:prstGeom>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950" y="1163884"/>
            <a:ext cx="7258050" cy="5289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887" y="1176956"/>
            <a:ext cx="7162800" cy="492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Somalia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4074" y="1238250"/>
            <a:ext cx="7186791" cy="483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6850" y="1104900"/>
            <a:ext cx="6629400" cy="552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0915" y="1227397"/>
            <a:ext cx="6364844" cy="524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60447" y="1235036"/>
            <a:ext cx="6423105" cy="5403600"/>
          </a:xfrm>
          <a:prstGeom prst="rect">
            <a:avLst/>
          </a:prstGeom>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60447" y="1177637"/>
            <a:ext cx="6423105" cy="5403600"/>
          </a:xfrm>
          <a:prstGeom prst="rect">
            <a:avLst/>
          </a:prstGeom>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125538"/>
            <a:ext cx="8229600" cy="514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NO</a:t>
            </a:r>
            <a:r>
              <a:rPr lang="en-US" sz="2400" dirty="0" smtClean="0"/>
              <a:t> - Specific notifications of maternal deaths </a:t>
            </a:r>
          </a:p>
          <a:p>
            <a:r>
              <a:rPr lang="en-US" sz="2400" b="1" dirty="0" smtClean="0">
                <a:solidFill>
                  <a:srgbClr val="800000"/>
                </a:solidFill>
              </a:rPr>
              <a:t>PARTIAL </a:t>
            </a:r>
            <a:r>
              <a:rPr lang="en-US" sz="2400" dirty="0" smtClean="0"/>
              <a:t>- Midwifery personnel authorized to administer core set of life saving interventions</a:t>
            </a:r>
            <a:r>
              <a:rPr lang="en-US" sz="2400" dirty="0"/>
              <a:t> </a:t>
            </a:r>
          </a:p>
          <a:p>
            <a:r>
              <a:rPr lang="en-US" sz="2400" b="1" dirty="0" smtClean="0">
                <a:solidFill>
                  <a:srgbClr val="800000"/>
                </a:solidFill>
              </a:rPr>
              <a:t>NO </a:t>
            </a:r>
            <a:r>
              <a:rPr lang="en-US" sz="2400" dirty="0" smtClean="0"/>
              <a:t>- International Code of Marketing of Breastmilk Substitutes</a:t>
            </a:r>
          </a:p>
          <a:p>
            <a:r>
              <a:rPr lang="en-US" sz="2400" b="1" dirty="0" smtClean="0">
                <a:solidFill>
                  <a:srgbClr val="800000"/>
                </a:solidFill>
              </a:rPr>
              <a:t>*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YES</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 </a:t>
            </a:r>
            <a:r>
              <a:rPr lang="en-US" sz="2400" dirty="0" smtClean="0"/>
              <a:t>- Pneumococcal vaccine</a:t>
            </a:r>
          </a:p>
          <a:p>
            <a:endParaRPr lang="en-US" sz="2000" dirty="0"/>
          </a:p>
        </p:txBody>
      </p:sp>
      <p:sp>
        <p:nvSpPr>
          <p:cNvPr id="5" name="TextBox 4"/>
          <p:cNvSpPr txBox="1"/>
          <p:nvPr/>
        </p:nvSpPr>
        <p:spPr>
          <a:xfrm>
            <a:off x="361950" y="6274714"/>
            <a:ext cx="6953250" cy="430887"/>
          </a:xfrm>
          <a:prstGeom prst="rect">
            <a:avLst/>
          </a:prstGeom>
          <a:noFill/>
        </p:spPr>
        <p:txBody>
          <a:bodyPr wrap="square" rtlCol="0">
            <a:spAutoFit/>
          </a:bodyPr>
          <a:lstStyle/>
          <a:p>
            <a:r>
              <a:rPr lang="en-US" sz="2200" dirty="0" smtClean="0">
                <a:latin typeface="+mn-lt"/>
              </a:rPr>
              <a:t>* Policy information not available</a:t>
            </a:r>
            <a:endParaRPr lang="en-US" sz="2200" dirty="0">
              <a:latin typeface="+mn-lt"/>
            </a:endParaRPr>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Yes </a:t>
            </a:r>
            <a:r>
              <a:rPr lang="en-US" sz="2200" dirty="0"/>
              <a:t>(</a:t>
            </a:r>
            <a:r>
              <a:rPr lang="en-US" sz="2200" dirty="0" smtClean="0"/>
              <a:t>2013)</a:t>
            </a:r>
            <a:endParaRPr lang="en-US" sz="2200" b="1" dirty="0" smtClean="0">
              <a:solidFill>
                <a:srgbClr val="800000"/>
              </a:solidFill>
            </a:endParaRP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1.5 </a:t>
            </a:r>
            <a:r>
              <a:rPr lang="en-US" sz="2200" dirty="0"/>
              <a:t>(</a:t>
            </a:r>
            <a:r>
              <a:rPr lang="en-US" sz="2200" dirty="0" smtClean="0"/>
              <a:t>2006)</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56%</a:t>
            </a:r>
            <a:r>
              <a:rPr lang="en-US" sz="2200" b="1" dirty="0" smtClean="0">
                <a:solidFill>
                  <a:schemeClr val="accent2"/>
                </a:solidFill>
              </a:rPr>
              <a:t> </a:t>
            </a:r>
            <a:r>
              <a:rPr lang="en-US" sz="2200" dirty="0" smtClean="0"/>
              <a:t>(2005)</a:t>
            </a:r>
            <a:endParaRPr lang="en-US" sz="2200" dirty="0"/>
          </a:p>
          <a:p>
            <a:pPr marL="0" indent="0">
              <a:spcBef>
                <a:spcPts val="0"/>
              </a:spcBef>
              <a:spcAft>
                <a:spcPts val="600"/>
              </a:spcAft>
              <a:buClr>
                <a:srgbClr val="800000"/>
              </a:buClr>
              <a:buNone/>
            </a:pPr>
            <a:r>
              <a:rPr lang="en-US" sz="2200" dirty="0" smtClean="0"/>
              <a:t>      (% </a:t>
            </a:r>
            <a:r>
              <a:rPr lang="en-US" sz="2200" dirty="0"/>
              <a:t>of recommended minimum</a:t>
            </a:r>
            <a:r>
              <a:rPr lang="en-US" sz="2200" dirty="0" smtClean="0"/>
              <a:t>)</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$935 </a:t>
            </a:r>
            <a:r>
              <a:rPr lang="en-US" sz="2200" dirty="0" smtClean="0"/>
              <a:t>(2010)</a:t>
            </a:r>
          </a:p>
          <a:p>
            <a:pPr>
              <a:spcBef>
                <a:spcPts val="0"/>
              </a:spcBef>
              <a:spcAft>
                <a:spcPts val="600"/>
              </a:spcAft>
              <a:buClr>
                <a:srgbClr val="800000"/>
              </a:buClr>
            </a:pPr>
            <a:r>
              <a:rPr lang="en-US" sz="2200" dirty="0" smtClean="0"/>
              <a:t>Government spending on health:  </a:t>
            </a:r>
            <a:r>
              <a:rPr lang="en-US" sz="2200" b="1" dirty="0" smtClean="0">
                <a:solidFill>
                  <a:srgbClr val="990033"/>
                </a:solidFill>
              </a:rPr>
              <a:t>- -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990033"/>
                </a:solidFill>
              </a:rPr>
              <a:t>- -</a:t>
            </a:r>
            <a:r>
              <a:rPr lang="en-US" sz="2200" dirty="0" smtClean="0"/>
              <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$11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a:t>
            </a:r>
            <a:r>
              <a:rPr lang="en-US" sz="2200" smtClean="0"/>
              <a:t>:   </a:t>
            </a:r>
            <a:r>
              <a:rPr lang="en-US" sz="2200" b="1" smtClean="0">
                <a:solidFill>
                  <a:srgbClr val="800000"/>
                </a:solidFill>
              </a:rPr>
              <a:t>$19 </a:t>
            </a:r>
            <a:r>
              <a:rPr lang="en-US" sz="2200" smtClean="0"/>
              <a:t>(2011)</a:t>
            </a:r>
            <a:endParaRPr lang="en-US" sz="2200" dirty="0" smtClean="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953000" y="337560"/>
            <a:ext cx="3994727"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dirty="0" smtClean="0">
                <a:solidFill>
                  <a:srgbClr val="FFFFFF"/>
                </a:solidFill>
                <a:latin typeface="Calibri" pitchFamily="34" charset="0"/>
                <a:cs typeface="Calibri" pitchFamily="34" charset="0"/>
              </a:rPr>
              <a:t>Who </a:t>
            </a:r>
            <a:r>
              <a:rPr lang="en-US" sz="3200" b="1" dirty="0">
                <a:solidFill>
                  <a:srgbClr val="FFFFFF"/>
                </a:solidFill>
                <a:latin typeface="Calibri" pitchFamily="34" charset="0"/>
                <a:cs typeface="Calibri" pitchFamily="34" charset="0"/>
              </a:rPr>
              <a:t>i</a:t>
            </a:r>
            <a:r>
              <a:rPr lang="en-US" sz="3200" b="1" dirty="0" smtClean="0">
                <a:solidFill>
                  <a:srgbClr val="FFFFFF"/>
                </a:solidFill>
                <a:latin typeface="Calibri" pitchFamily="34" charset="0"/>
                <a:cs typeface="Calibri" pitchFamily="34" charset="0"/>
              </a:rPr>
              <a:t>s left behind?</a:t>
            </a:r>
            <a:endParaRPr lang="en-US" sz="32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4951141" y="1025912"/>
            <a:ext cx="4192859" cy="588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b="1" dirty="0" smtClean="0">
                <a:latin typeface="+mn-lt"/>
                <a:cs typeface="Calibri" pitchFamily="34" charset="0"/>
              </a:rPr>
              <a:t>                 Somalia</a:t>
            </a:r>
            <a:endParaRPr lang="en-US" sz="2800" dirty="0" smtClean="0">
              <a:latin typeface="+mn-lt"/>
              <a:cs typeface="Calibri" pitchFamily="34" charset="0"/>
            </a:endParaRPr>
          </a:p>
          <a:p>
            <a:pPr>
              <a:spcBef>
                <a:spcPts val="600"/>
              </a:spcBef>
              <a:spcAft>
                <a:spcPts val="600"/>
              </a:spcAft>
              <a:defRPr/>
            </a:pPr>
            <a:r>
              <a:rPr lang="en-US" sz="2800" dirty="0" smtClean="0">
                <a:latin typeface="+mn-lt"/>
                <a:cs typeface="Calibri" pitchFamily="34" charset="0"/>
              </a:rPr>
              <a:t>The wide bars for many indicators show important </a:t>
            </a:r>
            <a:r>
              <a:rPr lang="en-US" sz="2800" b="1" dirty="0" smtClean="0">
                <a:solidFill>
                  <a:srgbClr val="990033"/>
                </a:solidFill>
                <a:latin typeface="+mn-lt"/>
                <a:cs typeface="Calibri" pitchFamily="34" charset="0"/>
              </a:rPr>
              <a:t>inequalities in coverage.</a:t>
            </a:r>
            <a:r>
              <a:rPr lang="en-US" sz="2800" dirty="0" smtClean="0">
                <a:latin typeface="+mn-lt"/>
                <a:cs typeface="Calibri" pitchFamily="34" charset="0"/>
              </a:rPr>
              <a:t> </a:t>
            </a:r>
          </a:p>
          <a:p>
            <a:pPr>
              <a:spcBef>
                <a:spcPts val="600"/>
              </a:spcBef>
              <a:spcAft>
                <a:spcPts val="600"/>
              </a:spcAft>
              <a:defRPr/>
            </a:pPr>
            <a:r>
              <a:rPr lang="en-US" sz="2800" dirty="0" smtClean="0">
                <a:latin typeface="+mn-lt"/>
                <a:cs typeface="Calibri" pitchFamily="34" charset="0"/>
              </a:rPr>
              <a:t>Inequality is greatest for skilled birth attendant, and antenatal care.</a:t>
            </a:r>
          </a:p>
          <a:p>
            <a:pPr>
              <a:spcBef>
                <a:spcPts val="600"/>
              </a:spcBef>
              <a:spcAft>
                <a:spcPts val="600"/>
              </a:spcAft>
              <a:defRPr/>
            </a:pPr>
            <a:r>
              <a:rPr lang="en-US" sz="2800" dirty="0" smtClean="0">
                <a:latin typeface="+mn-lt"/>
                <a:cs typeface="Calibri" pitchFamily="34" charset="0"/>
              </a:rPr>
              <a:t>Only ORT for diarrhoea, Vitamin A</a:t>
            </a:r>
            <a:r>
              <a:rPr lang="en-US" sz="2800" dirty="0" smtClean="0">
                <a:cs typeface="Calibri" pitchFamily="34" charset="0"/>
              </a:rPr>
              <a:t> </a:t>
            </a:r>
            <a:r>
              <a:rPr lang="en-US" sz="2800" dirty="0" smtClean="0">
                <a:latin typeface="+mn-lt"/>
                <a:cs typeface="Calibri" pitchFamily="34" charset="0"/>
              </a:rPr>
              <a:t>, and early initiation of breastfeeding,  show much smaller </a:t>
            </a:r>
            <a:r>
              <a:rPr lang="en-US" sz="2800" b="1" dirty="0" smtClean="0">
                <a:solidFill>
                  <a:schemeClr val="accent2">
                    <a:lumMod val="75000"/>
                  </a:schemeClr>
                </a:solidFill>
                <a:latin typeface="+mn-lt"/>
                <a:cs typeface="Calibri" pitchFamily="34" charset="0"/>
              </a:rPr>
              <a:t>gaps</a:t>
            </a:r>
            <a:r>
              <a:rPr lang="en-US" sz="2800" dirty="0" smtClean="0">
                <a:latin typeface="+mn-lt"/>
                <a:cs typeface="Calibri" pitchFamily="34" charset="0"/>
              </a:rPr>
              <a:t> </a:t>
            </a:r>
            <a:r>
              <a:rPr lang="en-US" sz="2800" b="1" dirty="0" smtClean="0">
                <a:solidFill>
                  <a:schemeClr val="accent2">
                    <a:lumMod val="75000"/>
                  </a:schemeClr>
                </a:solidFill>
                <a:latin typeface="+mn-lt"/>
                <a:cs typeface="Calibri" pitchFamily="34" charset="0"/>
              </a:rPr>
              <a:t>in coverage.</a:t>
            </a:r>
            <a:endParaRPr lang="en-US" sz="2800" b="1" dirty="0">
              <a:solidFill>
                <a:schemeClr val="accent2">
                  <a:lumMod val="75000"/>
                </a:schemeClr>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34" y="309562"/>
            <a:ext cx="4262466" cy="6267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Somalia </a:t>
            </a:r>
            <a:endParaRPr lang="en-US" sz="4600" dirty="0"/>
          </a:p>
        </p:txBody>
      </p:sp>
    </p:spTree>
    <p:extLst>
      <p:ext uri="{BB962C8B-B14F-4D97-AF65-F5344CB8AC3E}">
        <p14:creationId xmlns:p14="http://schemas.microsoft.com/office/powerpoint/2010/main" val="401698033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Somalia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854680" y="1613140"/>
            <a:ext cx="5407803" cy="4860000"/>
          </a:xfrm>
          <a:prstGeom prst="rect">
            <a:avLst/>
          </a:prstGeom>
          <a:noFill/>
          <a:ln w="9525">
            <a:noFill/>
            <a:miter lim="800000"/>
            <a:headEnd/>
            <a:tailEnd/>
          </a:ln>
        </p:spPr>
      </p:pic>
    </p:spTree>
    <p:extLst>
      <p:ext uri="{BB962C8B-B14F-4D97-AF65-F5344CB8AC3E}">
        <p14:creationId xmlns:p14="http://schemas.microsoft.com/office/powerpoint/2010/main" val="2605806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1854680" y="1682151"/>
            <a:ext cx="5415094" cy="4860000"/>
          </a:xfrm>
          <a:prstGeom prst="rect">
            <a:avLst/>
          </a:prstGeom>
          <a:noFill/>
          <a:ln w="9525">
            <a:noFill/>
            <a:miter lim="800000"/>
            <a:headEnd/>
            <a:tailEnd/>
          </a:ln>
        </p:spPr>
      </p:pic>
    </p:spTree>
    <p:extLst>
      <p:ext uri="{BB962C8B-B14F-4D97-AF65-F5344CB8AC3E}">
        <p14:creationId xmlns:p14="http://schemas.microsoft.com/office/powerpoint/2010/main" val="1266544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1276709" y="1259456"/>
            <a:ext cx="6580354" cy="4860000"/>
          </a:xfrm>
          <a:prstGeom prst="rect">
            <a:avLst/>
          </a:prstGeom>
          <a:noFill/>
          <a:ln w="9525">
            <a:noFill/>
            <a:miter lim="800000"/>
            <a:headEnd/>
            <a:tailEnd/>
          </a:ln>
        </p:spPr>
      </p:pic>
    </p:spTree>
    <p:extLst>
      <p:ext uri="{BB962C8B-B14F-4D97-AF65-F5344CB8AC3E}">
        <p14:creationId xmlns:p14="http://schemas.microsoft.com/office/powerpoint/2010/main" val="3903176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1268083" y="1155940"/>
            <a:ext cx="6617321" cy="4860000"/>
          </a:xfrm>
          <a:prstGeom prst="rect">
            <a:avLst/>
          </a:prstGeom>
          <a:noFill/>
          <a:ln w="9525">
            <a:noFill/>
            <a:miter lim="800000"/>
            <a:headEnd/>
            <a:tailEnd/>
          </a:ln>
        </p:spPr>
      </p:pic>
    </p:spTree>
    <p:extLst>
      <p:ext uri="{BB962C8B-B14F-4D97-AF65-F5344CB8AC3E}">
        <p14:creationId xmlns:p14="http://schemas.microsoft.com/office/powerpoint/2010/main" val="24535723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12423</TotalTime>
  <Words>3061</Words>
  <Application>Microsoft Macintosh PowerPoint</Application>
  <PresentationFormat>On-screen Show (4:3)</PresentationFormat>
  <Paragraphs>268</Paragraphs>
  <Slides>43</Slides>
  <Notes>42</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lpstr>Optional additional slides  Equity profiles  Somalia </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728</cp:revision>
  <cp:lastPrinted>2012-06-12T19:26:24Z</cp:lastPrinted>
  <dcterms:created xsi:type="dcterms:W3CDTF">2008-01-10T17:37:13Z</dcterms:created>
  <dcterms:modified xsi:type="dcterms:W3CDTF">2014-12-07T18:29:56Z</dcterms:modified>
</cp:coreProperties>
</file>