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1"/>
  </p:sldMasterIdLst>
  <p:notesMasterIdLst>
    <p:notesMasterId r:id="rId40"/>
  </p:notesMasterIdLst>
  <p:handoutMasterIdLst>
    <p:handoutMasterId r:id="rId41"/>
  </p:handoutMasterIdLst>
  <p:sldIdLst>
    <p:sldId id="534" r:id="rId2"/>
    <p:sldId id="535" r:id="rId3"/>
    <p:sldId id="519" r:id="rId4"/>
    <p:sldId id="431" r:id="rId5"/>
    <p:sldId id="435" r:id="rId6"/>
    <p:sldId id="496" r:id="rId7"/>
    <p:sldId id="464" r:id="rId8"/>
    <p:sldId id="521" r:id="rId9"/>
    <p:sldId id="513" r:id="rId10"/>
    <p:sldId id="523" r:id="rId11"/>
    <p:sldId id="517" r:id="rId12"/>
    <p:sldId id="536" r:id="rId13"/>
    <p:sldId id="522" r:id="rId14"/>
    <p:sldId id="390" r:id="rId15"/>
    <p:sldId id="412" r:id="rId16"/>
    <p:sldId id="518" r:id="rId17"/>
    <p:sldId id="500" r:id="rId18"/>
    <p:sldId id="413" r:id="rId19"/>
    <p:sldId id="537" r:id="rId20"/>
    <p:sldId id="417" r:id="rId21"/>
    <p:sldId id="478" r:id="rId22"/>
    <p:sldId id="414" r:id="rId23"/>
    <p:sldId id="480" r:id="rId24"/>
    <p:sldId id="481" r:id="rId25"/>
    <p:sldId id="482" r:id="rId26"/>
    <p:sldId id="484" r:id="rId27"/>
    <p:sldId id="483" r:id="rId28"/>
    <p:sldId id="485" r:id="rId29"/>
    <p:sldId id="489" r:id="rId30"/>
    <p:sldId id="418" r:id="rId31"/>
    <p:sldId id="488" r:id="rId32"/>
    <p:sldId id="487" r:id="rId33"/>
    <p:sldId id="490" r:id="rId34"/>
    <p:sldId id="491" r:id="rId35"/>
    <p:sldId id="492" r:id="rId36"/>
    <p:sldId id="493" r:id="rId37"/>
    <p:sldId id="416" r:id="rId38"/>
    <p:sldId id="511" r:id="rId3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ued Acer Customer" initials="VAC" lastIdx="5" clrIdx="0"/>
  <p:cmAuthor id="1" name="Adam Deixel" initials="ALD" lastIdx="5" clrIdx="1"/>
  <p:cmAuthor id="2" name="mkinney" initials="MK"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990033"/>
    <a:srgbClr val="FFFF00"/>
    <a:srgbClr val="4F81BD"/>
    <a:srgbClr val="B92925"/>
    <a:srgbClr val="FF0000"/>
    <a:srgbClr val="FFFFFF"/>
    <a:srgbClr val="008000"/>
    <a:srgbClr val="C2E1FE"/>
    <a:srgbClr val="C3E1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94" autoAdjust="0"/>
    <p:restoredTop sz="87238" autoAdjust="0"/>
  </p:normalViewPr>
  <p:slideViewPr>
    <p:cSldViewPr snapToGrid="0">
      <p:cViewPr>
        <p:scale>
          <a:sx n="110" d="100"/>
          <a:sy n="110" d="100"/>
        </p:scale>
        <p:origin x="-496" y="-72"/>
      </p:cViewPr>
      <p:guideLst>
        <p:guide orient="horz" pos="2160"/>
        <p:guide pos="2880"/>
      </p:guideLst>
    </p:cSldViewPr>
  </p:slideViewPr>
  <p:outlineViewPr>
    <p:cViewPr>
      <p:scale>
        <a:sx n="33" d="100"/>
        <a:sy n="33" d="100"/>
      </p:scale>
      <p:origin x="246" y="44994"/>
    </p:cViewPr>
  </p:outlineViewPr>
  <p:notesTextViewPr>
    <p:cViewPr>
      <p:scale>
        <a:sx n="75" d="100"/>
        <a:sy n="75" d="100"/>
      </p:scale>
      <p:origin x="0" y="0"/>
    </p:cViewPr>
  </p:notesTextViewPr>
  <p:sorterViewPr>
    <p:cViewPr>
      <p:scale>
        <a:sx n="90" d="100"/>
        <a:sy n="90" d="100"/>
      </p:scale>
      <p:origin x="0" y="0"/>
    </p:cViewPr>
  </p:sorterViewPr>
  <p:notesViewPr>
    <p:cSldViewPr snapToGrid="0">
      <p:cViewPr varScale="1">
        <p:scale>
          <a:sx n="44" d="100"/>
          <a:sy n="44" d="100"/>
        </p:scale>
        <p:origin x="-2030" y="-8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commentAuthors" Target="commentAuthors.xml"/><Relationship Id="rId44" Type="http://schemas.openxmlformats.org/officeDocument/2006/relationships/presProps" Target="presProps.xml"/><Relationship Id="rId4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DB55C-95F2-454D-9305-AB9E93BD15DD}" type="doc">
      <dgm:prSet loTypeId="urn:microsoft.com/office/officeart/2005/8/layout/arrow2" loCatId="process" qsTypeId="urn:microsoft.com/office/officeart/2005/8/quickstyle/simple1" qsCatId="simple" csTypeId="urn:microsoft.com/office/officeart/2005/8/colors/accent1_2" csCatId="accent1" phldr="1"/>
      <dgm:spPr/>
    </dgm:pt>
    <dgm:pt modelId="{72628D34-2779-45D0-8D0E-6383248B0E25}">
      <dgm:prSet phldrT="[Text]" custT="1"/>
      <dgm:spPr/>
      <dgm:t>
        <a:bodyPr/>
        <a:lstStyle/>
        <a:p>
          <a:r>
            <a:rPr lang="en-US" sz="2400" dirty="0" smtClean="0"/>
            <a:t>Country profiles</a:t>
          </a:r>
          <a:endParaRPr lang="en-US" sz="2400" dirty="0"/>
        </a:p>
      </dgm:t>
    </dgm:pt>
    <dgm:pt modelId="{B653D03A-8D1C-435C-BABD-2061787C372F}" type="parTrans" cxnId="{3A26DAE9-190E-4CB9-833F-966024F6F24D}">
      <dgm:prSet/>
      <dgm:spPr/>
      <dgm:t>
        <a:bodyPr/>
        <a:lstStyle/>
        <a:p>
          <a:endParaRPr lang="en-US"/>
        </a:p>
      </dgm:t>
    </dgm:pt>
    <dgm:pt modelId="{35846A1C-730F-4D8B-A42D-8906A3DDAE98}" type="sibTrans" cxnId="{3A26DAE9-190E-4CB9-833F-966024F6F24D}">
      <dgm:prSet/>
      <dgm:spPr/>
      <dgm:t>
        <a:bodyPr/>
        <a:lstStyle/>
        <a:p>
          <a:endParaRPr lang="en-US"/>
        </a:p>
      </dgm:t>
    </dgm:pt>
    <dgm:pt modelId="{E8A984F7-3545-4B8A-BB92-EFC92500BC08}">
      <dgm:prSet phldrT="[Text]" custT="1"/>
      <dgm:spPr/>
      <dgm:t>
        <a:bodyPr/>
        <a:lstStyle/>
        <a:p>
          <a:r>
            <a:rPr lang="en-US" sz="2400" dirty="0" smtClean="0"/>
            <a:t>Analysis </a:t>
          </a:r>
          <a:br>
            <a:rPr lang="en-US" sz="2400" dirty="0" smtClean="0"/>
          </a:br>
          <a:r>
            <a:rPr lang="en-US" sz="2400" dirty="0" smtClean="0"/>
            <a:t>&amp; events</a:t>
          </a:r>
          <a:endParaRPr lang="en-US" sz="2400" dirty="0"/>
        </a:p>
      </dgm:t>
    </dgm:pt>
    <dgm:pt modelId="{A2366C89-857A-4BC5-ACB8-E0EF215D47C6}" type="parTrans" cxnId="{1E570665-54F2-4875-B781-10ED63F33185}">
      <dgm:prSet/>
      <dgm:spPr/>
      <dgm:t>
        <a:bodyPr/>
        <a:lstStyle/>
        <a:p>
          <a:endParaRPr lang="en-US"/>
        </a:p>
      </dgm:t>
    </dgm:pt>
    <dgm:pt modelId="{95D69541-100F-4836-8547-637977A50490}" type="sibTrans" cxnId="{1E570665-54F2-4875-B781-10ED63F33185}">
      <dgm:prSet/>
      <dgm:spPr/>
      <dgm:t>
        <a:bodyPr/>
        <a:lstStyle/>
        <a:p>
          <a:endParaRPr lang="en-US"/>
        </a:p>
      </dgm:t>
    </dgm:pt>
    <dgm:pt modelId="{C6E7AF11-45E8-4960-8D5C-4E7CBCD2D9F1}">
      <dgm:prSet phldrT="[Text]" custT="1"/>
      <dgm:spPr/>
      <dgm:t>
        <a:bodyPr/>
        <a:lstStyle/>
        <a:p>
          <a:r>
            <a:rPr lang="en-US" sz="2400" dirty="0" smtClean="0"/>
            <a:t>Evidence-based planning, budgeting &amp; programs</a:t>
          </a:r>
          <a:endParaRPr lang="en-US" sz="2400" dirty="0"/>
        </a:p>
      </dgm:t>
    </dgm:pt>
    <dgm:pt modelId="{5F97330D-941D-4E76-B33C-5716482386E2}" type="parTrans" cxnId="{D6F4D69E-7BCD-4EC3-85E8-F4DE35A50B0C}">
      <dgm:prSet/>
      <dgm:spPr/>
      <dgm:t>
        <a:bodyPr/>
        <a:lstStyle/>
        <a:p>
          <a:endParaRPr lang="en-US"/>
        </a:p>
      </dgm:t>
    </dgm:pt>
    <dgm:pt modelId="{61FC0059-AB14-4348-9426-90BF885FCC8A}" type="sibTrans" cxnId="{D6F4D69E-7BCD-4EC3-85E8-F4DE35A50B0C}">
      <dgm:prSet/>
      <dgm:spPr/>
      <dgm:t>
        <a:bodyPr/>
        <a:lstStyle/>
        <a:p>
          <a:endParaRPr lang="en-US"/>
        </a:p>
      </dgm:t>
    </dgm:pt>
    <dgm:pt modelId="{37098DA4-DBEB-4362-A1A2-6054573DF8CA}" type="pres">
      <dgm:prSet presAssocID="{EB0DB55C-95F2-454D-9305-AB9E93BD15DD}" presName="arrowDiagram" presStyleCnt="0">
        <dgm:presLayoutVars>
          <dgm:chMax val="5"/>
          <dgm:dir/>
          <dgm:resizeHandles val="exact"/>
        </dgm:presLayoutVars>
      </dgm:prSet>
      <dgm:spPr/>
    </dgm:pt>
    <dgm:pt modelId="{856A65BA-E968-4846-90C0-1FAB4335E5A1}" type="pres">
      <dgm:prSet presAssocID="{EB0DB55C-95F2-454D-9305-AB9E93BD15DD}" presName="arrow" presStyleLbl="bgShp" presStyleIdx="0" presStyleCnt="1"/>
      <dgm:spPr>
        <a:solidFill>
          <a:srgbClr val="800000"/>
        </a:solidFill>
        <a:ln>
          <a:solidFill>
            <a:srgbClr val="990033"/>
          </a:solidFill>
        </a:ln>
      </dgm:spPr>
    </dgm:pt>
    <dgm:pt modelId="{F4D93D77-7D13-4AC3-A8B8-748D0C270300}" type="pres">
      <dgm:prSet presAssocID="{EB0DB55C-95F2-454D-9305-AB9E93BD15DD}" presName="arrowDiagram3" presStyleCnt="0"/>
      <dgm:spPr/>
    </dgm:pt>
    <dgm:pt modelId="{8FB1DDA2-FA8D-46B6-8720-0BE55CAF4124}" type="pres">
      <dgm:prSet presAssocID="{72628D34-2779-45D0-8D0E-6383248B0E25}" presName="bullet3a" presStyleLbl="node1" presStyleIdx="0" presStyleCnt="3"/>
      <dgm:spPr>
        <a:solidFill>
          <a:schemeClr val="accent5">
            <a:lumMod val="50000"/>
          </a:schemeClr>
        </a:solidFill>
      </dgm:spPr>
    </dgm:pt>
    <dgm:pt modelId="{D01BF024-EA41-4536-B15B-4A443BF5EC65}" type="pres">
      <dgm:prSet presAssocID="{72628D34-2779-45D0-8D0E-6383248B0E25}" presName="textBox3a" presStyleLbl="revTx" presStyleIdx="0" presStyleCnt="3" custScaleY="66782" custLinFactNeighborX="-5008" custLinFactNeighborY="16374">
        <dgm:presLayoutVars>
          <dgm:bulletEnabled val="1"/>
        </dgm:presLayoutVars>
      </dgm:prSet>
      <dgm:spPr/>
      <dgm:t>
        <a:bodyPr/>
        <a:lstStyle/>
        <a:p>
          <a:endParaRPr lang="en-US"/>
        </a:p>
      </dgm:t>
    </dgm:pt>
    <dgm:pt modelId="{4CAEB872-C42A-4105-A434-59540F30FD16}" type="pres">
      <dgm:prSet presAssocID="{E8A984F7-3545-4B8A-BB92-EFC92500BC08}" presName="bullet3b" presStyleLbl="node1" presStyleIdx="1" presStyleCnt="3"/>
      <dgm:spPr>
        <a:solidFill>
          <a:schemeClr val="accent5">
            <a:lumMod val="50000"/>
          </a:schemeClr>
        </a:solidFill>
      </dgm:spPr>
    </dgm:pt>
    <dgm:pt modelId="{782A5F9C-A9C9-48D9-A0E6-12FCCDC674E2}" type="pres">
      <dgm:prSet presAssocID="{E8A984F7-3545-4B8A-BB92-EFC92500BC08}" presName="textBox3b" presStyleLbl="revTx" presStyleIdx="1" presStyleCnt="3" custScaleX="116667" custScaleY="75000" custLinFactNeighborX="-4168" custLinFactNeighborY="12375">
        <dgm:presLayoutVars>
          <dgm:bulletEnabled val="1"/>
        </dgm:presLayoutVars>
      </dgm:prSet>
      <dgm:spPr/>
      <dgm:t>
        <a:bodyPr/>
        <a:lstStyle/>
        <a:p>
          <a:endParaRPr lang="en-US"/>
        </a:p>
      </dgm:t>
    </dgm:pt>
    <dgm:pt modelId="{5A29896A-97B1-4347-956F-F75F9921F932}" type="pres">
      <dgm:prSet presAssocID="{C6E7AF11-45E8-4960-8D5C-4E7CBCD2D9F1}" presName="bullet3c" presStyleLbl="node1" presStyleIdx="2" presStyleCnt="3"/>
      <dgm:spPr>
        <a:solidFill>
          <a:schemeClr val="accent5">
            <a:lumMod val="50000"/>
          </a:schemeClr>
        </a:solidFill>
      </dgm:spPr>
    </dgm:pt>
    <dgm:pt modelId="{B347EA64-5EA7-4692-919A-4FE3623F63E5}" type="pres">
      <dgm:prSet presAssocID="{C6E7AF11-45E8-4960-8D5C-4E7CBCD2D9F1}" presName="textBox3c" presStyleLbl="revTx" presStyleIdx="2" presStyleCnt="3" custScaleX="154167" custScaleY="69209" custLinFactNeighborX="2774" custLinFactNeighborY="12612">
        <dgm:presLayoutVars>
          <dgm:bulletEnabled val="1"/>
        </dgm:presLayoutVars>
      </dgm:prSet>
      <dgm:spPr/>
      <dgm:t>
        <a:bodyPr/>
        <a:lstStyle/>
        <a:p>
          <a:endParaRPr lang="en-US"/>
        </a:p>
      </dgm:t>
    </dgm:pt>
  </dgm:ptLst>
  <dgm:cxnLst>
    <dgm:cxn modelId="{CA43E9D1-7926-4BC9-A6BB-3D57AD59ECC1}" type="presOf" srcId="{C6E7AF11-45E8-4960-8D5C-4E7CBCD2D9F1}" destId="{B347EA64-5EA7-4692-919A-4FE3623F63E5}" srcOrd="0" destOrd="0" presId="urn:microsoft.com/office/officeart/2005/8/layout/arrow2"/>
    <dgm:cxn modelId="{1E570665-54F2-4875-B781-10ED63F33185}" srcId="{EB0DB55C-95F2-454D-9305-AB9E93BD15DD}" destId="{E8A984F7-3545-4B8A-BB92-EFC92500BC08}" srcOrd="1" destOrd="0" parTransId="{A2366C89-857A-4BC5-ACB8-E0EF215D47C6}" sibTransId="{95D69541-100F-4836-8547-637977A50490}"/>
    <dgm:cxn modelId="{3A26DAE9-190E-4CB9-833F-966024F6F24D}" srcId="{EB0DB55C-95F2-454D-9305-AB9E93BD15DD}" destId="{72628D34-2779-45D0-8D0E-6383248B0E25}" srcOrd="0" destOrd="0" parTransId="{B653D03A-8D1C-435C-BABD-2061787C372F}" sibTransId="{35846A1C-730F-4D8B-A42D-8906A3DDAE98}"/>
    <dgm:cxn modelId="{44C81A82-CDDE-4A21-9677-5B4749356105}" type="presOf" srcId="{EB0DB55C-95F2-454D-9305-AB9E93BD15DD}" destId="{37098DA4-DBEB-4362-A1A2-6054573DF8CA}" srcOrd="0" destOrd="0" presId="urn:microsoft.com/office/officeart/2005/8/layout/arrow2"/>
    <dgm:cxn modelId="{75B8E49C-4DF6-4635-BF09-58B1EDED8E64}" type="presOf" srcId="{E8A984F7-3545-4B8A-BB92-EFC92500BC08}" destId="{782A5F9C-A9C9-48D9-A0E6-12FCCDC674E2}" srcOrd="0" destOrd="0" presId="urn:microsoft.com/office/officeart/2005/8/layout/arrow2"/>
    <dgm:cxn modelId="{D6F4D69E-7BCD-4EC3-85E8-F4DE35A50B0C}" srcId="{EB0DB55C-95F2-454D-9305-AB9E93BD15DD}" destId="{C6E7AF11-45E8-4960-8D5C-4E7CBCD2D9F1}" srcOrd="2" destOrd="0" parTransId="{5F97330D-941D-4E76-B33C-5716482386E2}" sibTransId="{61FC0059-AB14-4348-9426-90BF885FCC8A}"/>
    <dgm:cxn modelId="{B5F52B60-2894-4FC3-866E-DE6A3692A458}" type="presOf" srcId="{72628D34-2779-45D0-8D0E-6383248B0E25}" destId="{D01BF024-EA41-4536-B15B-4A443BF5EC65}" srcOrd="0" destOrd="0" presId="urn:microsoft.com/office/officeart/2005/8/layout/arrow2"/>
    <dgm:cxn modelId="{DFF531BD-49A8-4615-8E8E-BAE22D2F75F6}" type="presParOf" srcId="{37098DA4-DBEB-4362-A1A2-6054573DF8CA}" destId="{856A65BA-E968-4846-90C0-1FAB4335E5A1}" srcOrd="0" destOrd="0" presId="urn:microsoft.com/office/officeart/2005/8/layout/arrow2"/>
    <dgm:cxn modelId="{1AE12608-816F-470C-ACC2-4DD6592226C1}" type="presParOf" srcId="{37098DA4-DBEB-4362-A1A2-6054573DF8CA}" destId="{F4D93D77-7D13-4AC3-A8B8-748D0C270300}" srcOrd="1" destOrd="0" presId="urn:microsoft.com/office/officeart/2005/8/layout/arrow2"/>
    <dgm:cxn modelId="{970BFC96-6913-4910-93A7-5BA4D03FF90B}" type="presParOf" srcId="{F4D93D77-7D13-4AC3-A8B8-748D0C270300}" destId="{8FB1DDA2-FA8D-46B6-8720-0BE55CAF4124}" srcOrd="0" destOrd="0" presId="urn:microsoft.com/office/officeart/2005/8/layout/arrow2"/>
    <dgm:cxn modelId="{4FBAF598-E640-404D-8FC9-85F8FF32AB38}" type="presParOf" srcId="{F4D93D77-7D13-4AC3-A8B8-748D0C270300}" destId="{D01BF024-EA41-4536-B15B-4A443BF5EC65}" srcOrd="1" destOrd="0" presId="urn:microsoft.com/office/officeart/2005/8/layout/arrow2"/>
    <dgm:cxn modelId="{1F684FEF-2733-46EF-B803-D7B536A7DEAC}" type="presParOf" srcId="{F4D93D77-7D13-4AC3-A8B8-748D0C270300}" destId="{4CAEB872-C42A-4105-A434-59540F30FD16}" srcOrd="2" destOrd="0" presId="urn:microsoft.com/office/officeart/2005/8/layout/arrow2"/>
    <dgm:cxn modelId="{58A546DB-FC0A-4BED-8C9C-119ACFB77775}" type="presParOf" srcId="{F4D93D77-7D13-4AC3-A8B8-748D0C270300}" destId="{782A5F9C-A9C9-48D9-A0E6-12FCCDC674E2}" srcOrd="3" destOrd="0" presId="urn:microsoft.com/office/officeart/2005/8/layout/arrow2"/>
    <dgm:cxn modelId="{63CBEE71-EB7B-4A62-90BE-FA404515FC77}" type="presParOf" srcId="{F4D93D77-7D13-4AC3-A8B8-748D0C270300}" destId="{5A29896A-97B1-4347-956F-F75F9921F932}" srcOrd="4" destOrd="0" presId="urn:microsoft.com/office/officeart/2005/8/layout/arrow2"/>
    <dgm:cxn modelId="{9D642C1F-1CDE-4998-8679-D1372CAED1FB}" type="presParOf" srcId="{F4D93D77-7D13-4AC3-A8B8-748D0C270300}" destId="{B347EA64-5EA7-4692-919A-4FE3623F63E5}"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A65BA-E968-4846-90C0-1FAB4335E5A1}">
      <dsp:nvSpPr>
        <dsp:cNvPr id="0" name=""/>
        <dsp:cNvSpPr/>
      </dsp:nvSpPr>
      <dsp:spPr>
        <a:xfrm>
          <a:off x="0" y="429432"/>
          <a:ext cx="6172199" cy="3857624"/>
        </a:xfrm>
        <a:prstGeom prst="swooshArrow">
          <a:avLst>
            <a:gd name="adj1" fmla="val 25000"/>
            <a:gd name="adj2" fmla="val 25000"/>
          </a:avLst>
        </a:prstGeom>
        <a:solidFill>
          <a:srgbClr val="800000"/>
        </a:solidFill>
        <a:ln>
          <a:solidFill>
            <a:srgbClr val="990033"/>
          </a:solidFill>
        </a:ln>
        <a:effectLst/>
      </dsp:spPr>
      <dsp:style>
        <a:lnRef idx="0">
          <a:scrgbClr r="0" g="0" b="0"/>
        </a:lnRef>
        <a:fillRef idx="1">
          <a:scrgbClr r="0" g="0" b="0"/>
        </a:fillRef>
        <a:effectRef idx="0">
          <a:scrgbClr r="0" g="0" b="0"/>
        </a:effectRef>
        <a:fontRef idx="minor"/>
      </dsp:style>
    </dsp:sp>
    <dsp:sp modelId="{8FB1DDA2-FA8D-46B6-8720-0BE55CAF4124}">
      <dsp:nvSpPr>
        <dsp:cNvPr id="0" name=""/>
        <dsp:cNvSpPr/>
      </dsp:nvSpPr>
      <dsp:spPr>
        <a:xfrm>
          <a:off x="783869" y="3091964"/>
          <a:ext cx="160477" cy="160477"/>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BF024-EA41-4536-B15B-4A443BF5EC65}">
      <dsp:nvSpPr>
        <dsp:cNvPr id="0" name=""/>
        <dsp:cNvSpPr/>
      </dsp:nvSpPr>
      <dsp:spPr>
        <a:xfrm>
          <a:off x="792086" y="3539915"/>
          <a:ext cx="1438122" cy="744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34" tIns="0" rIns="0" bIns="0" numCol="1" spcCol="1270" anchor="t" anchorCtr="0">
          <a:noAutofit/>
        </a:bodyPr>
        <a:lstStyle/>
        <a:p>
          <a:pPr lvl="0" algn="l" defTabSz="1066800">
            <a:lnSpc>
              <a:spcPct val="90000"/>
            </a:lnSpc>
            <a:spcBef>
              <a:spcPct val="0"/>
            </a:spcBef>
            <a:spcAft>
              <a:spcPct val="35000"/>
            </a:spcAft>
          </a:pPr>
          <a:r>
            <a:rPr lang="en-US" sz="2400" kern="1200" dirty="0" smtClean="0"/>
            <a:t>Country profiles</a:t>
          </a:r>
          <a:endParaRPr lang="en-US" sz="2400" kern="1200" dirty="0"/>
        </a:p>
      </dsp:txBody>
      <dsp:txXfrm>
        <a:off x="792086" y="3539915"/>
        <a:ext cx="1438122" cy="744521"/>
      </dsp:txXfrm>
    </dsp:sp>
    <dsp:sp modelId="{4CAEB872-C42A-4105-A434-59540F30FD16}">
      <dsp:nvSpPr>
        <dsp:cNvPr id="0" name=""/>
        <dsp:cNvSpPr/>
      </dsp:nvSpPr>
      <dsp:spPr>
        <a:xfrm>
          <a:off x="2200389" y="2043462"/>
          <a:ext cx="290093" cy="2900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A5F9C-A9C9-48D9-A0E6-12FCCDC674E2}">
      <dsp:nvSpPr>
        <dsp:cNvPr id="0" name=""/>
        <dsp:cNvSpPr/>
      </dsp:nvSpPr>
      <dsp:spPr>
        <a:xfrm>
          <a:off x="2160247" y="2710522"/>
          <a:ext cx="1728220" cy="1573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14" tIns="0" rIns="0" bIns="0" numCol="1" spcCol="1270" anchor="t" anchorCtr="0">
          <a:noAutofit/>
        </a:bodyPr>
        <a:lstStyle/>
        <a:p>
          <a:pPr lvl="0" algn="l" defTabSz="1066800">
            <a:lnSpc>
              <a:spcPct val="90000"/>
            </a:lnSpc>
            <a:spcBef>
              <a:spcPct val="0"/>
            </a:spcBef>
            <a:spcAft>
              <a:spcPct val="35000"/>
            </a:spcAft>
          </a:pPr>
          <a:r>
            <a:rPr lang="en-US" sz="2400" kern="1200" dirty="0" smtClean="0"/>
            <a:t>Analysis </a:t>
          </a:r>
          <a:br>
            <a:rPr lang="en-US" sz="2400" kern="1200" dirty="0" smtClean="0"/>
          </a:br>
          <a:r>
            <a:rPr lang="en-US" sz="2400" kern="1200" dirty="0" smtClean="0"/>
            <a:t>&amp; events</a:t>
          </a:r>
          <a:endParaRPr lang="en-US" sz="2400" kern="1200" dirty="0"/>
        </a:p>
      </dsp:txBody>
      <dsp:txXfrm>
        <a:off x="2160247" y="2710522"/>
        <a:ext cx="1728220" cy="1573911"/>
      </dsp:txXfrm>
    </dsp:sp>
    <dsp:sp modelId="{5A29896A-97B1-4347-956F-F75F9921F932}">
      <dsp:nvSpPr>
        <dsp:cNvPr id="0" name=""/>
        <dsp:cNvSpPr/>
      </dsp:nvSpPr>
      <dsp:spPr>
        <a:xfrm>
          <a:off x="3903916" y="1405411"/>
          <a:ext cx="401193" cy="4011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7EA64-5EA7-4692-919A-4FE3623F63E5}">
      <dsp:nvSpPr>
        <dsp:cNvPr id="0" name=""/>
        <dsp:cNvSpPr/>
      </dsp:nvSpPr>
      <dsp:spPr>
        <a:xfrm>
          <a:off x="3744409" y="2356902"/>
          <a:ext cx="2283718" cy="1855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584" tIns="0" rIns="0" bIns="0" numCol="1" spcCol="1270" anchor="t" anchorCtr="0">
          <a:noAutofit/>
        </a:bodyPr>
        <a:lstStyle/>
        <a:p>
          <a:pPr lvl="0" algn="l" defTabSz="1066800">
            <a:lnSpc>
              <a:spcPct val="90000"/>
            </a:lnSpc>
            <a:spcBef>
              <a:spcPct val="0"/>
            </a:spcBef>
            <a:spcAft>
              <a:spcPct val="35000"/>
            </a:spcAft>
          </a:pPr>
          <a:r>
            <a:rPr lang="en-US" sz="2400" kern="1200" dirty="0" smtClean="0"/>
            <a:t>Evidence-based planning, budgeting &amp; programs</a:t>
          </a:r>
          <a:endParaRPr lang="en-US" sz="2400" kern="1200" dirty="0"/>
        </a:p>
      </dsp:txBody>
      <dsp:txXfrm>
        <a:off x="3744409" y="2356902"/>
        <a:ext cx="2283718" cy="185552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cs typeface="Arial" pitchFamily="34" charset="0"/>
              </a:defRPr>
            </a:lvl1pPr>
          </a:lstStyle>
          <a:p>
            <a:pPr>
              <a:defRPr/>
            </a:pPr>
            <a:r>
              <a:rPr lang="en-US" dirty="0" smtClean="0">
                <a:latin typeface="Calibri" pitchFamily="34" charset="0"/>
                <a:cs typeface="Calibri" pitchFamily="34" charset="0"/>
              </a:rPr>
              <a:t>Countdown 2012 Report.</a:t>
            </a:r>
          </a:p>
          <a:p>
            <a:pPr>
              <a:defRPr/>
            </a:pPr>
            <a:r>
              <a:rPr lang="en-US" dirty="0" smtClean="0">
                <a:latin typeface="Calibri" pitchFamily="34" charset="0"/>
                <a:cs typeface="Calibri" pitchFamily="34" charset="0"/>
              </a:rPr>
              <a:t>Presentation at the Child Survival Call to Action,15 June 2012</a:t>
            </a:r>
            <a:endParaRPr lang="en-US" dirty="0">
              <a:latin typeface="Calibri" pitchFamily="34" charset="0"/>
              <a:cs typeface="Calibri" pitchFamily="34" charset="0"/>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pitchFamily="34" charset="0"/>
                <a:cs typeface="Arial" pitchFamily="34" charset="0"/>
              </a:defRPr>
            </a:lvl1pPr>
          </a:lstStyle>
          <a:p>
            <a:pPr>
              <a:defRPr/>
            </a:pPr>
            <a:fld id="{EA767C1A-E9FA-4F3C-9D73-47940D1BEC18}" type="datetimeFigureOut">
              <a:rPr lang="en-US">
                <a:latin typeface="Calibri" pitchFamily="34" charset="0"/>
                <a:cs typeface="Calibri" pitchFamily="34" charset="0"/>
              </a:rPr>
              <a:pPr>
                <a:defRPr/>
              </a:pPr>
              <a:t>07/12/2014</a:t>
            </a:fld>
            <a:endParaRPr lang="en-US" dirty="0">
              <a:latin typeface="Calibri" pitchFamily="34" charset="0"/>
              <a:cs typeface="Calibri" pitchFamily="34" charset="0"/>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cs typeface="Arial" pitchFamily="34" charset="0"/>
              </a:defRPr>
            </a:lvl1pPr>
          </a:lstStyle>
          <a:p>
            <a:pPr>
              <a:defRPr/>
            </a:pPr>
            <a:endParaRPr lang="en-US" dirty="0">
              <a:latin typeface="Calibri" pitchFamily="34" charset="0"/>
              <a:cs typeface="Calibri" pitchFamily="34" charset="0"/>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pitchFamily="34" charset="0"/>
                <a:cs typeface="Arial" pitchFamily="34" charset="0"/>
              </a:defRPr>
            </a:lvl1pPr>
          </a:lstStyle>
          <a:p>
            <a:pPr>
              <a:defRPr/>
            </a:pPr>
            <a:fld id="{D42A3A42-2D49-4E39-9AD6-15921A096650}" type="slidenum">
              <a:rPr lang="en-US">
                <a:latin typeface="Calibri" pitchFamily="34" charset="0"/>
                <a:cs typeface="Calibri" pitchFamily="34" charset="0"/>
              </a:rPr>
              <a:pPr>
                <a:defRPr/>
              </a:pPr>
              <a:t>‹#›</a:t>
            </a:fld>
            <a:endParaRPr lang="en-US" dirty="0">
              <a:latin typeface="Calibri" pitchFamily="34" charset="0"/>
              <a:cs typeface="Calibri" pitchFamily="34" charset="0"/>
            </a:endParaRPr>
          </a:p>
        </p:txBody>
      </p:sp>
    </p:spTree>
    <p:extLst>
      <p:ext uri="{BB962C8B-B14F-4D97-AF65-F5344CB8AC3E}">
        <p14:creationId xmlns:p14="http://schemas.microsoft.com/office/powerpoint/2010/main" val="75563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Calibri" pitchFamily="34" charset="0"/>
                <a:cs typeface="Calibri" pitchFamily="34"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Calibri" pitchFamily="34" charset="0"/>
                <a:cs typeface="Calibri" pitchFamily="34" charset="0"/>
              </a:defRPr>
            </a:lvl1pPr>
          </a:lstStyle>
          <a:p>
            <a:pPr>
              <a:defRPr/>
            </a:pPr>
            <a:fld id="{7BF85546-2B37-495B-AD0B-F4B692BEE48E}" type="datetimeFigureOut">
              <a:rPr lang="en-US" smtClean="0"/>
              <a:pPr>
                <a:defRPr/>
              </a:pPr>
              <a:t>07/12/2014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Calibri" pitchFamily="34" charset="0"/>
                <a:cs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Calibri" pitchFamily="34" charset="0"/>
                <a:cs typeface="Calibri" pitchFamily="34" charset="0"/>
              </a:defRPr>
            </a:lvl1pPr>
          </a:lstStyle>
          <a:p>
            <a:pPr>
              <a:defRPr/>
            </a:pPr>
            <a:fld id="{3E12AD2A-E6BE-4157-B61E-ECEE9F84A041}" type="slidenum">
              <a:rPr lang="en-US" smtClean="0"/>
              <a:pPr>
                <a:defRPr/>
              </a:pPr>
              <a:t>‹#›</a:t>
            </a:fld>
            <a:endParaRPr lang="en-US" dirty="0"/>
          </a:p>
        </p:txBody>
      </p:sp>
    </p:spTree>
    <p:extLst>
      <p:ext uri="{BB962C8B-B14F-4D97-AF65-F5344CB8AC3E}">
        <p14:creationId xmlns:p14="http://schemas.microsoft.com/office/powerpoint/2010/main" val="975050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33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9E3C817-6C7E-4BAB-81F5-8CA39D20DF8A}" type="slidenum">
              <a:rPr lang="en-GB" sz="1200">
                <a:latin typeface="Calibri" pitchFamily="34" charset="0"/>
                <a:cs typeface="Calibri" pitchFamily="34" charset="0"/>
              </a:rPr>
              <a:pPr algn="r" eaLnBrk="1" hangingPunct="1"/>
              <a:t>1</a:t>
            </a:fld>
            <a:endParaRPr lang="en-GB" sz="1200" dirty="0">
              <a:latin typeface="Calibri" pitchFamily="34" charset="0"/>
              <a:cs typeface="Calibri"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xfrm>
            <a:off x="700089" y="4418014"/>
            <a:ext cx="5610225"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This presentation briefly</a:t>
            </a:r>
            <a:r>
              <a:rPr lang="en-GB" baseline="0" dirty="0" smtClean="0"/>
              <a:t> explains the </a:t>
            </a:r>
            <a:r>
              <a:rPr lang="en-GB" i="1" baseline="0" dirty="0" smtClean="0"/>
              <a:t>Countdown to 2015, </a:t>
            </a:r>
            <a:r>
              <a:rPr lang="en-GB" baseline="0" dirty="0" smtClean="0"/>
              <a:t>the data from the 2014 Countdown profile </a:t>
            </a:r>
            <a:r>
              <a:rPr lang="en-GB" i="0" baseline="0" dirty="0" smtClean="0"/>
              <a:t>for Solomon Islands, and a brief explanation of the benefits of holding a country Countdown.</a:t>
            </a:r>
            <a:endParaRPr lang="en-GB" i="0" dirty="0" smtClean="0"/>
          </a:p>
        </p:txBody>
      </p:sp>
    </p:spTree>
    <p:extLst>
      <p:ext uri="{BB962C8B-B14F-4D97-AF65-F5344CB8AC3E}">
        <p14:creationId xmlns:p14="http://schemas.microsoft.com/office/powerpoint/2010/main" val="4252241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efforts begin with the</a:t>
            </a:r>
            <a:r>
              <a:rPr lang="en-US" baseline="0" dirty="0" smtClean="0"/>
              <a:t> production of country profiles based on global data bases.  Global analysis of the data and trends is useful, but national level review and discussion can lead to additional evidence-based action.</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10</a:t>
            </a:fld>
            <a:endParaRPr lang="en-US" dirty="0"/>
          </a:p>
        </p:txBody>
      </p:sp>
    </p:spTree>
    <p:extLst>
      <p:ext uri="{BB962C8B-B14F-4D97-AF65-F5344CB8AC3E}">
        <p14:creationId xmlns:p14="http://schemas.microsoft.com/office/powerpoint/2010/main" val="126861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E0A4A0-AA88-44AE-A6CC-1D07B5746F55}" type="slidenum">
              <a:rPr lang="en-GB" smtClean="0">
                <a:latin typeface="Arial" charset="0"/>
                <a:cs typeface="Arial" charset="0"/>
              </a:rPr>
              <a:pPr/>
              <a:t>11</a:t>
            </a:fld>
            <a:endParaRPr lang="en-GB" dirty="0" smtClean="0">
              <a:latin typeface="Arial" charset="0"/>
              <a:cs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covers countries where rates of mortality or numbers of deaths are high.  The 75 Countdown countries account for more than 95% of all maternal and child deaths worldwide.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rPr>
              <a:t>Countdown partners include organizations and individuals from a large number </a:t>
            </a:r>
            <a:r>
              <a:rPr lang="en-US" baseline="0" dirty="0" smtClean="0">
                <a:latin typeface="Arial" charset="0"/>
              </a:rPr>
              <a:t>of disciplines and includes governments, </a:t>
            </a:r>
            <a:r>
              <a:rPr lang="en-US" i="0" baseline="0" dirty="0" smtClean="0">
                <a:latin typeface="Arial" charset="0"/>
              </a:rPr>
              <a:t>UN agencies, NGOs, development partners, donors, and representatives of civil society.  </a:t>
            </a:r>
            <a:endParaRPr lang="en-US" i="0" dirty="0" smtClean="0">
              <a:latin typeface="Arial" charset="0"/>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F5F6B2-5FDF-46F5-AE5D-F042B69033B8}" type="slidenum">
              <a:rPr lang="en-US" smtClean="0">
                <a:solidFill>
                  <a:srgbClr val="000000"/>
                </a:solidFill>
                <a:latin typeface="Arial" charset="0"/>
                <a:cs typeface="Arial" charset="0"/>
              </a:rPr>
              <a:pPr/>
              <a:t>12</a:t>
            </a:fld>
            <a:endParaRPr lang="en-US" dirty="0" smtClean="0">
              <a:solidFill>
                <a:srgbClr val="000000"/>
              </a:solidFill>
              <a:latin typeface="Arial" charset="0"/>
              <a:cs typeface="Arial" charset="0"/>
            </a:endParaRPr>
          </a:p>
        </p:txBody>
      </p:sp>
    </p:spTree>
    <p:extLst>
      <p:ext uri="{BB962C8B-B14F-4D97-AF65-F5344CB8AC3E}">
        <p14:creationId xmlns:p14="http://schemas.microsoft.com/office/powerpoint/2010/main" val="3605009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future work of the Countdown is well coordinated with other efforts to stimulate action and accountability to meet both global and national commitments.  Most important is Countdown’s engagement in strengthening monitoring at the country level.</a:t>
            </a:r>
            <a:endParaRPr lang="en-US" i="0" dirty="0" smtClean="0">
              <a:latin typeface="Arial" charset="0"/>
            </a:endParaRPr>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Countdown’s global database</a:t>
            </a:r>
            <a:r>
              <a:rPr lang="en-US" i="0" baseline="0" dirty="0" smtClean="0"/>
              <a:t> provides a useful country-level snapshot.</a:t>
            </a:r>
            <a:endParaRPr lang="en-US" i="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t>The 2014 </a:t>
            </a:r>
            <a:r>
              <a:rPr lang="en-US" i="1" dirty="0" smtClean="0"/>
              <a:t>Countdown profile </a:t>
            </a:r>
            <a:r>
              <a:rPr lang="en-US" i="0" dirty="0" smtClean="0"/>
              <a:t>for </a:t>
            </a:r>
            <a:r>
              <a:rPr lang="en-US" i="0" smtClean="0"/>
              <a:t>Solomon</a:t>
            </a:r>
            <a:r>
              <a:rPr lang="en-US" i="0" baseline="0" smtClean="0"/>
              <a:t> Islands </a:t>
            </a:r>
            <a:r>
              <a:rPr lang="en-US" i="0" dirty="0" smtClean="0"/>
              <a:t>has a wide range of data on maternal, newborn and child health.  It</a:t>
            </a:r>
            <a:r>
              <a:rPr lang="en-US" i="0" baseline="0" dirty="0" smtClean="0"/>
              <a:t> includes data for coverage of effective interventions for which there is internationally comparable data, where possible, including trend data.  </a:t>
            </a:r>
            <a:r>
              <a:rPr lang="en-US" i="0" dirty="0" smtClean="0">
                <a:solidFill>
                  <a:srgbClr val="FF0000"/>
                </a:solidFill>
              </a:rPr>
              <a:t>In</a:t>
            </a:r>
            <a:r>
              <a:rPr lang="en-US" i="0" baseline="0" dirty="0" smtClean="0">
                <a:solidFill>
                  <a:srgbClr val="FF0000"/>
                </a:solidFill>
              </a:rPr>
              <a:t> the 2014 Countdown profiles, and in this presentation, all data are the most recent available as of the time the profiles were developed in early 2014</a:t>
            </a:r>
            <a:r>
              <a:rPr lang="en-US" i="0" baseline="0" dirty="0" smtClean="0"/>
              <a:t>, with most data from the last nationally representative household survey.  </a:t>
            </a:r>
            <a:r>
              <a:rPr lang="en-US" i="0" baseline="0" dirty="0" smtClean="0">
                <a:solidFill>
                  <a:srgbClr val="FF0000"/>
                </a:solidFill>
              </a:rPr>
              <a:t>In some cases, more recent data have been released since the profile was published or this presentation was developed.</a:t>
            </a:r>
            <a:endParaRPr lang="en-US" i="0" dirty="0" smtClean="0">
              <a:solidFill>
                <a:srgbClr val="FF0000"/>
              </a:solidFill>
            </a:endParaRPr>
          </a:p>
          <a:p>
            <a:endParaRPr 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904F9C-2DEB-4363-8341-075B64DD8380}" type="slidenum">
              <a:rPr lang="en-US" smtClean="0">
                <a:latin typeface="Calibri" pitchFamily="34" charset="0"/>
                <a:cs typeface="Calibri" pitchFamily="34" charset="0"/>
              </a:rPr>
              <a:pPr eaLnBrk="1" hangingPunct="1"/>
              <a:t>15</a:t>
            </a:fld>
            <a:endParaRPr lang="en-US" dirty="0" smtClean="0">
              <a:latin typeface="Calibri" pitchFamily="34" charset="0"/>
              <a:cs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profile includes coverage data and trends in coverage for critical interventions across the continuum of care.  It also includes selected information on </a:t>
            </a:r>
            <a:r>
              <a:rPr lang="en-US" i="0" dirty="0" smtClean="0"/>
              <a:t>Health Systems and Policies and Financial Flows</a:t>
            </a:r>
            <a:r>
              <a:rPr lang="en-US" i="1" dirty="0" smtClean="0"/>
              <a:t>.  </a:t>
            </a:r>
            <a:r>
              <a:rPr lang="en-US" i="0" dirty="0" smtClean="0"/>
              <a:t>Data on the</a:t>
            </a:r>
            <a:r>
              <a:rPr lang="en-US" i="0" baseline="0" dirty="0" smtClean="0"/>
              <a:t> e</a:t>
            </a:r>
            <a:r>
              <a:rPr lang="en-US" i="0" dirty="0" smtClean="0"/>
              <a:t>quity</a:t>
            </a:r>
            <a:r>
              <a:rPr lang="en-US" i="0" baseline="0" dirty="0" smtClean="0"/>
              <a:t> of intervention coverage is also included on the profile, when available.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data comes from global data bases.  Most come from population based household surveys, some are interagency estimates. </a:t>
            </a:r>
            <a:r>
              <a:rPr lang="en-US" sz="1200" i="1" kern="1200" dirty="0" smtClean="0">
                <a:solidFill>
                  <a:schemeClr val="tx1"/>
                </a:solidFill>
                <a:latin typeface="+mn-lt"/>
                <a:ea typeface="+mn-ea"/>
                <a:cs typeface="+mn-cs"/>
              </a:rPr>
              <a:t>(Please note that these interagency estimates of maternal and child mortality are adjusted in order to make them statistically comparable across countries. They may therefore differ from the Solomon</a:t>
            </a:r>
            <a:r>
              <a:rPr lang="en-US" sz="1200" i="1" kern="1200" baseline="0" dirty="0" smtClean="0">
                <a:solidFill>
                  <a:schemeClr val="tx1"/>
                </a:solidFill>
                <a:latin typeface="+mn-lt"/>
                <a:ea typeface="+mn-ea"/>
                <a:cs typeface="+mn-cs"/>
              </a:rPr>
              <a:t> Islands</a:t>
            </a:r>
            <a:r>
              <a:rPr lang="en-US" sz="1200" i="1" kern="1200" dirty="0" smtClean="0">
                <a:solidFill>
                  <a:schemeClr val="tx1"/>
                </a:solidFill>
                <a:latin typeface="+mn-lt"/>
                <a:ea typeface="+mn-ea"/>
                <a:cs typeface="+mn-cs"/>
              </a:rPr>
              <a:t>’ official mortality statistics.)</a:t>
            </a:r>
          </a:p>
          <a:p>
            <a:r>
              <a:rPr lang="en-US" dirty="0" smtClean="0"/>
              <a:t>Other</a:t>
            </a:r>
            <a:r>
              <a:rPr lang="en-US" baseline="0" dirty="0" smtClean="0"/>
              <a:t> data sources are listed here and include </a:t>
            </a:r>
            <a:r>
              <a:rPr lang="en-US" dirty="0" smtClean="0"/>
              <a:t>country reports. </a:t>
            </a:r>
          </a:p>
          <a:p>
            <a:endParaRPr lang="en-US" i="1" dirty="0" smtClean="0">
              <a:solidFill>
                <a:srgbClr val="FF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The Solomon Islands</a:t>
            </a:r>
            <a:r>
              <a:rPr lang="en-US" i="0" baseline="0" dirty="0" smtClean="0"/>
              <a:t> </a:t>
            </a:r>
            <a:r>
              <a:rPr lang="en-US" i="1" dirty="0" smtClean="0"/>
              <a:t>Under-five child mortality rate </a:t>
            </a:r>
            <a:r>
              <a:rPr lang="en-US" dirty="0" smtClean="0"/>
              <a:t>and </a:t>
            </a:r>
            <a:r>
              <a:rPr lang="en-US" i="1" dirty="0" smtClean="0"/>
              <a:t>Maternal mortality ratio </a:t>
            </a:r>
            <a:r>
              <a:rPr lang="en-US" dirty="0" smtClean="0"/>
              <a:t>are declining, but are still above the MDG Targets.  Newer UN</a:t>
            </a:r>
            <a:r>
              <a:rPr lang="en-US" baseline="0" dirty="0" smtClean="0"/>
              <a:t> estimates show an Under-five mortality rate of 31 for 2013.</a:t>
            </a:r>
            <a:endParaRPr lang="en-US" dirty="0" smtClean="0"/>
          </a:p>
          <a:p>
            <a:endParaRPr lang="en-US" baseline="0" dirty="0" smtClean="0"/>
          </a:p>
          <a:p>
            <a:r>
              <a:rPr lang="en-US" i="1" baseline="0" dirty="0" smtClean="0"/>
              <a:t>(Note: Updated 2013 child mortality data from “</a:t>
            </a:r>
            <a:r>
              <a:rPr lang="en-ZA" sz="1200" b="0" i="1" kern="1200" dirty="0" smtClean="0">
                <a:solidFill>
                  <a:schemeClr val="tx1"/>
                </a:solidFill>
                <a:effectLst/>
                <a:latin typeface="+mn-lt"/>
                <a:ea typeface="+mn-ea"/>
                <a:cs typeface="+mn-cs"/>
              </a:rPr>
              <a:t>The UN Inter-agency Group for Child Mortality Estimation</a:t>
            </a:r>
            <a:r>
              <a:rPr lang="en-ZA" sz="1200" b="0" i="1" kern="1200" smtClean="0">
                <a:solidFill>
                  <a:schemeClr val="tx1"/>
                </a:solidFill>
                <a:effectLst/>
                <a:latin typeface="+mn-lt"/>
                <a:ea typeface="+mn-ea"/>
                <a:cs typeface="+mn-cs"/>
              </a:rPr>
              <a:t>, 2014”</a:t>
            </a:r>
            <a:r>
              <a:rPr lang="en-ZA" sz="1200" b="0" i="1" kern="1200" dirty="0" smtClean="0">
                <a:solidFill>
                  <a:schemeClr val="tx1"/>
                </a:solidFill>
                <a:effectLst/>
                <a:latin typeface="+mn-lt"/>
                <a:ea typeface="+mn-ea"/>
                <a:cs typeface="+mn-cs"/>
              </a:rPr>
              <a:t>)</a:t>
            </a:r>
            <a:endParaRPr lang="en-US" i="1"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2B9A4E-7B7F-4C4A-BA28-0AAA9F86309E}" type="slidenum">
              <a:rPr lang="en-US" smtClean="0">
                <a:latin typeface="Calibri" pitchFamily="34" charset="0"/>
                <a:cs typeface="Calibri" pitchFamily="34" charset="0"/>
              </a:rPr>
              <a:pPr eaLnBrk="1" hangingPunct="1"/>
              <a:t>18</a:t>
            </a:fld>
            <a:endParaRPr lang="en-US" dirty="0" smtClean="0">
              <a:latin typeface="Calibri" pitchFamily="34" charset="0"/>
              <a:cs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i="1" dirty="0" smtClean="0"/>
              <a:t>Causes of maternal deaths </a:t>
            </a:r>
            <a:r>
              <a:rPr lang="en-US" dirty="0" smtClean="0"/>
              <a:t>for the </a:t>
            </a:r>
            <a:r>
              <a:rPr lang="en-US" i="0" dirty="0" smtClean="0"/>
              <a:t>Oceania region, including Solomon</a:t>
            </a:r>
            <a:r>
              <a:rPr lang="en-US" i="0" baseline="0" dirty="0" smtClean="0"/>
              <a:t> Islands</a:t>
            </a:r>
            <a:r>
              <a:rPr lang="en-US" i="0" dirty="0" smtClean="0"/>
              <a:t>, </a:t>
            </a:r>
            <a:r>
              <a:rPr lang="en-US" i="0" baseline="0" dirty="0" smtClean="0"/>
              <a:t>are s</a:t>
            </a:r>
            <a:r>
              <a:rPr lang="en-US" baseline="0" dirty="0" smtClean="0"/>
              <a:t>hown here.</a:t>
            </a:r>
          </a:p>
          <a:p>
            <a:endParaRPr lang="en-US" baseline="0" dirty="0" smtClean="0"/>
          </a:p>
          <a:p>
            <a:r>
              <a:rPr lang="en-US" i="1" baseline="0" dirty="0" smtClean="0"/>
              <a:t>(Note to speaker: these are regional estimates, not country specific)</a:t>
            </a:r>
            <a:endParaRPr lang="en-US" i="1"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09" indent="-285734" eaLnBrk="0" hangingPunct="0">
              <a:defRPr>
                <a:solidFill>
                  <a:schemeClr val="tx1"/>
                </a:solidFill>
                <a:latin typeface="Arial" charset="0"/>
                <a:cs typeface="Arial" charset="0"/>
              </a:defRPr>
            </a:lvl2pPr>
            <a:lvl3pPr marL="1142937" indent="-228587" eaLnBrk="0" hangingPunct="0">
              <a:defRPr>
                <a:solidFill>
                  <a:schemeClr val="tx1"/>
                </a:solidFill>
                <a:latin typeface="Arial" charset="0"/>
                <a:cs typeface="Arial" charset="0"/>
              </a:defRPr>
            </a:lvl3pPr>
            <a:lvl4pPr marL="1600111" indent="-228587" eaLnBrk="0" hangingPunct="0">
              <a:defRPr>
                <a:solidFill>
                  <a:schemeClr val="tx1"/>
                </a:solidFill>
                <a:latin typeface="Arial" charset="0"/>
                <a:cs typeface="Arial" charset="0"/>
              </a:defRPr>
            </a:lvl4pPr>
            <a:lvl5pPr marL="2057287" indent="-228587" eaLnBrk="0" hangingPunct="0">
              <a:defRPr>
                <a:solidFill>
                  <a:schemeClr val="tx1"/>
                </a:solidFill>
                <a:latin typeface="Arial" charset="0"/>
                <a:cs typeface="Arial" charset="0"/>
              </a:defRPr>
            </a:lvl5pPr>
            <a:lvl6pPr marL="2514461" indent="-228587" eaLnBrk="0" fontAlgn="base" hangingPunct="0">
              <a:spcBef>
                <a:spcPct val="0"/>
              </a:spcBef>
              <a:spcAft>
                <a:spcPct val="0"/>
              </a:spcAft>
              <a:defRPr>
                <a:solidFill>
                  <a:schemeClr val="tx1"/>
                </a:solidFill>
                <a:latin typeface="Arial" charset="0"/>
                <a:cs typeface="Arial" charset="0"/>
              </a:defRPr>
            </a:lvl6pPr>
            <a:lvl7pPr marL="2971635" indent="-228587" eaLnBrk="0" fontAlgn="base" hangingPunct="0">
              <a:spcBef>
                <a:spcPct val="0"/>
              </a:spcBef>
              <a:spcAft>
                <a:spcPct val="0"/>
              </a:spcAft>
              <a:defRPr>
                <a:solidFill>
                  <a:schemeClr val="tx1"/>
                </a:solidFill>
                <a:latin typeface="Arial" charset="0"/>
                <a:cs typeface="Arial" charset="0"/>
              </a:defRPr>
            </a:lvl7pPr>
            <a:lvl8pPr marL="3428811" indent="-228587" eaLnBrk="0" fontAlgn="base" hangingPunct="0">
              <a:spcBef>
                <a:spcPct val="0"/>
              </a:spcBef>
              <a:spcAft>
                <a:spcPct val="0"/>
              </a:spcAft>
              <a:defRPr>
                <a:solidFill>
                  <a:schemeClr val="tx1"/>
                </a:solidFill>
                <a:latin typeface="Arial" charset="0"/>
                <a:cs typeface="Arial" charset="0"/>
              </a:defRPr>
            </a:lvl8pPr>
            <a:lvl9pPr marL="3885985" indent="-228587"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19</a:t>
            </a:fld>
            <a:endParaRPr lang="en-US" dirty="0" smtClean="0">
              <a:latin typeface="Calibri" pitchFamily="34" charset="0"/>
              <a:cs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(This slide provides suggestions</a:t>
            </a:r>
            <a:r>
              <a:rPr lang="en-US" i="1" baseline="0" dirty="0" smtClean="0"/>
              <a:t> for the presenter.  Additional slide presentations</a:t>
            </a:r>
            <a:r>
              <a:rPr lang="en-US" i="1" dirty="0" smtClean="0"/>
              <a:t> explaining</a:t>
            </a:r>
            <a:r>
              <a:rPr lang="en-US" i="1" baseline="0" dirty="0" smtClean="0"/>
              <a:t> global findings from Countdown 2014 and other specific aspects of Countdown are available on the Countdown website.)</a:t>
            </a:r>
          </a:p>
          <a:p>
            <a:endParaRPr lang="en-US" i="1" baseline="0" dirty="0" smtClean="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a:t>
            </a:fld>
            <a:endParaRPr lang="en-US" dirty="0"/>
          </a:p>
        </p:txBody>
      </p:sp>
    </p:spTree>
    <p:extLst>
      <p:ext uri="{BB962C8B-B14F-4D97-AF65-F5344CB8AC3E}">
        <p14:creationId xmlns:p14="http://schemas.microsoft.com/office/powerpoint/2010/main" val="3100175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 the Solomon Islands, some </a:t>
            </a:r>
            <a:r>
              <a:rPr lang="en-US" dirty="0" smtClean="0"/>
              <a:t>44% </a:t>
            </a:r>
            <a:r>
              <a:rPr lang="en-US" dirty="0" smtClean="0"/>
              <a:t>of child deaths occur in the neonatal period.  Most of these can be prevented.  Post-neonatal deaths can, also,</a:t>
            </a:r>
            <a:r>
              <a:rPr lang="en-US" baseline="0" dirty="0" smtClean="0"/>
              <a:t> mostly be prevented and come from </a:t>
            </a:r>
            <a:r>
              <a:rPr lang="en-US" i="1" baseline="0" dirty="0" smtClean="0"/>
              <a:t>Pneumonia</a:t>
            </a:r>
            <a:r>
              <a:rPr lang="en-US" i="1" baseline="0" dirty="0" smtClean="0"/>
              <a:t>, </a:t>
            </a:r>
            <a:r>
              <a:rPr lang="en-US" i="1" baseline="0" dirty="0" smtClean="0"/>
              <a:t>Injuries, </a:t>
            </a:r>
            <a:r>
              <a:rPr lang="en-US" i="1" baseline="0" dirty="0" err="1" smtClean="0"/>
              <a:t>Diarrhoea</a:t>
            </a:r>
            <a:r>
              <a:rPr lang="en-US" i="1" baseline="0" dirty="0" smtClean="0"/>
              <a:t>, and Malaria</a:t>
            </a:r>
            <a:r>
              <a:rPr lang="en-US" baseline="0" dirty="0" smtClean="0"/>
              <a:t>. </a:t>
            </a:r>
            <a:r>
              <a:rPr lang="en-US" dirty="0" smtClean="0"/>
              <a:t> </a:t>
            </a:r>
            <a:endParaRPr lang="en-US"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20</a:t>
            </a:fld>
            <a:endParaRPr lang="en-US" dirty="0" smtClean="0">
              <a:latin typeface="Calibri" pitchFamily="34" charset="0"/>
              <a:cs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21</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i="0" dirty="0" smtClean="0"/>
              <a:t>The profile also shows</a:t>
            </a:r>
            <a:r>
              <a:rPr lang="en-US" i="0" baseline="0" dirty="0" smtClean="0"/>
              <a:t> key demographic data for the country, as of the time of publication.  </a:t>
            </a:r>
          </a:p>
          <a:p>
            <a:endParaRPr lang="en-US" i="0" baseline="0" dirty="0" smtClean="0"/>
          </a:p>
          <a:p>
            <a:r>
              <a:rPr lang="en-US" baseline="0" dirty="0" smtClean="0"/>
              <a:t>(</a:t>
            </a:r>
            <a:r>
              <a:rPr lang="en-US" i="1" baseline="0" dirty="0" smtClean="0"/>
              <a:t>Please note that updated infant and neonatal mortality rates as of </a:t>
            </a:r>
            <a:r>
              <a:rPr lang="en-US" i="1" baseline="0" dirty="0" smtClean="0"/>
              <a:t>2013 </a:t>
            </a:r>
            <a:r>
              <a:rPr lang="en-US" i="1" baseline="0" dirty="0" smtClean="0"/>
              <a:t>were recently published and are on an earlier slide.  All figures included here were the most recent available at the time the Countdown profile was last produced.)</a:t>
            </a:r>
            <a:endParaRPr lang="en-US" i="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Coverage varies along the continuum of care.  It’s useful to consider what delivery strategies are used to deliver these interventions and how</a:t>
            </a:r>
            <a:r>
              <a:rPr lang="en-US" baseline="0" dirty="0" smtClean="0"/>
              <a:t> to overcome </a:t>
            </a:r>
            <a:r>
              <a:rPr lang="en-US" i="0" baseline="0" dirty="0" smtClean="0"/>
              <a:t>barriers to delivery or to utilization of key services.  </a:t>
            </a:r>
          </a:p>
          <a:p>
            <a:r>
              <a:rPr lang="en-US" i="0" baseline="0" dirty="0" smtClean="0"/>
              <a:t>No data is available for Postnatal care.</a:t>
            </a:r>
            <a:endParaRPr lang="en-US" i="0"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B4EF99-33B2-4B97-87FE-EDF5E8BF8D0E}" type="slidenum">
              <a:rPr lang="en-US" smtClean="0">
                <a:latin typeface="Calibri" pitchFamily="34" charset="0"/>
                <a:cs typeface="Calibri" pitchFamily="34" charset="0"/>
              </a:rPr>
              <a:pPr eaLnBrk="1" hangingPunct="1"/>
              <a:t>22</a:t>
            </a:fld>
            <a:endParaRPr lang="en-US" dirty="0" smtClean="0">
              <a:latin typeface="Calibri" pitchFamily="34" charset="0"/>
              <a:cs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Coverage</a:t>
            </a:r>
            <a:r>
              <a:rPr lang="en-US" baseline="0" dirty="0" smtClean="0"/>
              <a:t> of </a:t>
            </a:r>
            <a:r>
              <a:rPr lang="en-US" i="1" baseline="0" dirty="0" smtClean="0"/>
              <a:t>Skilled attendant at delivery </a:t>
            </a:r>
            <a:r>
              <a:rPr lang="en-US" baseline="0" dirty="0" smtClean="0"/>
              <a:t>has declined.  It’s important to understand </a:t>
            </a:r>
            <a:r>
              <a:rPr lang="en-US" b="1" baseline="0" dirty="0" smtClean="0"/>
              <a:t>why</a:t>
            </a:r>
            <a:r>
              <a:rPr lang="en-US" baseline="0" dirty="0" smtClean="0"/>
              <a:t> rates have declined, </a:t>
            </a:r>
            <a:r>
              <a:rPr lang="en-US" b="1" i="0" baseline="0" dirty="0" smtClean="0"/>
              <a:t>who</a:t>
            </a:r>
            <a:r>
              <a:rPr lang="en-US" i="0" baseline="0" dirty="0" smtClean="0"/>
              <a:t> still lacks access and </a:t>
            </a:r>
            <a:r>
              <a:rPr lang="en-US" b="1" i="0" baseline="0" dirty="0" smtClean="0"/>
              <a:t>if</a:t>
            </a:r>
            <a:r>
              <a:rPr lang="en-US" i="0" baseline="0" dirty="0" smtClean="0"/>
              <a:t> </a:t>
            </a:r>
            <a:r>
              <a:rPr lang="en-US" b="0" i="0" baseline="0" dirty="0" smtClean="0"/>
              <a:t>quality of care issues </a:t>
            </a:r>
            <a:r>
              <a:rPr lang="en-US" i="0" baseline="0" dirty="0" smtClean="0"/>
              <a:t>also need to be addressed.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PMTCT coverage data is not available.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On the Solomon Islands,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74</a:t>
            </a:r>
            <a:r>
              <a:rPr lang="en-US" sz="1200" kern="1200" dirty="0" smtClean="0">
                <a:solidFill>
                  <a:schemeClr val="tx1"/>
                </a:solidFill>
                <a:latin typeface="+mn-lt"/>
                <a:ea typeface="+mn-ea"/>
                <a:cs typeface="+mn-cs"/>
              </a:rPr>
              <a:t>% of women are attending </a:t>
            </a:r>
            <a:r>
              <a:rPr lang="en-US" sz="1200" i="1" kern="1200" dirty="0" smtClean="0">
                <a:solidFill>
                  <a:schemeClr val="tx1"/>
                </a:solidFill>
                <a:latin typeface="+mn-lt"/>
                <a:ea typeface="+mn-ea"/>
                <a:cs typeface="+mn-cs"/>
              </a:rPr>
              <a:t>Antenatal care</a:t>
            </a:r>
            <a:r>
              <a:rPr lang="en-US" sz="1200" kern="1200" dirty="0" smtClean="0">
                <a:solidFill>
                  <a:schemeClr val="tx1"/>
                </a:solidFill>
                <a:latin typeface="+mn-lt"/>
                <a:ea typeface="+mn-ea"/>
                <a:cs typeface="+mn-cs"/>
              </a:rPr>
              <a:t> with a skilled provider at least once during pregnancy. </a:t>
            </a:r>
            <a:r>
              <a:rPr lang="en-US" sz="1200" kern="1200" dirty="0" smtClean="0">
                <a:solidFill>
                  <a:schemeClr val="tx1"/>
                </a:solidFill>
                <a:latin typeface="+mn-lt"/>
                <a:ea typeface="+mn-ea"/>
                <a:cs typeface="+mn-cs"/>
              </a:rPr>
              <a:t>65%</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are </a:t>
            </a:r>
            <a:r>
              <a:rPr lang="en-US" sz="1200" kern="1200" dirty="0" smtClean="0">
                <a:solidFill>
                  <a:schemeClr val="tx1"/>
                </a:solidFill>
                <a:latin typeface="+mn-lt"/>
                <a:ea typeface="+mn-ea"/>
                <a:cs typeface="+mn-cs"/>
              </a:rPr>
              <a:t>attending the necessary 4 visits, as shown on the next slide.   Quality of care for antenatal care also needs to be considered</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25</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26</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As seen here, there is still room for improvement for a number</a:t>
            </a:r>
            <a:r>
              <a:rPr lang="en-US" baseline="0" dirty="0" smtClean="0"/>
              <a:t> of other maternal and newborn health indicators.  </a:t>
            </a:r>
            <a:r>
              <a:rPr lang="en-US" sz="1200" kern="1200" dirty="0" smtClean="0">
                <a:solidFill>
                  <a:schemeClr val="tx1"/>
                </a:solidFill>
                <a:latin typeface="+mn-lt"/>
                <a:ea typeface="+mn-ea"/>
                <a:cs typeface="+mn-cs"/>
              </a:rPr>
              <a:t>Data is not available for </a:t>
            </a:r>
            <a:r>
              <a:rPr lang="en-US" sz="1200" i="1" kern="1200" dirty="0" smtClean="0">
                <a:solidFill>
                  <a:schemeClr val="tx1"/>
                </a:solidFill>
                <a:latin typeface="+mn-lt"/>
                <a:ea typeface="+mn-ea"/>
                <a:cs typeface="+mn-cs"/>
              </a:rPr>
              <a:t>Postnatal visit  </a:t>
            </a:r>
            <a:r>
              <a:rPr lang="en-US" sz="1200" kern="1200" dirty="0" smtClean="0">
                <a:solidFill>
                  <a:schemeClr val="tx1"/>
                </a:solidFill>
                <a:latin typeface="+mn-lt"/>
                <a:ea typeface="+mn-ea"/>
                <a:cs typeface="+mn-cs"/>
              </a:rPr>
              <a:t>for mom or baby or for </a:t>
            </a:r>
            <a:r>
              <a:rPr lang="en-US" sz="1200" i="1" kern="1200" dirty="0" smtClean="0">
                <a:solidFill>
                  <a:schemeClr val="tx1"/>
                </a:solidFill>
                <a:latin typeface="+mn-lt"/>
                <a:ea typeface="+mn-ea"/>
                <a:cs typeface="+mn-cs"/>
              </a:rPr>
              <a:t>Women with low body mass</a:t>
            </a:r>
            <a:r>
              <a:rPr lang="en-US" sz="1200" kern="1200" dirty="0" smtClean="0">
                <a:solidFill>
                  <a:schemeClr val="tx1"/>
                </a:solidFill>
                <a:latin typeface="+mn-lt"/>
                <a:ea typeface="+mn-ea"/>
                <a:cs typeface="+mn-cs"/>
              </a:rPr>
              <a:t>.</a:t>
            </a:r>
          </a:p>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Solomon Islands has data for 3 out of the 5 indicators related to immunization. Solomon </a:t>
            </a:r>
            <a:r>
              <a:rPr lang="en-US" i="0" dirty="0" smtClean="0"/>
              <a:t>Islands’ </a:t>
            </a:r>
            <a:r>
              <a:rPr lang="en-US" i="1" dirty="0" smtClean="0"/>
              <a:t>Immunization</a:t>
            </a:r>
            <a:r>
              <a:rPr lang="en-US" dirty="0" smtClean="0"/>
              <a:t> coverage is</a:t>
            </a:r>
            <a:r>
              <a:rPr lang="en-US" baseline="0" dirty="0" smtClean="0"/>
              <a:t> </a:t>
            </a:r>
            <a:r>
              <a:rPr lang="en-US" baseline="0" dirty="0" smtClean="0"/>
              <a:t>high for the available indicators.</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27</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In 2007 some 73% of children with suspected pneumonia were taken to an appropriate health provider for treatment.   23% of children with suspected pneumonia received antibiotics.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28</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2007, 76% of children &lt;5 with </a:t>
            </a:r>
            <a:r>
              <a:rPr lang="en-US" baseline="0" dirty="0" err="1" smtClean="0"/>
              <a:t>diarrhoea</a:t>
            </a:r>
            <a:r>
              <a:rPr lang="en-US" baseline="0" dirty="0" smtClean="0"/>
              <a:t> received oral rehydration therapy/increased fluids with continued feeding, and 38% of children these children were treated with ORS.</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29</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Some government officials, local and international colleagues from the </a:t>
            </a:r>
            <a:r>
              <a:rPr lang="en-US" sz="1200" i="0" dirty="0" smtClean="0"/>
              <a:t>Solomon Islands might </a:t>
            </a:r>
            <a:r>
              <a:rPr lang="en-US" i="0" dirty="0" smtClean="0"/>
              <a:t>know about the </a:t>
            </a:r>
            <a:r>
              <a:rPr lang="en-US" i="1" dirty="0" smtClean="0"/>
              <a:t>Countdown to 2015 for Maternal,</a:t>
            </a:r>
            <a:r>
              <a:rPr lang="en-US" i="1" baseline="0" dirty="0" smtClean="0"/>
              <a:t> Newborn and Child Health</a:t>
            </a:r>
            <a:r>
              <a:rPr lang="en-US" i="0" dirty="0" smtClean="0"/>
              <a:t>.  The Countdown has been producing individual country profiles since 2005.  This slide show is intended to stimulate discussion about country progress in the Solomon Islands</a:t>
            </a:r>
            <a:r>
              <a:rPr lang="en-US" i="0" baseline="0" dirty="0" smtClean="0"/>
              <a:t>, </a:t>
            </a:r>
            <a:r>
              <a:rPr lang="en-US" i="0" dirty="0" smtClean="0"/>
              <a:t>using data from global data bases as of early 2014 and provided by Countdown.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2007 about 40% of children were sleeping under a treated bednet.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Underweight and stunting</a:t>
            </a:r>
            <a:r>
              <a:rPr lang="en-US" dirty="0" smtClean="0"/>
              <a:t> rates are high.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Exclusive breastfeeding</a:t>
            </a:r>
            <a:r>
              <a:rPr lang="en-US" dirty="0" smtClean="0"/>
              <a:t> rates </a:t>
            </a:r>
            <a:r>
              <a:rPr lang="en-US" baseline="0" dirty="0" smtClean="0"/>
              <a:t>increased to 74% in 2007</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19% of the population do</a:t>
            </a:r>
            <a:r>
              <a:rPr lang="en-US" i="0" baseline="0" dirty="0" smtClean="0"/>
              <a:t> not have access to improved water sources.</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smtClean="0"/>
              <a:t>(</a:t>
            </a:r>
            <a:r>
              <a:rPr lang="en-US" i="1" baseline="0" dirty="0" smtClean="0"/>
              <a:t>The presenter should update with </a:t>
            </a:r>
            <a:r>
              <a:rPr lang="en-US" i="1" baseline="0" smtClean="0"/>
              <a:t>available </a:t>
            </a:r>
            <a:r>
              <a:rPr lang="en-US" i="1" baseline="0" smtClean="0"/>
              <a:t>data.  </a:t>
            </a:r>
            <a:r>
              <a:rPr lang="en-US" i="1" baseline="0" dirty="0" smtClean="0"/>
              <a:t>Data is available at www.childinfo.org.) </a:t>
            </a:r>
            <a:endParaRPr lang="en-US" i="1"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35</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sz="1200" kern="1200" dirty="0" smtClean="0">
                <a:solidFill>
                  <a:schemeClr val="tx1"/>
                </a:solidFill>
                <a:latin typeface="+mn-lt"/>
                <a:ea typeface="+mn-ea"/>
                <a:cs typeface="+mn-cs"/>
              </a:rPr>
              <a:t>The Solomon Islands have</a:t>
            </a:r>
            <a:r>
              <a:rPr lang="en-US" sz="1200" kern="1200" baseline="0" dirty="0" smtClean="0">
                <a:solidFill>
                  <a:schemeClr val="tx1"/>
                </a:solidFill>
                <a:latin typeface="+mn-lt"/>
                <a:ea typeface="+mn-ea"/>
                <a:cs typeface="+mn-cs"/>
              </a:rPr>
              <a:t> not</a:t>
            </a:r>
            <a:r>
              <a:rPr lang="en-US" sz="1200" kern="1200" dirty="0" smtClean="0">
                <a:solidFill>
                  <a:schemeClr val="tx1"/>
                </a:solidFill>
                <a:latin typeface="+mn-lt"/>
                <a:ea typeface="+mn-ea"/>
                <a:cs typeface="+mn-cs"/>
              </a:rPr>
              <a:t> adopted any of the policies being tracked by Countdown.   It would be important to understand why adoption hasn’t happened and the current status of implementation of each policy.   Adopting these policies and implementing them at scale can contribute to improved coverage of life saving interventions.</a:t>
            </a:r>
            <a:r>
              <a:rPr lang="en-US" baseline="0" dirty="0" smtClean="0"/>
              <a:t>          </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36</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The indicators for </a:t>
            </a:r>
            <a:r>
              <a:rPr lang="en-US" i="1" dirty="0" smtClean="0"/>
              <a:t>Systems and financing</a:t>
            </a:r>
            <a:r>
              <a:rPr lang="en-US" dirty="0" smtClean="0"/>
              <a:t> give a</a:t>
            </a:r>
            <a:r>
              <a:rPr lang="en-US" baseline="0" dirty="0" smtClean="0"/>
              <a:t> limited, but useful, picture of system strengths and weaknesses.</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9A8032B-5ADD-4E49-851A-BB660E6F310D}" type="slidenum">
              <a:rPr lang="en-US" smtClean="0">
                <a:latin typeface="Calibri" pitchFamily="34" charset="0"/>
                <a:cs typeface="Calibri" pitchFamily="34" charset="0"/>
              </a:rPr>
              <a:pPr eaLnBrk="1" hangingPunct="1"/>
              <a:t>37</a:t>
            </a:fld>
            <a:endParaRPr lang="en-US" dirty="0" smtClean="0">
              <a:latin typeface="Calibri" pitchFamily="34" charset="0"/>
              <a:cs typeface="Calibri" pitchFamily="34" charset="0"/>
            </a:endParaRPr>
          </a:p>
        </p:txBody>
      </p:sp>
      <p:sp>
        <p:nvSpPr>
          <p:cNvPr id="2" name="Notes Placeholder 1"/>
          <p:cNvSpPr>
            <a:spLocks noGrp="1"/>
          </p:cNvSpPr>
          <p:nvPr>
            <p:ph type="body" sz="quarter" idx="10"/>
          </p:nvPr>
        </p:nvSpPr>
        <p:spPr/>
        <p:txBody>
          <a:bodyPr/>
          <a:lstStyle/>
          <a:p>
            <a:r>
              <a:rPr lang="en-US" dirty="0" smtClean="0"/>
              <a:t>This slide is included to show coverage for different wealth groups for a range of interventions along the continuum of care.  54 Countdown</a:t>
            </a:r>
            <a:r>
              <a:rPr lang="en-US" baseline="0" dirty="0" smtClean="0"/>
              <a:t> countries have sufficient data to provide information on </a:t>
            </a:r>
            <a:r>
              <a:rPr lang="en-US" dirty="0" smtClean="0"/>
              <a:t>socioeconomic status, gender, urban/rural residence, etc.  Solomon</a:t>
            </a:r>
            <a:r>
              <a:rPr lang="en-US" baseline="0" dirty="0" smtClean="0"/>
              <a:t> Islands </a:t>
            </a:r>
            <a:r>
              <a:rPr lang="en-US" dirty="0" smtClean="0"/>
              <a:t>does not have sufficient data for the Countdown equity analysis.  Conducting national household surveys periodically will both provide</a:t>
            </a:r>
            <a:r>
              <a:rPr lang="en-US" baseline="0" dirty="0" smtClean="0"/>
              <a:t> overall</a:t>
            </a:r>
            <a:r>
              <a:rPr lang="en-US" dirty="0" smtClean="0"/>
              <a:t> coverage data and allow for equity analyses in order to better understand the underserved populations.    </a:t>
            </a:r>
            <a:endParaRPr lang="en-US" baseline="0" dirty="0" smtClean="0"/>
          </a:p>
          <a:p>
            <a:endParaRPr lang="en-US" baseline="0" dirty="0" smtClean="0"/>
          </a:p>
          <a:p>
            <a:endParaRPr lang="en-US" i="1"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38</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1 will briefly describe the </a:t>
            </a:r>
            <a:r>
              <a:rPr lang="en-US" i="1" dirty="0" smtClean="0"/>
              <a:t>Countdown to 2015</a:t>
            </a:r>
            <a:r>
              <a:rPr lang="en-US" i="0" dirty="0" smtClean="0"/>
              <a:t>,</a:t>
            </a:r>
            <a:r>
              <a:rPr lang="en-US" i="0" baseline="0" dirty="0" smtClean="0"/>
              <a:t> and </a:t>
            </a:r>
            <a:r>
              <a:rPr lang="en-US" dirty="0" smtClean="0"/>
              <a:t>Part 2 will describe</a:t>
            </a:r>
            <a:r>
              <a:rPr lang="en-US" baseline="0" dirty="0" smtClean="0"/>
              <a:t> the </a:t>
            </a:r>
            <a:r>
              <a:rPr lang="en-GB" i="0" baseline="0" dirty="0" smtClean="0"/>
              <a:t>Solomon Islands</a:t>
            </a:r>
            <a:r>
              <a:rPr lang="en-GB" i="1" baseline="0" dirty="0" smtClean="0"/>
              <a:t> </a:t>
            </a:r>
            <a:r>
              <a:rPr lang="en-US" baseline="0" dirty="0" smtClean="0"/>
              <a:t>profile.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is a global movement begun in 2003 with the purpose of tracking progress in maternal, newborn</a:t>
            </a:r>
            <a:r>
              <a:rPr lang="en-US" baseline="0" dirty="0" smtClean="0"/>
              <a:t> &amp; child health in the 75 highest burden countries, with the purpose of promoting action and accountability.</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Countdown</a:t>
            </a:r>
            <a:r>
              <a:rPr lang="en-US" baseline="0" dirty="0" smtClean="0"/>
              <a:t> originated from a series of articles in The Lancet showing lack of progress in reducing child mortality, in spite of availability of evidence-based interventions.  The articles resulted in a call for intensified efforts for child and newborn survival.  Soon after, the Countdown added maternal health to its mandate and now covers the continuum of care for RMNCH.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FCF051-D985-42A7-8159-1048671FC26D}" type="slidenum">
              <a:rPr lang="en-GB" smtClean="0">
                <a:latin typeface="Arial" charset="0"/>
                <a:cs typeface="Arial" charset="0"/>
              </a:rPr>
              <a:pPr/>
              <a:t>8</a:t>
            </a:fld>
            <a:endParaRPr lang="en-GB" dirty="0" smtClean="0">
              <a:latin typeface="Arial" charset="0"/>
              <a:cs typeface="Arial"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has three key aims:</a:t>
            </a:r>
            <a:r>
              <a:rPr lang="en-US" i="0" baseline="0" dirty="0" smtClean="0">
                <a:latin typeface="Arial" charset="0"/>
              </a:rPr>
              <a:t> </a:t>
            </a:r>
            <a:r>
              <a:rPr lang="en-US" dirty="0" smtClean="0">
                <a:latin typeface="Arial" charset="0"/>
              </a:rPr>
              <a:t>Disseminating the most recent information on country-level progress, analyzing this progress and proposing relevant</a:t>
            </a:r>
            <a:r>
              <a:rPr lang="en-US" baseline="0" dirty="0" smtClean="0">
                <a:latin typeface="Arial" charset="0"/>
              </a:rPr>
              <a:t> action, and increasing accountability by all partners. </a:t>
            </a: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0" dirty="0" smtClean="0">
                <a:latin typeface="Arial" charset="0"/>
              </a:rPr>
              <a:t>Countdown analyzes coverage and trends for proven interventions.  It also tracks indicators for policies, health systems, and financial flows, as well as for equity.  Countdown identifies data gaps across</a:t>
            </a:r>
            <a:r>
              <a:rPr lang="en-US" i="0" baseline="0" dirty="0" smtClean="0">
                <a:latin typeface="Arial" charset="0"/>
              </a:rPr>
              <a:t> the continuum of care for RMNCH and contributes to solutions by undertaking research and analysis.  Findings are shared through publications, conferences, and the Countdown website.  Now, Countdown is giving high priority to supporting countries in undertaking their own Country Countdown processes.  </a:t>
            </a:r>
            <a:endParaRPr lang="en-US" i="0" dirty="0" smtClean="0">
              <a:latin typeface="Arial" charset="0"/>
            </a:endParaRP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E3E7A2-539D-4F02-B678-416D0352DE5F}"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DC1405-760C-4818-8420-EE3B3E1C643A}" type="datetime1">
              <a:rPr lang="en-US"/>
              <a:pPr>
                <a:defRPr/>
              </a:pPr>
              <a:t>07/12/2014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6259EA-FA6E-4E07-BCC0-AAB47542B1F6}" type="slidenum">
              <a:rPr lang="en-US"/>
              <a:pPr>
                <a:defRPr/>
              </a:pPr>
              <a:t>‹#›</a:t>
            </a:fld>
            <a:endParaRPr lang="en-US" dirty="0"/>
          </a:p>
        </p:txBody>
      </p:sp>
    </p:spTree>
    <p:extLst>
      <p:ext uri="{BB962C8B-B14F-4D97-AF65-F5344CB8AC3E}">
        <p14:creationId xmlns:p14="http://schemas.microsoft.com/office/powerpoint/2010/main" val="2236595099"/>
      </p:ext>
    </p:extLst>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33D808-75ED-4928-B77D-2B869A85F160}" type="datetime1">
              <a:rPr lang="en-US"/>
              <a:pPr>
                <a:defRPr/>
              </a:pPr>
              <a:t>07/12/2014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3412F6-8547-4082-8F58-ADA33D3A22CE}" type="slidenum">
              <a:rPr lang="en-US"/>
              <a:pPr>
                <a:defRPr/>
              </a:pPr>
              <a:t>‹#›</a:t>
            </a:fld>
            <a:endParaRPr lang="en-US" dirty="0"/>
          </a:p>
        </p:txBody>
      </p:sp>
    </p:spTree>
    <p:extLst>
      <p:ext uri="{BB962C8B-B14F-4D97-AF65-F5344CB8AC3E}">
        <p14:creationId xmlns:p14="http://schemas.microsoft.com/office/powerpoint/2010/main" val="711455706"/>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80CAF6-FD18-4EB1-983E-ABAE56D7358A}" type="datetime1">
              <a:rPr lang="en-US"/>
              <a:pPr>
                <a:defRPr/>
              </a:pPr>
              <a:t>07/12/2014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32DFA4-731D-495D-B190-C96DAC010F11}" type="slidenum">
              <a:rPr lang="en-US"/>
              <a:pPr>
                <a:defRPr/>
              </a:pPr>
              <a:t>‹#›</a:t>
            </a:fld>
            <a:endParaRPr lang="en-US" dirty="0"/>
          </a:p>
        </p:txBody>
      </p:sp>
    </p:spTree>
    <p:extLst>
      <p:ext uri="{BB962C8B-B14F-4D97-AF65-F5344CB8AC3E}">
        <p14:creationId xmlns:p14="http://schemas.microsoft.com/office/powerpoint/2010/main" val="3000436955"/>
      </p:ext>
    </p:extLst>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dirty="0"/>
          </a:p>
        </p:txBody>
      </p:sp>
      <p:sp>
        <p:nvSpPr>
          <p:cNvPr id="5" name="Date Placeholder 4"/>
          <p:cNvSpPr>
            <a:spLocks noGrp="1"/>
          </p:cNvSpPr>
          <p:nvPr>
            <p:ph type="dt" sz="half" idx="10"/>
          </p:nvPr>
        </p:nvSpPr>
        <p:spPr>
          <a:xfrm>
            <a:off x="-36513" y="6597650"/>
            <a:ext cx="4691063" cy="287338"/>
          </a:xfrm>
        </p:spPr>
        <p:txBody>
          <a:bodyPr/>
          <a:lstStyle>
            <a:lvl1pPr>
              <a:defRPr/>
            </a:lvl1pPr>
          </a:lstStyle>
          <a:p>
            <a:r>
              <a:rPr lang="en-US" dirty="0"/>
              <a:t>Opportunities for Africa’s Newborns, 2006.</a:t>
            </a:r>
          </a:p>
        </p:txBody>
      </p:sp>
    </p:spTree>
    <p:extLst>
      <p:ext uri="{BB962C8B-B14F-4D97-AF65-F5344CB8AC3E}">
        <p14:creationId xmlns:p14="http://schemas.microsoft.com/office/powerpoint/2010/main" val="4161041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A01F39-09EA-45D7-B393-9FC83672A682}" type="datetime1">
              <a:rPr lang="en-US"/>
              <a:pPr>
                <a:defRPr/>
              </a:pPr>
              <a:t>07/12/2014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DF7A40-5FD2-4A5A-A560-990BA0C9E6C6}" type="slidenum">
              <a:rPr lang="en-US"/>
              <a:pPr>
                <a:defRPr/>
              </a:pPr>
              <a:t>‹#›</a:t>
            </a:fld>
            <a:endParaRPr lang="en-US" dirty="0"/>
          </a:p>
        </p:txBody>
      </p:sp>
    </p:spTree>
    <p:extLst>
      <p:ext uri="{BB962C8B-B14F-4D97-AF65-F5344CB8AC3E}">
        <p14:creationId xmlns:p14="http://schemas.microsoft.com/office/powerpoint/2010/main" val="2565224141"/>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6AD665-2A01-4DE2-9D11-56CE6F7BC20A}" type="datetime1">
              <a:rPr lang="en-US"/>
              <a:pPr>
                <a:defRPr/>
              </a:pPr>
              <a:t>07/12/2014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045C6E-F905-411B-8F87-E847905F570C}" type="slidenum">
              <a:rPr lang="en-US"/>
              <a:pPr>
                <a:defRPr/>
              </a:pPr>
              <a:t>‹#›</a:t>
            </a:fld>
            <a:endParaRPr lang="en-US" dirty="0"/>
          </a:p>
        </p:txBody>
      </p:sp>
    </p:spTree>
    <p:extLst>
      <p:ext uri="{BB962C8B-B14F-4D97-AF65-F5344CB8AC3E}">
        <p14:creationId xmlns:p14="http://schemas.microsoft.com/office/powerpoint/2010/main" val="1103030588"/>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A5B4D43-3B32-4F7F-9164-976AC9564FA7}" type="datetime1">
              <a:rPr lang="en-US"/>
              <a:pPr>
                <a:defRPr/>
              </a:pPr>
              <a:t>07/12/2014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41E451D-2D32-4016-8734-ADC2FB2E9E5D}" type="slidenum">
              <a:rPr lang="en-US"/>
              <a:pPr>
                <a:defRPr/>
              </a:pPr>
              <a:t>‹#›</a:t>
            </a:fld>
            <a:endParaRPr lang="en-US" dirty="0"/>
          </a:p>
        </p:txBody>
      </p:sp>
    </p:spTree>
    <p:extLst>
      <p:ext uri="{BB962C8B-B14F-4D97-AF65-F5344CB8AC3E}">
        <p14:creationId xmlns:p14="http://schemas.microsoft.com/office/powerpoint/2010/main" val="1914778784"/>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B782A5A-6913-4AE5-85DA-274B6C9173BC}" type="datetime1">
              <a:rPr lang="en-US"/>
              <a:pPr>
                <a:defRPr/>
              </a:pPr>
              <a:t>07/12/2014</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732F3D54-DB98-402C-84F4-7290AE14D4F7}" type="slidenum">
              <a:rPr lang="en-US"/>
              <a:pPr>
                <a:defRPr/>
              </a:pPr>
              <a:t>‹#›</a:t>
            </a:fld>
            <a:endParaRPr lang="en-US" dirty="0"/>
          </a:p>
        </p:txBody>
      </p:sp>
    </p:spTree>
    <p:extLst>
      <p:ext uri="{BB962C8B-B14F-4D97-AF65-F5344CB8AC3E}">
        <p14:creationId xmlns:p14="http://schemas.microsoft.com/office/powerpoint/2010/main" val="2690612752"/>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73E29F2-40C7-4F09-B353-A37ECFEE2C3F}" type="datetime1">
              <a:rPr lang="en-US"/>
              <a:pPr>
                <a:defRPr/>
              </a:pPr>
              <a:t>07/12/2014</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4846C824-8301-4D9F-AFF0-EBF09FBE21B4}" type="slidenum">
              <a:rPr lang="en-US"/>
              <a:pPr>
                <a:defRPr/>
              </a:pPr>
              <a:t>‹#›</a:t>
            </a:fld>
            <a:endParaRPr lang="en-US" dirty="0"/>
          </a:p>
        </p:txBody>
      </p:sp>
    </p:spTree>
    <p:extLst>
      <p:ext uri="{BB962C8B-B14F-4D97-AF65-F5344CB8AC3E}">
        <p14:creationId xmlns:p14="http://schemas.microsoft.com/office/powerpoint/2010/main" val="4027282793"/>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DCAD1FD-122D-4962-8B0D-F9B5C069B05A}" type="datetime1">
              <a:rPr lang="en-US"/>
              <a:pPr>
                <a:defRPr/>
              </a:pPr>
              <a:t>07/12/2014</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807C22B2-51BA-4145-9524-C9FBA744C8AF}" type="slidenum">
              <a:rPr lang="en-US"/>
              <a:pPr>
                <a:defRPr/>
              </a:pPr>
              <a:t>‹#›</a:t>
            </a:fld>
            <a:endParaRPr lang="en-US" dirty="0"/>
          </a:p>
        </p:txBody>
      </p:sp>
    </p:spTree>
    <p:extLst>
      <p:ext uri="{BB962C8B-B14F-4D97-AF65-F5344CB8AC3E}">
        <p14:creationId xmlns:p14="http://schemas.microsoft.com/office/powerpoint/2010/main" val="3960448531"/>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A02336B-A497-47F2-B360-4A07E2DDD5D2}" type="datetime1">
              <a:rPr lang="en-US"/>
              <a:pPr>
                <a:defRPr/>
              </a:pPr>
              <a:t>07/12/2014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BCAA6099-BA79-46E1-AA4C-4A7F8289F784}" type="slidenum">
              <a:rPr lang="en-US"/>
              <a:pPr>
                <a:defRPr/>
              </a:pPr>
              <a:t>‹#›</a:t>
            </a:fld>
            <a:endParaRPr lang="en-US" dirty="0"/>
          </a:p>
        </p:txBody>
      </p:sp>
    </p:spTree>
    <p:extLst>
      <p:ext uri="{BB962C8B-B14F-4D97-AF65-F5344CB8AC3E}">
        <p14:creationId xmlns:p14="http://schemas.microsoft.com/office/powerpoint/2010/main" val="709084118"/>
      </p:ext>
    </p:extLst>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D850C78-9703-4EEA-B04B-B65E357C67FB}" type="datetime1">
              <a:rPr lang="en-US"/>
              <a:pPr>
                <a:defRPr/>
              </a:pPr>
              <a:t>07/12/2014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7F8849B4-5A84-4019-A64C-B6B2487F5817}" type="slidenum">
              <a:rPr lang="en-US"/>
              <a:pPr>
                <a:defRPr/>
              </a:pPr>
              <a:t>‹#›</a:t>
            </a:fld>
            <a:endParaRPr lang="en-US" dirty="0"/>
          </a:p>
        </p:txBody>
      </p:sp>
    </p:spTree>
    <p:extLst>
      <p:ext uri="{BB962C8B-B14F-4D97-AF65-F5344CB8AC3E}">
        <p14:creationId xmlns:p14="http://schemas.microsoft.com/office/powerpoint/2010/main" val="3623093091"/>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cs typeface="Calibri" pitchFamily="34" charset="0"/>
              </a:defRPr>
            </a:lvl1pPr>
          </a:lstStyle>
          <a:p>
            <a:pPr>
              <a:defRPr/>
            </a:pPr>
            <a:fld id="{7EBD8C75-2D58-43B7-ACD5-A1B088E7F2DE}" type="datetime1">
              <a:rPr lang="en-US" smtClean="0"/>
              <a:pPr>
                <a:defRPr/>
              </a:pPr>
              <a:t>07/12/2014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cs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cs typeface="Calibri" pitchFamily="34" charset="0"/>
              </a:defRPr>
            </a:lvl1pPr>
          </a:lstStyle>
          <a:p>
            <a:pPr>
              <a:defRPr/>
            </a:pPr>
            <a:fld id="{4046F2B9-CFC9-44E8-9C73-F8E611C79DD8}" type="slidenum">
              <a:rPr lang="en-US" smtClean="0"/>
              <a:pPr>
                <a:defRPr/>
              </a:pPr>
              <a:t>‹#›</a:t>
            </a:fld>
            <a:endParaRPr lang="en-US" dirty="0"/>
          </a:p>
        </p:txBody>
      </p:sp>
      <p:pic>
        <p:nvPicPr>
          <p:cNvPr id="1031" name="Picture 7"/>
          <p:cNvPicPr>
            <a:picLocks noChangeAspect="1" noChangeArrowheads="1"/>
          </p:cNvPicPr>
          <p:nvPr/>
        </p:nvPicPr>
        <p:blipFill>
          <a:blip r:embed="rId14" cstate="print">
            <a:extLst>
              <a:ext uri="{28A0092B-C50C-407E-A947-70E740481C1C}">
                <a14:useLocalDpi xmlns:a14="http://schemas.microsoft.com/office/drawing/2010/main" val="0"/>
              </a:ext>
            </a:extLst>
          </a:blip>
          <a:srcRect l="13901" t="26044" r="15279" b="33716"/>
          <a:stretch>
            <a:fillRect/>
          </a:stretch>
        </p:blipFill>
        <p:spPr bwMode="auto">
          <a:xfrm>
            <a:off x="0" y="0"/>
            <a:ext cx="2771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36000" y="5876925"/>
            <a:ext cx="508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 id="214748456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7.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8.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7.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31.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32.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3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2"/>
          <p:cNvSpPr txBox="1">
            <a:spLocks noChangeArrowheads="1"/>
          </p:cNvSpPr>
          <p:nvPr/>
        </p:nvSpPr>
        <p:spPr bwMode="auto">
          <a:xfrm>
            <a:off x="4607935" y="5029013"/>
            <a:ext cx="466883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dirty="0" smtClean="0">
                <a:latin typeface="Calibri" pitchFamily="34" charset="0"/>
                <a:ea typeface="MS PGothic" pitchFamily="34" charset="-128"/>
                <a:cs typeface="Calibri" pitchFamily="34" charset="0"/>
              </a:rPr>
              <a:t>Add presenter name</a:t>
            </a:r>
          </a:p>
          <a:p>
            <a:r>
              <a:rPr lang="en-US" sz="2000" b="1" dirty="0" smtClean="0">
                <a:latin typeface="Calibri" pitchFamily="34" charset="0"/>
                <a:ea typeface="MS PGothic" pitchFamily="34" charset="-128"/>
                <a:cs typeface="Calibri" pitchFamily="34" charset="0"/>
              </a:rPr>
              <a:t>Date</a:t>
            </a:r>
          </a:p>
          <a:p>
            <a:r>
              <a:rPr lang="en-US" sz="2000" b="1" dirty="0" smtClean="0">
                <a:latin typeface="Calibri" pitchFamily="34" charset="0"/>
                <a:ea typeface="MS PGothic" pitchFamily="34" charset="-128"/>
                <a:cs typeface="Calibri" pitchFamily="34" charset="0"/>
              </a:rPr>
              <a:t>Event/location</a:t>
            </a:r>
            <a:endParaRPr lang="en-US" sz="2000" b="1" dirty="0">
              <a:latin typeface="Calibri" pitchFamily="34" charset="0"/>
              <a:ea typeface="MS PGothic" pitchFamily="34" charset="-128"/>
              <a:cs typeface="Calibri" pitchFamily="34" charset="0"/>
            </a:endParaRPr>
          </a:p>
        </p:txBody>
      </p:sp>
      <p:pic>
        <p:nvPicPr>
          <p:cNvPr id="6" name="Picture 5" descr="COUNTDOWN 2015_SLID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682" y="1061570"/>
            <a:ext cx="3812709" cy="4989600"/>
          </a:xfrm>
          <a:prstGeom prst="rect">
            <a:avLst/>
          </a:prstGeom>
        </p:spPr>
      </p:pic>
      <p:sp>
        <p:nvSpPr>
          <p:cNvPr id="5" name="Rectangle 14"/>
          <p:cNvSpPr txBox="1">
            <a:spLocks noChangeArrowheads="1"/>
          </p:cNvSpPr>
          <p:nvPr/>
        </p:nvSpPr>
        <p:spPr bwMode="auto">
          <a:xfrm>
            <a:off x="4393233" y="1810254"/>
            <a:ext cx="4471987" cy="2147887"/>
          </a:xfrm>
          <a:prstGeom prst="rect">
            <a:avLst/>
          </a:prstGeom>
          <a:noFill/>
          <a:ln>
            <a:noFill/>
          </a:ln>
          <a:extLst/>
        </p:spPr>
        <p:txBody>
          <a:bodyPr vert="horz" wrap="square" lIns="91440" tIns="45720" rIns="91440" bIns="45720" numCol="1" anchor="ctr" anchorCtr="0" compatLnSpc="1">
            <a:prstTxWarp prst="textNoShape">
              <a:avLst/>
            </a:prstTxWarp>
            <a:normAutofit fontScale="90000"/>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GB" sz="4300" b="1" i="0" u="none" strike="noStrike" kern="1200" cap="none" spc="0" normalizeH="0" baseline="0" noProof="0" dirty="0" smtClean="0">
                <a:ln>
                  <a:noFill/>
                </a:ln>
                <a:solidFill>
                  <a:schemeClr val="tx1"/>
                </a:solidFill>
                <a:effectLst/>
                <a:uLnTx/>
                <a:uFillTx/>
                <a:latin typeface="+mj-lt"/>
                <a:ea typeface="+mj-ea"/>
                <a:cs typeface="Calibri" pitchFamily="34" charset="0"/>
              </a:rPr>
              <a:t>Countdown to 2015: </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r>
              <a:rPr lang="en-US" sz="4300" b="1" dirty="0" smtClean="0">
                <a:solidFill>
                  <a:srgbClr val="800000"/>
                </a:solidFill>
                <a:latin typeface="+mj-lt"/>
                <a:ea typeface="+mj-ea"/>
                <a:cs typeface="Calibri" pitchFamily="34" charset="0"/>
              </a:rPr>
              <a:t>Solomon Islands</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endParaRPr kumimoji="0" lang="en-US" sz="4300" b="1" i="0" u="none" strike="noStrike" kern="1200" cap="none" spc="0" normalizeH="0" baseline="0" noProof="0" dirty="0" smtClean="0">
              <a:ln>
                <a:noFill/>
              </a:ln>
              <a:solidFill>
                <a:srgbClr val="002060"/>
              </a:solidFill>
              <a:effectLst/>
              <a:uLnTx/>
              <a:uFillTx/>
              <a:latin typeface="+mj-lt"/>
              <a:ea typeface="+mj-ea"/>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9824" y="917848"/>
            <a:ext cx="7848600" cy="1143000"/>
          </a:xfrm>
        </p:spPr>
        <p:txBody>
          <a:bodyPr/>
          <a:lstStyle/>
          <a:p>
            <a:pPr algn="l"/>
            <a:r>
              <a:rPr lang="en-US" sz="4000" dirty="0" smtClean="0">
                <a:solidFill>
                  <a:srgbClr val="800000"/>
                </a:solidFill>
              </a:rPr>
              <a:t>Countdown: </a:t>
            </a:r>
            <a:r>
              <a:rPr lang="en-US" dirty="0" smtClean="0">
                <a:solidFill>
                  <a:srgbClr val="800000"/>
                </a:solidFill>
              </a:rPr>
              <a:t/>
            </a:r>
            <a:br>
              <a:rPr lang="en-US" dirty="0" smtClean="0">
                <a:solidFill>
                  <a:srgbClr val="800000"/>
                </a:solidFill>
              </a:rPr>
            </a:br>
            <a:r>
              <a:rPr lang="en-US" sz="4000" dirty="0" smtClean="0">
                <a:solidFill>
                  <a:srgbClr val="800000"/>
                </a:solidFill>
              </a:rPr>
              <a:t>Promoting accountability for action</a:t>
            </a:r>
            <a:endParaRPr lang="en-US" sz="4000" dirty="0">
              <a:solidFill>
                <a:srgbClr val="8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0092064"/>
              </p:ext>
            </p:extLst>
          </p:nvPr>
        </p:nvGraphicFramePr>
        <p:xfrm>
          <a:off x="395536" y="2168895"/>
          <a:ext cx="6172200" cy="4716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20645924">
            <a:off x="2964803" y="2655581"/>
            <a:ext cx="2167261" cy="461665"/>
          </a:xfrm>
          <a:prstGeom prst="rect">
            <a:avLst/>
          </a:prstGeom>
          <a:noFill/>
          <a:scene3d>
            <a:camera prst="orthographicFront"/>
            <a:lightRig rig="threePt" dir="t"/>
          </a:scene3d>
          <a:sp3d/>
        </p:spPr>
        <p:txBody>
          <a:bodyPr wrap="square" rtlCol="0">
            <a:spAutoFit/>
            <a:flatTx/>
          </a:bodyPr>
          <a:lstStyle/>
          <a:p>
            <a:r>
              <a:rPr lang="en-US" sz="2400" dirty="0" smtClean="0">
                <a:latin typeface="+mn-lt"/>
              </a:rPr>
              <a:t>National Level</a:t>
            </a:r>
            <a:endParaRPr lang="en-US" sz="2400" dirty="0">
              <a:latin typeface="+mn-lt"/>
            </a:endParaRPr>
          </a:p>
        </p:txBody>
      </p:sp>
      <p:sp>
        <p:nvSpPr>
          <p:cNvPr id="3" name="TextBox 2"/>
          <p:cNvSpPr txBox="1"/>
          <p:nvPr/>
        </p:nvSpPr>
        <p:spPr>
          <a:xfrm>
            <a:off x="6896100" y="2947591"/>
            <a:ext cx="1981200" cy="769441"/>
          </a:xfrm>
          <a:prstGeom prst="rect">
            <a:avLst/>
          </a:prstGeom>
          <a:noFill/>
          <a:scene3d>
            <a:camera prst="orthographicFront"/>
            <a:lightRig rig="threePt" dir="t"/>
          </a:scene3d>
          <a:sp3d>
            <a:bevelT/>
          </a:sp3d>
        </p:spPr>
        <p:txBody>
          <a:bodyPr wrap="square" rtlCol="0">
            <a:spAutoFit/>
          </a:bodyPr>
          <a:lstStyle/>
          <a:p>
            <a:r>
              <a:rPr lang="en-US" sz="4400" b="1" dirty="0" smtClean="0">
                <a:effectLst>
                  <a:glow rad="101600">
                    <a:schemeClr val="accent1">
                      <a:lumMod val="75000"/>
                      <a:alpha val="40000"/>
                    </a:schemeClr>
                  </a:glow>
                  <a:outerShdw dist="50800" sx="1000" sy="1000" algn="tl" rotWithShape="0">
                    <a:prstClr val="black"/>
                  </a:outerShdw>
                </a:effectLst>
              </a:rPr>
              <a:t>2015</a:t>
            </a:r>
            <a:endParaRPr lang="en-US" sz="4400" b="1" dirty="0">
              <a:effectLst>
                <a:glow rad="101600">
                  <a:schemeClr val="accent1">
                    <a:lumMod val="75000"/>
                    <a:alpha val="40000"/>
                  </a:schemeClr>
                </a:glow>
                <a:outerShdw dist="50800" sx="1000" sy="1000" algn="tl" rotWithShape="0">
                  <a:prstClr val="black"/>
                </a:outerShdw>
              </a:effectLst>
            </a:endParaRPr>
          </a:p>
        </p:txBody>
      </p:sp>
      <p:sp>
        <p:nvSpPr>
          <p:cNvPr id="4" name="TextBox 3"/>
          <p:cNvSpPr txBox="1"/>
          <p:nvPr/>
        </p:nvSpPr>
        <p:spPr>
          <a:xfrm rot="19239752">
            <a:off x="287152" y="4136922"/>
            <a:ext cx="1944216" cy="461665"/>
          </a:xfrm>
          <a:prstGeom prst="rect">
            <a:avLst/>
          </a:prstGeom>
          <a:noFill/>
        </p:spPr>
        <p:txBody>
          <a:bodyPr wrap="square" rtlCol="0">
            <a:spAutoFit/>
          </a:bodyPr>
          <a:lstStyle/>
          <a:p>
            <a:r>
              <a:rPr lang="en-US" sz="2400" dirty="0" smtClean="0">
                <a:latin typeface="+mj-lt"/>
              </a:rPr>
              <a:t>Global Level</a:t>
            </a:r>
            <a:endParaRPr lang="en-US" sz="2400" dirty="0">
              <a:latin typeface="+mj-lt"/>
            </a:endParaRPr>
          </a:p>
        </p:txBody>
      </p:sp>
    </p:spTree>
    <p:extLst>
      <p:ext uri="{BB962C8B-B14F-4D97-AF65-F5344CB8AC3E}">
        <p14:creationId xmlns:p14="http://schemas.microsoft.com/office/powerpoint/2010/main" val="33114833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28675" name="Text Box 13"/>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endParaRPr lang="en-US" sz="2000" dirty="0">
              <a:ea typeface="MS PGothic" pitchFamily="34" charset="-128"/>
            </a:endParaRPr>
          </a:p>
        </p:txBody>
      </p:sp>
      <p:sp>
        <p:nvSpPr>
          <p:cNvPr id="27652" name="Rectangle 14"/>
          <p:cNvSpPr>
            <a:spLocks noGrp="1" noChangeArrowheads="1"/>
          </p:cNvSpPr>
          <p:nvPr>
            <p:ph type="title"/>
          </p:nvPr>
        </p:nvSpPr>
        <p:spPr bwMode="auto">
          <a:xfrm>
            <a:off x="2872812" y="198875"/>
            <a:ext cx="5423218" cy="714375"/>
          </a:xfrm>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algn="l" eaLnBrk="1" hangingPunct="1">
              <a:defRPr/>
            </a:pPr>
            <a:r>
              <a:rPr lang="en-GB" sz="4000" dirty="0" smtClean="0">
                <a:solidFill>
                  <a:srgbClr val="800000"/>
                </a:solidFill>
              </a:rPr>
              <a:t>Where is </a:t>
            </a:r>
            <a:r>
              <a:rPr lang="en-GB" sz="4000" dirty="0" smtClean="0">
                <a:ln>
                  <a:solidFill>
                    <a:srgbClr val="990033"/>
                  </a:solidFill>
                </a:ln>
                <a:solidFill>
                  <a:srgbClr val="800000"/>
                </a:solidFill>
                <a:latin typeface="+mn-lt"/>
              </a:rPr>
              <a:t>Countdown</a:t>
            </a:r>
            <a:r>
              <a:rPr lang="en-GB" sz="4000" dirty="0" smtClean="0">
                <a:solidFill>
                  <a:srgbClr val="800000"/>
                </a:solidFill>
              </a:rPr>
              <a:t>? </a:t>
            </a:r>
            <a:endParaRPr lang="en-US" sz="4000" dirty="0" smtClean="0">
              <a:solidFill>
                <a:srgbClr val="800000"/>
              </a:solidFill>
            </a:endParaRPr>
          </a:p>
        </p:txBody>
      </p:sp>
      <p:pic>
        <p:nvPicPr>
          <p:cNvPr id="28677" name="Picture 2"/>
          <p:cNvPicPr>
            <a:picLocks noChangeAspect="1" noChangeArrowheads="1"/>
          </p:cNvPicPr>
          <p:nvPr/>
        </p:nvPicPr>
        <p:blipFill>
          <a:blip r:embed="rId3" cstate="print"/>
          <a:srcRect l="13423" t="15649" r="8401" b="11320"/>
          <a:stretch>
            <a:fillRect/>
          </a:stretch>
        </p:blipFill>
        <p:spPr bwMode="auto">
          <a:xfrm>
            <a:off x="393700" y="2162175"/>
            <a:ext cx="8261350" cy="3932238"/>
          </a:xfrm>
          <a:prstGeom prst="rect">
            <a:avLst/>
          </a:prstGeom>
          <a:noFill/>
          <a:ln w="9525">
            <a:noFill/>
            <a:miter lim="800000"/>
            <a:headEnd/>
            <a:tailEnd/>
          </a:ln>
        </p:spPr>
      </p:pic>
      <p:sp>
        <p:nvSpPr>
          <p:cNvPr id="28680" name="TextBox 1"/>
          <p:cNvSpPr txBox="1">
            <a:spLocks noChangeArrowheads="1"/>
          </p:cNvSpPr>
          <p:nvPr/>
        </p:nvSpPr>
        <p:spPr bwMode="auto">
          <a:xfrm>
            <a:off x="393700" y="1175188"/>
            <a:ext cx="8261350" cy="892552"/>
          </a:xfrm>
          <a:prstGeom prst="rect">
            <a:avLst/>
          </a:prstGeom>
          <a:noFill/>
          <a:ln w="9525">
            <a:noFill/>
            <a:miter lim="800000"/>
            <a:headEnd/>
            <a:tailEnd/>
          </a:ln>
        </p:spPr>
        <p:txBody>
          <a:bodyPr>
            <a:spAutoFit/>
          </a:bodyPr>
          <a:lstStyle/>
          <a:p>
            <a:r>
              <a:rPr lang="en-US" sz="2600" b="1" dirty="0">
                <a:solidFill>
                  <a:srgbClr val="800000"/>
                </a:solidFill>
                <a:latin typeface="+mn-lt"/>
              </a:rPr>
              <a:t>75 countries </a:t>
            </a:r>
            <a:r>
              <a:rPr lang="en-US" sz="2600" dirty="0">
                <a:latin typeface="+mn-lt"/>
              </a:rPr>
              <a:t>that together account for </a:t>
            </a:r>
            <a:r>
              <a:rPr lang="en-US" sz="2600" b="1" dirty="0">
                <a:solidFill>
                  <a:srgbClr val="800000"/>
                </a:solidFill>
                <a:latin typeface="+mn-lt"/>
              </a:rPr>
              <a:t>&gt; 95% of maternal and child deaths</a:t>
            </a:r>
            <a:r>
              <a:rPr lang="en-US" sz="2600" dirty="0">
                <a:latin typeface="+mn-lt"/>
              </a:rPr>
              <a:t> </a:t>
            </a:r>
            <a:r>
              <a:rPr lang="en-US" sz="2600" dirty="0" smtClean="0">
                <a:latin typeface="+mn-lt"/>
              </a:rPr>
              <a:t>worldwide</a:t>
            </a:r>
            <a:endParaRPr lang="en-US" sz="2600" dirty="0">
              <a:latin typeface="+mn-l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Title 1"/>
          <p:cNvSpPr>
            <a:spLocks noGrp="1"/>
          </p:cNvSpPr>
          <p:nvPr>
            <p:ph type="title"/>
          </p:nvPr>
        </p:nvSpPr>
        <p:spPr bwMode="auto">
          <a:xfrm>
            <a:off x="3303250" y="165188"/>
            <a:ext cx="4776643" cy="799089"/>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Who is Countdown?</a:t>
            </a:r>
          </a:p>
        </p:txBody>
      </p:sp>
      <p:sp>
        <p:nvSpPr>
          <p:cNvPr id="29698" name="Content Placeholder 2"/>
          <p:cNvSpPr>
            <a:spLocks noGrp="1"/>
          </p:cNvSpPr>
          <p:nvPr>
            <p:ph idx="1"/>
          </p:nvPr>
        </p:nvSpPr>
        <p:spPr bwMode="auto">
          <a:xfrm>
            <a:off x="250825" y="1067275"/>
            <a:ext cx="4304550" cy="5466533"/>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US" sz="2600" b="1" dirty="0" smtClean="0">
                <a:solidFill>
                  <a:srgbClr val="800000"/>
                </a:solidFill>
              </a:rPr>
              <a:t>Individuals:</a:t>
            </a:r>
            <a:r>
              <a:rPr lang="en-US" sz="2600" dirty="0" smtClean="0"/>
              <a:t>  scientists/academics, policymakers, public health workers, communications experts, teachers…</a:t>
            </a:r>
          </a:p>
          <a:p>
            <a:pPr>
              <a:spcBef>
                <a:spcPct val="0"/>
              </a:spcBef>
            </a:pPr>
            <a:r>
              <a:rPr lang="en-US" sz="2600" b="1" dirty="0" smtClean="0">
                <a:solidFill>
                  <a:srgbClr val="800000"/>
                </a:solidFill>
              </a:rPr>
              <a:t>Governments:  </a:t>
            </a:r>
          </a:p>
          <a:p>
            <a:pPr marL="400050" lvl="1" indent="0">
              <a:spcBef>
                <a:spcPct val="0"/>
              </a:spcBef>
              <a:buFont typeface="Wingdings 3" pitchFamily="18" charset="2"/>
              <a:buNone/>
            </a:pPr>
            <a:r>
              <a:rPr lang="en-US" sz="2600" dirty="0" smtClean="0"/>
              <a:t>RMNCH policymakers, members of Parliament…</a:t>
            </a:r>
          </a:p>
          <a:p>
            <a:pPr>
              <a:spcAft>
                <a:spcPts val="1200"/>
              </a:spcAft>
            </a:pPr>
            <a:r>
              <a:rPr lang="en-US" sz="2600" b="1" dirty="0" smtClean="0">
                <a:solidFill>
                  <a:srgbClr val="800000"/>
                </a:solidFill>
              </a:rPr>
              <a:t>Organizations:  </a:t>
            </a:r>
            <a:r>
              <a:rPr lang="en-US" sz="2600" dirty="0" smtClean="0"/>
              <a:t/>
            </a:r>
            <a:br>
              <a:rPr lang="en-US" sz="2600" dirty="0" smtClean="0"/>
            </a:br>
            <a:r>
              <a:rPr lang="en-US" sz="2600" dirty="0" smtClean="0"/>
              <a:t>NGOs, UN agencies, </a:t>
            </a:r>
            <a:br>
              <a:rPr lang="en-US" sz="2600" dirty="0" smtClean="0"/>
            </a:br>
            <a:r>
              <a:rPr lang="en-US" sz="2600" dirty="0" smtClean="0"/>
              <a:t>health care professional associations, donors, </a:t>
            </a:r>
            <a:br>
              <a:rPr lang="en-US" sz="2600" dirty="0" smtClean="0"/>
            </a:br>
            <a:r>
              <a:rPr lang="en-US" sz="2600" dirty="0" smtClean="0"/>
              <a:t>medical journals…</a:t>
            </a:r>
          </a:p>
        </p:txBody>
      </p:sp>
      <p:sp>
        <p:nvSpPr>
          <p:cNvPr id="29699" name="Slide Number Placeholder 6"/>
          <p:cNvSpPr>
            <a:spLocks noGrp="1"/>
          </p:cNvSpPr>
          <p:nvPr>
            <p:ph type="sldNum" sz="quarter" idx="12"/>
          </p:nvPr>
        </p:nvSpPr>
        <p:spPr>
          <a:noFill/>
        </p:spPr>
        <p:txBody>
          <a:bodyPr/>
          <a:lstStyle/>
          <a:p>
            <a:fld id="{231FFBBF-4D6B-4C15-B82B-61FD2FEC65D2}" type="slidenum">
              <a:rPr lang="en-US" smtClean="0">
                <a:latin typeface="Arial" charset="0"/>
                <a:cs typeface="Arial" charset="0"/>
              </a:rPr>
              <a:pPr/>
              <a:t>12</a:t>
            </a:fld>
            <a:endParaRPr lang="en-US" dirty="0" smtClean="0">
              <a:latin typeface="Arial" charset="0"/>
              <a:cs typeface="Arial" charset="0"/>
            </a:endParaRPr>
          </a:p>
        </p:txBody>
      </p:sp>
      <p:pic>
        <p:nvPicPr>
          <p:cNvPr id="7" name="Picture 6" descr="List of donors.jpg"/>
          <p:cNvPicPr>
            <a:picLocks noChangeAspect="1"/>
          </p:cNvPicPr>
          <p:nvPr/>
        </p:nvPicPr>
        <p:blipFill>
          <a:blip r:embed="rId3" cstate="print"/>
          <a:stretch>
            <a:fillRect/>
          </a:stretch>
        </p:blipFill>
        <p:spPr>
          <a:xfrm>
            <a:off x="4270719" y="858644"/>
            <a:ext cx="4495932" cy="5760000"/>
          </a:xfrm>
          <a:prstGeom prst="rect">
            <a:avLst/>
          </a:prstGeom>
        </p:spPr>
      </p:pic>
    </p:spTree>
    <p:extLst>
      <p:ext uri="{BB962C8B-B14F-4D97-AF65-F5344CB8AC3E}">
        <p14:creationId xmlns:p14="http://schemas.microsoft.com/office/powerpoint/2010/main" val="38768304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997" y="92106"/>
            <a:ext cx="6059310" cy="971940"/>
          </a:xfrm>
        </p:spPr>
        <p:txBody>
          <a:bodyPr/>
          <a:lstStyle/>
          <a:p>
            <a:pPr algn="l"/>
            <a:r>
              <a:rPr lang="en-US" sz="4000" dirty="0" smtClean="0">
                <a:solidFill>
                  <a:srgbClr val="800000"/>
                </a:solidFill>
              </a:rPr>
              <a:t>Countdown moving forward</a:t>
            </a:r>
            <a:endParaRPr lang="en-US" sz="4000" dirty="0">
              <a:solidFill>
                <a:srgbClr val="800000"/>
              </a:solidFill>
            </a:endParaRPr>
          </a:p>
        </p:txBody>
      </p:sp>
      <p:sp>
        <p:nvSpPr>
          <p:cNvPr id="3" name="Content Placeholder 2"/>
          <p:cNvSpPr>
            <a:spLocks noGrp="1"/>
          </p:cNvSpPr>
          <p:nvPr>
            <p:ph idx="1"/>
          </p:nvPr>
        </p:nvSpPr>
        <p:spPr>
          <a:xfrm>
            <a:off x="539552" y="1196449"/>
            <a:ext cx="7620000" cy="5104598"/>
          </a:xfrm>
        </p:spPr>
        <p:txBody>
          <a:bodyPr>
            <a:noAutofit/>
          </a:bodyPr>
          <a:lstStyle/>
          <a:p>
            <a:pPr marL="114300" indent="0">
              <a:buNone/>
            </a:pPr>
            <a:r>
              <a:rPr lang="en-US" sz="2600" b="1" dirty="0">
                <a:solidFill>
                  <a:srgbClr val="800000"/>
                </a:solidFill>
              </a:rPr>
              <a:t>Four streams of work to promote accountability, </a:t>
            </a:r>
            <a:br>
              <a:rPr lang="en-US" sz="2600" b="1" dirty="0">
                <a:solidFill>
                  <a:srgbClr val="800000"/>
                </a:solidFill>
              </a:rPr>
            </a:br>
            <a:r>
              <a:rPr lang="en-US" sz="2600" b="1" dirty="0">
                <a:solidFill>
                  <a:srgbClr val="800000"/>
                </a:solidFill>
              </a:rPr>
              <a:t>2011-2015 </a:t>
            </a:r>
          </a:p>
          <a:p>
            <a:pPr lvl="1">
              <a:buClr>
                <a:srgbClr val="800000"/>
              </a:buClr>
              <a:buFont typeface="Arial" pitchFamily="34" charset="0"/>
              <a:buChar char="•"/>
            </a:pPr>
            <a:r>
              <a:rPr lang="en-US" sz="2600" dirty="0"/>
              <a:t>Responsive to global accountability frameworks</a:t>
            </a:r>
          </a:p>
          <a:p>
            <a:pPr lvl="1">
              <a:buClr>
                <a:srgbClr val="800000"/>
              </a:buClr>
              <a:buNone/>
            </a:pPr>
            <a:r>
              <a:rPr lang="en-US" sz="2200" dirty="0"/>
              <a:t>     -Annual reporting on 11 indicators for the Commission on Information and Accountability for Women’s and Children’s Health (COIA)</a:t>
            </a:r>
          </a:p>
          <a:p>
            <a:pPr lvl="1">
              <a:buClr>
                <a:srgbClr val="800000"/>
              </a:buClr>
              <a:buNone/>
            </a:pPr>
            <a:r>
              <a:rPr lang="en-US" sz="2200" dirty="0"/>
              <a:t>     -Contribute to follow-up of A Promise Renewed/Call to Action </a:t>
            </a:r>
          </a:p>
          <a:p>
            <a:pPr lvl="1">
              <a:buClr>
                <a:srgbClr val="800000"/>
              </a:buClr>
              <a:buFont typeface="Arial" pitchFamily="34" charset="0"/>
              <a:buChar char="•"/>
            </a:pPr>
            <a:r>
              <a:rPr lang="en-US" sz="2600" dirty="0"/>
              <a:t>Production of country profiles/report and global event(s)</a:t>
            </a:r>
          </a:p>
          <a:p>
            <a:pPr lvl="1">
              <a:buClr>
                <a:srgbClr val="800000"/>
              </a:buClr>
              <a:buFont typeface="Arial" pitchFamily="34" charset="0"/>
              <a:buChar char="•"/>
            </a:pPr>
            <a:r>
              <a:rPr lang="en-US" sz="2600" dirty="0"/>
              <a:t>Cross-cutting analyses</a:t>
            </a:r>
          </a:p>
          <a:p>
            <a:pPr lvl="1">
              <a:buClr>
                <a:srgbClr val="800000"/>
              </a:buClr>
              <a:buFont typeface="Arial" pitchFamily="34" charset="0"/>
              <a:buChar char="•"/>
            </a:pPr>
            <a:r>
              <a:rPr lang="en-US" sz="2600" b="1" dirty="0">
                <a:solidFill>
                  <a:srgbClr val="800000"/>
                </a:solidFill>
              </a:rPr>
              <a:t>Country-level engagement</a:t>
            </a:r>
            <a:endParaRPr lang="en-US" sz="2600" b="1" dirty="0" smtClean="0">
              <a:solidFill>
                <a:srgbClr val="800000"/>
              </a:solidFill>
            </a:endParaRPr>
          </a:p>
        </p:txBody>
      </p:sp>
    </p:spTree>
    <p:extLst>
      <p:ext uri="{BB962C8B-B14F-4D97-AF65-F5344CB8AC3E}">
        <p14:creationId xmlns:p14="http://schemas.microsoft.com/office/powerpoint/2010/main" val="258301244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2</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solidFill>
                  <a:srgbClr val="990033"/>
                </a:solidFill>
                <a:latin typeface="+mn-lt"/>
                <a:cs typeface="Calibri" pitchFamily="34" charset="0"/>
              </a:rPr>
              <a:t>Solomon Islands Countdown country profile</a:t>
            </a:r>
            <a:endParaRPr lang="en-US" sz="3200" b="1" dirty="0">
              <a:solidFill>
                <a:srgbClr val="990033"/>
              </a:solidFill>
              <a:latin typeface="+mn-lt"/>
              <a:cs typeface="Calibri" pitchFamily="34" charset="0"/>
            </a:endParaRPr>
          </a:p>
          <a:p>
            <a:pPr indent="6350">
              <a:defRPr/>
            </a:pPr>
            <a:r>
              <a:rPr lang="en-US" sz="3200" dirty="0" smtClean="0">
                <a:latin typeface="+mn-lt"/>
                <a:cs typeface="Calibri" pitchFamily="34" charset="0"/>
              </a:rPr>
              <a:t>Main findings</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2 edit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1625" y="2024062"/>
            <a:ext cx="2990850" cy="4486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6"/>
          <p:cNvSpPr>
            <a:spLocks noChangeArrowheads="1"/>
          </p:cNvSpPr>
          <p:nvPr/>
        </p:nvSpPr>
        <p:spPr bwMode="auto">
          <a:xfrm>
            <a:off x="1019175" y="981075"/>
            <a:ext cx="7245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a:solidFill>
                  <a:srgbClr val="990033"/>
                </a:solidFill>
              </a:rPr>
              <a:t>What does Countdown monitor?</a:t>
            </a:r>
          </a:p>
        </p:txBody>
      </p:sp>
      <p:sp>
        <p:nvSpPr>
          <p:cNvPr id="16388" name="Rectangle 7"/>
          <p:cNvSpPr>
            <a:spLocks noChangeArrowheads="1"/>
          </p:cNvSpPr>
          <p:nvPr/>
        </p:nvSpPr>
        <p:spPr bwMode="auto">
          <a:xfrm>
            <a:off x="671513" y="1997075"/>
            <a:ext cx="83216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600"/>
              </a:spcAft>
              <a:buClr>
                <a:srgbClr val="990033"/>
              </a:buClr>
              <a:buFont typeface="Arial" pitchFamily="34" charset="0"/>
              <a:buChar char="•"/>
              <a:defRPr/>
            </a:pPr>
            <a:r>
              <a:rPr lang="en-US" sz="2800" dirty="0">
                <a:latin typeface="+mn-lt"/>
              </a:rPr>
              <a:t>Progress in coverage for critical interventions across reproductive, maternal, newborn &amp; child health continuum of care</a:t>
            </a:r>
          </a:p>
          <a:p>
            <a:pPr marL="457200" indent="-457200">
              <a:spcBef>
                <a:spcPts val="600"/>
              </a:spcBef>
              <a:spcAft>
                <a:spcPts val="600"/>
              </a:spcAft>
              <a:buClr>
                <a:srgbClr val="990033"/>
              </a:buClr>
              <a:buFont typeface="Arial" pitchFamily="34" charset="0"/>
              <a:buChar char="•"/>
              <a:defRPr/>
            </a:pPr>
            <a:r>
              <a:rPr lang="en-US" sz="2800" dirty="0">
                <a:latin typeface="+mn-lt"/>
              </a:rPr>
              <a:t>Health Systems and Policies – important context for assessing coverage gains</a:t>
            </a:r>
          </a:p>
          <a:p>
            <a:pPr marL="457200" indent="-457200">
              <a:spcBef>
                <a:spcPts val="600"/>
              </a:spcBef>
              <a:spcAft>
                <a:spcPts val="600"/>
              </a:spcAft>
              <a:buClr>
                <a:srgbClr val="990033"/>
              </a:buClr>
              <a:buFont typeface="Arial" pitchFamily="34" charset="0"/>
              <a:buChar char="•"/>
              <a:defRPr/>
            </a:pPr>
            <a:r>
              <a:rPr lang="en-US" sz="2800" dirty="0">
                <a:latin typeface="+mn-lt"/>
              </a:rPr>
              <a:t>Financial flows to reproductive, maternal, newborn and child health</a:t>
            </a:r>
            <a:endParaRPr lang="en-US" sz="2400" dirty="0">
              <a:latin typeface="+mn-lt"/>
            </a:endParaRPr>
          </a:p>
          <a:p>
            <a:pPr marL="457200" indent="-457200">
              <a:spcBef>
                <a:spcPts val="600"/>
              </a:spcBef>
              <a:spcAft>
                <a:spcPts val="600"/>
              </a:spcAft>
              <a:buClr>
                <a:srgbClr val="990033"/>
              </a:buClr>
              <a:buFont typeface="Arial" pitchFamily="34" charset="0"/>
              <a:buChar char="•"/>
              <a:defRPr/>
            </a:pPr>
            <a:r>
              <a:rPr lang="en-US" sz="2800" dirty="0">
                <a:latin typeface="+mn-lt"/>
              </a:rPr>
              <a:t>Equity in intervention coverage</a:t>
            </a:r>
          </a:p>
        </p:txBody>
      </p:sp>
      <p:sp>
        <p:nvSpPr>
          <p:cNvPr id="19461" name="Rectangle 8"/>
          <p:cNvSpPr>
            <a:spLocks noChangeArrowheads="1"/>
          </p:cNvSpPr>
          <p:nvPr/>
        </p:nvSpPr>
        <p:spPr bwMode="auto">
          <a:xfrm>
            <a:off x="484188" y="958850"/>
            <a:ext cx="8485187"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Range of data on the profile </a:t>
            </a:r>
            <a:endParaRPr lang="en-US" sz="3600" b="1" dirty="0">
              <a:solidFill>
                <a:srgbClr val="FFFFFF"/>
              </a:solidFill>
              <a:latin typeface="Calibri" pitchFamily="34" charset="0"/>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7"/>
          <p:cNvSpPr>
            <a:spLocks noChangeArrowheads="1"/>
          </p:cNvSpPr>
          <p:nvPr/>
        </p:nvSpPr>
        <p:spPr bwMode="auto">
          <a:xfrm>
            <a:off x="658813" y="1167775"/>
            <a:ext cx="7897812"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0"/>
              </a:spcAft>
              <a:buClr>
                <a:srgbClr val="990033"/>
              </a:buClr>
              <a:defRPr/>
            </a:pPr>
            <a:r>
              <a:rPr lang="en-US" sz="2400" dirty="0" smtClean="0">
                <a:latin typeface="+mn-lt"/>
              </a:rPr>
              <a:t>The national-level profile uses data from global databases:  </a:t>
            </a:r>
            <a:endParaRPr lang="en-US" sz="2400" dirty="0">
              <a:latin typeface="+mn-lt"/>
            </a:endParaRPr>
          </a:p>
          <a:p>
            <a:pPr marL="457200" indent="-457200">
              <a:spcBef>
                <a:spcPts val="600"/>
              </a:spcBef>
              <a:spcAft>
                <a:spcPts val="0"/>
              </a:spcAft>
              <a:buClr>
                <a:srgbClr val="990033"/>
              </a:buClr>
              <a:buFont typeface="Arial" pitchFamily="34" charset="0"/>
              <a:buChar char="•"/>
              <a:defRPr/>
            </a:pPr>
            <a:r>
              <a:rPr lang="en-US" sz="2400" dirty="0" smtClean="0">
                <a:latin typeface="+mn-lt"/>
              </a:rPr>
              <a:t>Population-based </a:t>
            </a:r>
            <a:r>
              <a:rPr lang="en-US" sz="2400" dirty="0">
                <a:latin typeface="+mn-lt"/>
              </a:rPr>
              <a:t>household </a:t>
            </a:r>
            <a:r>
              <a:rPr lang="en-US" sz="2400" dirty="0" smtClean="0">
                <a:latin typeface="+mn-lt"/>
              </a:rPr>
              <a:t>surveys </a:t>
            </a:r>
            <a:endParaRPr lang="en-US" sz="2400" dirty="0">
              <a:latin typeface="+mn-lt"/>
            </a:endParaRPr>
          </a:p>
          <a:p>
            <a:pPr marL="800100" lvl="1" indent="-342900">
              <a:spcBef>
                <a:spcPts val="600"/>
              </a:spcBef>
              <a:spcAft>
                <a:spcPts val="0"/>
              </a:spcAft>
              <a:buFont typeface="Arial" pitchFamily="34" charset="0"/>
              <a:buChar char="•"/>
              <a:defRPr/>
            </a:pPr>
            <a:r>
              <a:rPr lang="en-US" sz="2200" b="1" dirty="0">
                <a:latin typeface="+mn-lt"/>
              </a:rPr>
              <a:t>UNICEF-supported MICS </a:t>
            </a:r>
          </a:p>
          <a:p>
            <a:pPr marL="800100" lvl="1" indent="-342900">
              <a:spcBef>
                <a:spcPts val="600"/>
              </a:spcBef>
              <a:spcAft>
                <a:spcPts val="0"/>
              </a:spcAft>
              <a:buFont typeface="Arial" pitchFamily="34" charset="0"/>
              <a:buChar char="•"/>
              <a:defRPr/>
            </a:pPr>
            <a:r>
              <a:rPr lang="en-US" sz="2200" b="1" dirty="0">
                <a:latin typeface="+mn-lt"/>
              </a:rPr>
              <a:t>USAID-supported DHS </a:t>
            </a:r>
          </a:p>
          <a:p>
            <a:pPr marL="800100" lvl="1" indent="-342900">
              <a:spcBef>
                <a:spcPts val="600"/>
              </a:spcBef>
              <a:spcAft>
                <a:spcPts val="0"/>
              </a:spcAft>
              <a:buFont typeface="Arial" pitchFamily="34" charset="0"/>
              <a:buChar char="•"/>
              <a:defRPr/>
            </a:pPr>
            <a:r>
              <a:rPr lang="en-US" sz="2200" dirty="0">
                <a:latin typeface="+mn-lt"/>
              </a:rPr>
              <a:t>Other national-level household surveys (MIS, RHS and others)</a:t>
            </a:r>
          </a:p>
          <a:p>
            <a:pPr marL="800100" lvl="1" indent="-342900">
              <a:spcBef>
                <a:spcPts val="600"/>
              </a:spcBef>
              <a:spcAft>
                <a:spcPts val="0"/>
              </a:spcAft>
              <a:buFont typeface="Arial" pitchFamily="34" charset="0"/>
              <a:buChar char="•"/>
              <a:defRPr/>
            </a:pPr>
            <a:r>
              <a:rPr lang="en-US" sz="2200" dirty="0">
                <a:latin typeface="+mn-lt"/>
              </a:rPr>
              <a:t>Provide disaggregated data - by household wealth, urban-rural residence, gender, educational attainment and geographic location</a:t>
            </a:r>
          </a:p>
          <a:p>
            <a:pPr marL="457200" indent="-457200">
              <a:spcBef>
                <a:spcPts val="600"/>
              </a:spcBef>
              <a:spcAft>
                <a:spcPts val="0"/>
              </a:spcAft>
              <a:buClr>
                <a:srgbClr val="990033"/>
              </a:buClr>
              <a:buFont typeface="Arial" pitchFamily="34" charset="0"/>
              <a:buChar char="•"/>
              <a:defRPr/>
            </a:pPr>
            <a:r>
              <a:rPr lang="en-US" sz="2400" dirty="0">
                <a:latin typeface="+mn-lt"/>
              </a:rPr>
              <a:t>Interagency adjusted </a:t>
            </a:r>
            <a:r>
              <a:rPr lang="en-US" sz="2400" dirty="0" smtClean="0">
                <a:latin typeface="+mn-lt"/>
              </a:rPr>
              <a:t>estimates </a:t>
            </a:r>
            <a:endParaRPr lang="en-US" sz="2400" dirty="0">
              <a:latin typeface="+mn-lt"/>
            </a:endParaRPr>
          </a:p>
          <a:p>
            <a:pPr lvl="1">
              <a:spcBef>
                <a:spcPts val="600"/>
              </a:spcBef>
              <a:spcAft>
                <a:spcPts val="0"/>
              </a:spcAft>
              <a:defRPr/>
            </a:pPr>
            <a:r>
              <a:rPr lang="en-US" sz="2200" dirty="0">
                <a:latin typeface="+mn-lt"/>
              </a:rPr>
              <a:t>U5MR, MMR, immunization, water/sanitation</a:t>
            </a:r>
          </a:p>
          <a:p>
            <a:pPr marL="457200" indent="-457200">
              <a:spcBef>
                <a:spcPts val="600"/>
              </a:spcBef>
              <a:spcAft>
                <a:spcPts val="0"/>
              </a:spcAft>
              <a:buClr>
                <a:srgbClr val="990033"/>
              </a:buClr>
              <a:buFont typeface="Arial" pitchFamily="34" charset="0"/>
              <a:buChar char="•"/>
              <a:defRPr/>
            </a:pPr>
            <a:r>
              <a:rPr lang="en-US" sz="2400" dirty="0">
                <a:latin typeface="+mn-lt"/>
              </a:rPr>
              <a:t>Other data sources </a:t>
            </a:r>
            <a:r>
              <a:rPr lang="en-US" sz="2200" dirty="0">
                <a:latin typeface="+mn-lt"/>
              </a:rPr>
              <a:t>(e.g. administrative data, country reports on policy and systems indicators, country health accounts, and global reporting on external resource flows etc.)</a:t>
            </a:r>
          </a:p>
        </p:txBody>
      </p:sp>
      <p:sp>
        <p:nvSpPr>
          <p:cNvPr id="21508" name="Rectangle 8"/>
          <p:cNvSpPr>
            <a:spLocks noChangeArrowheads="1"/>
          </p:cNvSpPr>
          <p:nvPr/>
        </p:nvSpPr>
        <p:spPr bwMode="auto">
          <a:xfrm>
            <a:off x="958063" y="277225"/>
            <a:ext cx="7499350"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a:solidFill>
                  <a:srgbClr val="FFFFFF"/>
                </a:solidFill>
                <a:latin typeface="Calibri" pitchFamily="34" charset="0"/>
                <a:cs typeface="Calibri" pitchFamily="34" charset="0"/>
              </a:rPr>
              <a:t>Sources of data</a:t>
            </a:r>
          </a:p>
        </p:txBody>
      </p:sp>
    </p:spTree>
    <p:extLst>
      <p:ext uri="{BB962C8B-B14F-4D97-AF65-F5344CB8AC3E}">
        <p14:creationId xmlns:p14="http://schemas.microsoft.com/office/powerpoint/2010/main" val="2032392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ChangeArrowheads="1"/>
          </p:cNvSpPr>
          <p:nvPr/>
        </p:nvSpPr>
        <p:spPr bwMode="auto">
          <a:xfrm>
            <a:off x="2643909" y="268288"/>
            <a:ext cx="6257636"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National progress towards MDGs 4 &amp; 5</a:t>
            </a:r>
            <a:endParaRPr lang="en-US" sz="3600" b="1" dirty="0">
              <a:solidFill>
                <a:srgbClr val="FFFFFF"/>
              </a:solidFill>
              <a:latin typeface="Calibri" pitchFamily="34" charset="0"/>
              <a:cs typeface="Calibri" pitchFamily="34" charset="0"/>
            </a:endParaRPr>
          </a:p>
        </p:txBody>
      </p:sp>
      <p:sp>
        <p:nvSpPr>
          <p:cNvPr id="4" name="Rectangle 7"/>
          <p:cNvSpPr>
            <a:spLocks noChangeArrowheads="1"/>
          </p:cNvSpPr>
          <p:nvPr/>
        </p:nvSpPr>
        <p:spPr bwMode="auto">
          <a:xfrm>
            <a:off x="139498" y="1478739"/>
            <a:ext cx="61004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Mortality data through 2012:</a:t>
            </a:r>
            <a:endParaRPr lang="en-US" sz="2400" b="1" dirty="0">
              <a:solidFill>
                <a:srgbClr val="990033"/>
              </a:solidFill>
              <a:latin typeface="+mn-lt"/>
              <a:cs typeface="Calibri" pitchFamily="34" charset="0"/>
            </a:endParaRPr>
          </a:p>
        </p:txBody>
      </p:sp>
      <p:sp>
        <p:nvSpPr>
          <p:cNvPr id="5" name="Rectangle 7"/>
          <p:cNvSpPr>
            <a:spLocks noChangeArrowheads="1"/>
          </p:cNvSpPr>
          <p:nvPr/>
        </p:nvSpPr>
        <p:spPr bwMode="auto">
          <a:xfrm>
            <a:off x="257598" y="5202891"/>
            <a:ext cx="8143452"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sz="2400" b="1" dirty="0" smtClean="0">
                <a:solidFill>
                  <a:srgbClr val="990033"/>
                </a:solidFill>
                <a:latin typeface="+mn-lt"/>
                <a:cs typeface="Calibri" pitchFamily="34" charset="0"/>
              </a:rPr>
              <a:t>2013 </a:t>
            </a:r>
            <a:r>
              <a:rPr lang="en-US" sz="2400" b="1" dirty="0">
                <a:solidFill>
                  <a:srgbClr val="990033"/>
                </a:solidFill>
                <a:latin typeface="+mn-lt"/>
                <a:cs typeface="Calibri" pitchFamily="34" charset="0"/>
              </a:rPr>
              <a:t>child mortality data was released in late </a:t>
            </a:r>
            <a:r>
              <a:rPr lang="en-US" sz="2400" b="1" dirty="0" smtClean="0">
                <a:solidFill>
                  <a:srgbClr val="990033"/>
                </a:solidFill>
                <a:latin typeface="+mn-lt"/>
                <a:cs typeface="Calibri" pitchFamily="34" charset="0"/>
              </a:rPr>
              <a:t>2014:</a:t>
            </a:r>
          </a:p>
          <a:p>
            <a:pPr algn="ctr">
              <a:defRPr/>
            </a:pPr>
            <a:r>
              <a:rPr lang="en-US" sz="2200" dirty="0" smtClean="0">
                <a:latin typeface="+mn-lt"/>
              </a:rPr>
              <a:t>Under-five </a:t>
            </a:r>
            <a:r>
              <a:rPr lang="en-US" sz="2200" dirty="0">
                <a:latin typeface="+mn-lt"/>
              </a:rPr>
              <a:t>m</a:t>
            </a:r>
            <a:r>
              <a:rPr lang="en-US" sz="2200" dirty="0" smtClean="0">
                <a:latin typeface="+mn-lt"/>
              </a:rPr>
              <a:t>ortality rate (U5MR)= 30 </a:t>
            </a:r>
            <a:r>
              <a:rPr lang="en-US" sz="2200" dirty="0">
                <a:latin typeface="+mn-lt"/>
              </a:rPr>
              <a:t>deaths per 1000 live </a:t>
            </a:r>
            <a:r>
              <a:rPr lang="en-US" sz="2200" dirty="0" smtClean="0">
                <a:latin typeface="+mn-lt"/>
              </a:rPr>
              <a:t>births</a:t>
            </a:r>
          </a:p>
          <a:p>
            <a:pPr algn="ctr"/>
            <a:r>
              <a:rPr lang="en-US" sz="2200" dirty="0" smtClean="0">
                <a:latin typeface="+mn-lt"/>
              </a:rPr>
              <a:t>Infant mortality rate (IMR) = 25 deaths per 1000 live births</a:t>
            </a:r>
          </a:p>
          <a:p>
            <a:pPr algn="ctr"/>
            <a:r>
              <a:rPr lang="en-US" sz="2200" dirty="0" smtClean="0">
                <a:latin typeface="+mn-lt"/>
              </a:rPr>
              <a:t>Neonatal mortality rate (NMR) </a:t>
            </a:r>
            <a:r>
              <a:rPr lang="en-US" sz="2200" dirty="0">
                <a:latin typeface="+mn-lt"/>
              </a:rPr>
              <a:t>= </a:t>
            </a:r>
            <a:r>
              <a:rPr lang="en-US" sz="2200" dirty="0" smtClean="0">
                <a:latin typeface="+mn-lt"/>
              </a:rPr>
              <a:t>13 </a:t>
            </a:r>
            <a:r>
              <a:rPr lang="en-US" sz="2200" dirty="0">
                <a:latin typeface="+mn-lt"/>
              </a:rPr>
              <a:t>deaths per 1000 live births</a:t>
            </a:r>
          </a:p>
          <a:p>
            <a:pPr algn="ctr">
              <a:defRPr/>
            </a:pPr>
            <a:endParaRPr lang="en-US" sz="2400" b="1" dirty="0">
              <a:solidFill>
                <a:srgbClr val="990033"/>
              </a:solidFill>
              <a:latin typeface="+mn-lt"/>
              <a:cs typeface="Calibri" pitchFamily="34" charset="0"/>
            </a:endParaRPr>
          </a:p>
        </p:txBody>
      </p:sp>
      <p:pic>
        <p:nvPicPr>
          <p:cNvPr id="3" name="Picture 2"/>
          <p:cNvPicPr>
            <a:picLocks noChangeAspect="1"/>
          </p:cNvPicPr>
          <p:nvPr/>
        </p:nvPicPr>
        <p:blipFill>
          <a:blip r:embed="rId3"/>
          <a:stretch>
            <a:fillRect/>
          </a:stretch>
        </p:blipFill>
        <p:spPr>
          <a:xfrm>
            <a:off x="107100" y="1958108"/>
            <a:ext cx="8929800" cy="3247200"/>
          </a:xfrm>
          <a:prstGeom prst="rect">
            <a:avLst/>
          </a:prstGeom>
        </p:spPr>
      </p:pic>
    </p:spTree>
    <p:extLst>
      <p:ext uri="{BB962C8B-B14F-4D97-AF65-F5344CB8AC3E}">
        <p14:creationId xmlns:p14="http://schemas.microsoft.com/office/powerpoint/2010/main" val="17949203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02362" y="2042573"/>
            <a:ext cx="3086467"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a:solidFill>
                  <a:srgbClr val="990033"/>
                </a:solidFill>
                <a:latin typeface="+mj-lt"/>
                <a:cs typeface="Calibri" pitchFamily="34" charset="0"/>
              </a:rPr>
              <a:t>Leading direct causes:</a:t>
            </a:r>
          </a:p>
          <a:p>
            <a:r>
              <a:rPr lang="en-US" sz="2400" dirty="0">
                <a:latin typeface="+mj-lt"/>
              </a:rPr>
              <a:t>Haemorrhage – </a:t>
            </a:r>
            <a:r>
              <a:rPr lang="en-US" sz="2400" dirty="0" smtClean="0">
                <a:latin typeface="+mj-lt"/>
              </a:rPr>
              <a:t>32%</a:t>
            </a:r>
            <a:endParaRPr lang="en-US" sz="2400" dirty="0">
              <a:latin typeface="+mj-lt"/>
            </a:endParaRPr>
          </a:p>
          <a:p>
            <a:r>
              <a:rPr lang="en-US" sz="2400" dirty="0">
                <a:latin typeface="+mj-lt"/>
              </a:rPr>
              <a:t>Hypertension – </a:t>
            </a:r>
            <a:r>
              <a:rPr lang="en-US" sz="2400" dirty="0" smtClean="0">
                <a:latin typeface="+mj-lt"/>
              </a:rPr>
              <a:t>15%</a:t>
            </a:r>
            <a:endParaRPr lang="en-US" sz="2400" dirty="0">
              <a:latin typeface="+mj-lt"/>
            </a:endParaRPr>
          </a:p>
          <a:p>
            <a:r>
              <a:rPr lang="en-US" sz="2400" dirty="0">
                <a:latin typeface="+mj-lt"/>
              </a:rPr>
              <a:t>Unsafe abortion – 9%</a:t>
            </a:r>
          </a:p>
          <a:p>
            <a:r>
              <a:rPr lang="en-US" sz="2400" dirty="0">
                <a:latin typeface="+mj-lt"/>
              </a:rPr>
              <a:t>Sepsis – </a:t>
            </a:r>
            <a:r>
              <a:rPr lang="en-US" sz="2400" dirty="0" smtClean="0">
                <a:latin typeface="+mj-lt"/>
              </a:rPr>
              <a:t>8%</a:t>
            </a:r>
            <a:endParaRPr lang="en-US" sz="2400" dirty="0">
              <a:latin typeface="+mj-lt"/>
            </a:endParaRPr>
          </a:p>
          <a:p>
            <a:pPr>
              <a:defRPr/>
            </a:pPr>
            <a:endParaRPr lang="en-US" sz="2000" i="1" dirty="0">
              <a:latin typeface="+mn-lt"/>
              <a:cs typeface="Calibri" pitchFamily="34" charset="0"/>
            </a:endParaRPr>
          </a:p>
          <a:p>
            <a:pPr marL="457200" indent="-457200">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202362" y="5446561"/>
            <a:ext cx="87779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Understanding the cause of death distribution </a:t>
            </a:r>
            <a:r>
              <a:rPr lang="en-US" sz="2800" dirty="0" smtClean="0">
                <a:latin typeface="Calibri" pitchFamily="34" charset="0"/>
                <a:cs typeface="Calibri" pitchFamily="34" charset="0"/>
              </a:rPr>
              <a:t>is important for program development and monitoring</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2863273" y="268288"/>
            <a:ext cx="5899727"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Why do women in Oceania die? </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3206146" y="1702619"/>
            <a:ext cx="5465677" cy="3614400"/>
          </a:xfrm>
          <a:prstGeom prst="rect">
            <a:avLst/>
          </a:prstGeom>
        </p:spPr>
      </p:pic>
    </p:spTree>
    <p:extLst>
      <p:ext uri="{BB962C8B-B14F-4D97-AF65-F5344CB8AC3E}">
        <p14:creationId xmlns:p14="http://schemas.microsoft.com/office/powerpoint/2010/main" val="12782966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5593" y="49875"/>
            <a:ext cx="5843587" cy="1143000"/>
          </a:xfrm>
        </p:spPr>
        <p:txBody>
          <a:bodyPr/>
          <a:lstStyle/>
          <a:p>
            <a:pPr algn="l"/>
            <a:r>
              <a:rPr lang="en-US" sz="3200" b="1" i="1" dirty="0" smtClean="0">
                <a:solidFill>
                  <a:srgbClr val="800000"/>
                </a:solidFill>
              </a:rPr>
              <a:t>Notes for the presenter on adapting this presentation</a:t>
            </a:r>
            <a:endParaRPr lang="en-US" sz="3200" b="1" i="1" dirty="0">
              <a:solidFill>
                <a:srgbClr val="800000"/>
              </a:solidFill>
            </a:endParaRPr>
          </a:p>
        </p:txBody>
      </p:sp>
      <p:sp>
        <p:nvSpPr>
          <p:cNvPr id="9" name="Rectangle 11"/>
          <p:cNvSpPr txBox="1">
            <a:spLocks noChangeArrowheads="1"/>
          </p:cNvSpPr>
          <p:nvPr/>
        </p:nvSpPr>
        <p:spPr bwMode="auto">
          <a:xfrm>
            <a:off x="457200" y="1262742"/>
            <a:ext cx="8229600" cy="532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i="1" dirty="0" smtClean="0"/>
              <a:t>Personalise with photos, charts </a:t>
            </a:r>
          </a:p>
          <a:p>
            <a:r>
              <a:rPr lang="en-US" sz="2800" i="1" dirty="0" smtClean="0"/>
              <a:t>Data presented are based on best available data up to mid-2014.  When presenting, mention more recent studies or data. </a:t>
            </a:r>
            <a:r>
              <a:rPr lang="en-US" sz="2400" i="1" dirty="0" smtClean="0"/>
              <a:t>(2013 mortality on slide #18 added)</a:t>
            </a:r>
          </a:p>
          <a:p>
            <a:r>
              <a:rPr lang="en-US" sz="2800" i="1" dirty="0" smtClean="0"/>
              <a:t>Select which slides are appropriate for the audience. For example:</a:t>
            </a:r>
            <a:r>
              <a:rPr lang="en-US" sz="2400" i="1" dirty="0" smtClean="0"/>
              <a:t> Slides are provided for each figure presented in the country profile; select from these (choosing all or a few depending on needs)</a:t>
            </a:r>
          </a:p>
          <a:p>
            <a:r>
              <a:rPr lang="en-US" sz="2800" i="1" dirty="0" smtClean="0"/>
              <a:t>Sub-national data can be substituted as appropriate and available</a:t>
            </a:r>
          </a:p>
          <a:p>
            <a:r>
              <a:rPr lang="en-US" sz="2800" i="1" dirty="0" smtClean="0"/>
              <a:t>Review the Speaker Notes, adapt according to your audience and purpose</a:t>
            </a:r>
            <a:endParaRPr lang="en-US" sz="2800" dirty="0"/>
          </a:p>
        </p:txBody>
      </p:sp>
    </p:spTree>
    <p:extLst>
      <p:ext uri="{BB962C8B-B14F-4D97-AF65-F5344CB8AC3E}">
        <p14:creationId xmlns:p14="http://schemas.microsoft.com/office/powerpoint/2010/main" val="408892722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14376" y="2042573"/>
            <a:ext cx="254083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causes:</a:t>
            </a:r>
            <a:endParaRPr lang="en-US" sz="2400" b="1" dirty="0">
              <a:solidFill>
                <a:srgbClr val="990033"/>
              </a:solidFill>
              <a:latin typeface="+mn-lt"/>
              <a:cs typeface="Calibri" pitchFamily="34" charset="0"/>
            </a:endParaRPr>
          </a:p>
          <a:p>
            <a:pPr>
              <a:defRPr/>
            </a:pPr>
            <a:r>
              <a:rPr lang="en-US" sz="2400" dirty="0">
                <a:latin typeface="+mn-lt"/>
                <a:cs typeface="Calibri" pitchFamily="34" charset="0"/>
              </a:rPr>
              <a:t>Neonatal – </a:t>
            </a:r>
            <a:r>
              <a:rPr lang="en-US" sz="2400" dirty="0" smtClean="0">
                <a:latin typeface="+mn-lt"/>
                <a:cs typeface="Calibri" pitchFamily="34" charset="0"/>
              </a:rPr>
              <a:t>44%</a:t>
            </a:r>
            <a:endParaRPr lang="en-US" sz="2400" dirty="0" smtClean="0">
              <a:latin typeface="+mn-lt"/>
              <a:cs typeface="Calibri" pitchFamily="34" charset="0"/>
            </a:endParaRPr>
          </a:p>
          <a:p>
            <a:pPr>
              <a:defRPr/>
            </a:pPr>
            <a:r>
              <a:rPr lang="en-US" sz="2400" dirty="0" smtClean="0">
                <a:solidFill>
                  <a:prstClr val="black"/>
                </a:solidFill>
                <a:latin typeface="+mn-lt"/>
                <a:cs typeface="Calibri" pitchFamily="34" charset="0"/>
              </a:rPr>
              <a:t>Pneumonia </a:t>
            </a:r>
            <a:r>
              <a:rPr lang="en-US" sz="2400" dirty="0">
                <a:solidFill>
                  <a:prstClr val="black"/>
                </a:solidFill>
                <a:latin typeface="+mn-lt"/>
                <a:cs typeface="Calibri" pitchFamily="34" charset="0"/>
              </a:rPr>
              <a:t>– </a:t>
            </a:r>
            <a:r>
              <a:rPr lang="en-US" sz="2400" dirty="0" smtClean="0">
                <a:solidFill>
                  <a:prstClr val="black"/>
                </a:solidFill>
                <a:latin typeface="+mn-lt"/>
                <a:cs typeface="Calibri" pitchFamily="34" charset="0"/>
              </a:rPr>
              <a:t>16%</a:t>
            </a:r>
            <a:endParaRPr lang="en-US" sz="2400" dirty="0" smtClean="0">
              <a:latin typeface="+mn-lt"/>
              <a:cs typeface="Calibri" pitchFamily="34" charset="0"/>
            </a:endParaRPr>
          </a:p>
          <a:p>
            <a:pPr lvl="0">
              <a:defRPr/>
            </a:pPr>
            <a:r>
              <a:rPr lang="en-US" sz="2400" dirty="0" smtClean="0">
                <a:solidFill>
                  <a:prstClr val="black"/>
                </a:solidFill>
                <a:latin typeface="Calibri"/>
                <a:cs typeface="Calibri" pitchFamily="34" charset="0"/>
              </a:rPr>
              <a:t>Injuries</a:t>
            </a:r>
            <a:r>
              <a:rPr lang="en-US" sz="2400" dirty="0" smtClean="0">
                <a:solidFill>
                  <a:prstClr val="black"/>
                </a:solidFill>
                <a:latin typeface="Calibri"/>
                <a:cs typeface="Calibri" pitchFamily="34" charset="0"/>
              </a:rPr>
              <a:t> </a:t>
            </a:r>
            <a:r>
              <a:rPr lang="en-US" sz="2400" dirty="0">
                <a:solidFill>
                  <a:prstClr val="black"/>
                </a:solidFill>
                <a:latin typeface="Calibri"/>
                <a:cs typeface="Calibri" pitchFamily="34" charset="0"/>
              </a:rPr>
              <a:t>– </a:t>
            </a:r>
            <a:r>
              <a:rPr lang="en-US" sz="2400" dirty="0">
                <a:solidFill>
                  <a:prstClr val="black"/>
                </a:solidFill>
                <a:latin typeface="Calibri"/>
                <a:cs typeface="Calibri" pitchFamily="34" charset="0"/>
              </a:rPr>
              <a:t>9</a:t>
            </a:r>
            <a:r>
              <a:rPr lang="en-US" sz="2400" dirty="0" smtClean="0">
                <a:solidFill>
                  <a:prstClr val="black"/>
                </a:solidFill>
                <a:latin typeface="Calibri"/>
                <a:cs typeface="Calibri" pitchFamily="34" charset="0"/>
              </a:rPr>
              <a:t>%</a:t>
            </a:r>
            <a:endParaRPr lang="en-US" sz="2400" dirty="0">
              <a:solidFill>
                <a:prstClr val="black"/>
              </a:solidFill>
              <a:latin typeface="Calibri"/>
              <a:cs typeface="Calibri" pitchFamily="34" charset="0"/>
            </a:endParaRPr>
          </a:p>
          <a:p>
            <a:pPr>
              <a:defRPr/>
            </a:pPr>
            <a:r>
              <a:rPr lang="en-US" sz="2400" dirty="0" err="1" smtClean="0">
                <a:latin typeface="+mn-lt"/>
                <a:cs typeface="Calibri" pitchFamily="34" charset="0"/>
              </a:rPr>
              <a:t>Diarrhoea</a:t>
            </a:r>
            <a:r>
              <a:rPr lang="en-US" sz="2400" dirty="0" smtClean="0">
                <a:latin typeface="+mn-lt"/>
                <a:cs typeface="Calibri" pitchFamily="34" charset="0"/>
              </a:rPr>
              <a:t> </a:t>
            </a:r>
            <a:r>
              <a:rPr lang="en-US" sz="2400" dirty="0" smtClean="0">
                <a:latin typeface="+mn-lt"/>
                <a:cs typeface="Calibri" pitchFamily="34" charset="0"/>
              </a:rPr>
              <a:t>– </a:t>
            </a:r>
            <a:r>
              <a:rPr lang="en-US" sz="2400" dirty="0" smtClean="0">
                <a:latin typeface="+mn-lt"/>
                <a:cs typeface="Calibri" pitchFamily="34" charset="0"/>
              </a:rPr>
              <a:t>7%</a:t>
            </a:r>
            <a:endParaRPr lang="en-US" sz="2400" dirty="0" smtClean="0">
              <a:latin typeface="+mn-lt"/>
              <a:cs typeface="Calibri" pitchFamily="34" charset="0"/>
            </a:endParaRPr>
          </a:p>
          <a:p>
            <a:pPr lvl="0">
              <a:defRPr/>
            </a:pPr>
            <a:r>
              <a:rPr lang="en-US" sz="2400" dirty="0" smtClean="0">
                <a:solidFill>
                  <a:prstClr val="black"/>
                </a:solidFill>
                <a:latin typeface="Calibri"/>
                <a:cs typeface="Calibri" pitchFamily="34" charset="0"/>
              </a:rPr>
              <a:t>Malaria</a:t>
            </a:r>
            <a:r>
              <a:rPr lang="en-US" sz="2400" dirty="0" smtClean="0">
                <a:solidFill>
                  <a:prstClr val="black"/>
                </a:solidFill>
                <a:latin typeface="Calibri"/>
                <a:cs typeface="Calibri" pitchFamily="34" charset="0"/>
              </a:rPr>
              <a:t> </a:t>
            </a:r>
            <a:r>
              <a:rPr lang="en-US" sz="2400" dirty="0">
                <a:solidFill>
                  <a:prstClr val="black"/>
                </a:solidFill>
                <a:latin typeface="Calibri"/>
                <a:cs typeface="Calibri" pitchFamily="34" charset="0"/>
              </a:rPr>
              <a:t>– </a:t>
            </a:r>
            <a:r>
              <a:rPr lang="en-US" sz="2400" dirty="0" smtClean="0">
                <a:solidFill>
                  <a:prstClr val="black"/>
                </a:solidFill>
                <a:latin typeface="Calibri"/>
                <a:cs typeface="Calibri" pitchFamily="34" charset="0"/>
              </a:rPr>
              <a:t>2%</a:t>
            </a: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414590" y="5781718"/>
            <a:ext cx="83613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Undernutrition</a:t>
            </a:r>
            <a:r>
              <a:rPr lang="en-US" sz="2800" dirty="0" smtClean="0">
                <a:solidFill>
                  <a:srgbClr val="990033"/>
                </a:solidFill>
                <a:latin typeface="Calibri" pitchFamily="34" charset="0"/>
                <a:cs typeface="Calibri" pitchFamily="34" charset="0"/>
              </a:rPr>
              <a:t> </a:t>
            </a:r>
            <a:r>
              <a:rPr lang="en-US" sz="2800" dirty="0">
                <a:latin typeface="Calibri" pitchFamily="34" charset="0"/>
                <a:cs typeface="Calibri" pitchFamily="34" charset="0"/>
              </a:rPr>
              <a:t>is a major underlying cause </a:t>
            </a:r>
            <a:r>
              <a:rPr lang="en-US" sz="2800" dirty="0" smtClean="0">
                <a:latin typeface="Calibri" pitchFamily="34" charset="0"/>
                <a:cs typeface="Calibri" pitchFamily="34" charset="0"/>
              </a:rPr>
              <a:t>of child deaths</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2597726" y="268288"/>
            <a:ext cx="6199909" cy="1077218"/>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200" b="1" dirty="0" smtClean="0">
                <a:solidFill>
                  <a:srgbClr val="FFFFFF"/>
                </a:solidFill>
                <a:latin typeface="Calibri" pitchFamily="34" charset="0"/>
                <a:cs typeface="Calibri" pitchFamily="34" charset="0"/>
              </a:rPr>
              <a:t>Why do Solomon Islands’ children die?</a:t>
            </a:r>
            <a:endParaRPr lang="en-US" sz="32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2800927" y="1691409"/>
            <a:ext cx="5766555" cy="3978000"/>
          </a:xfrm>
          <a:prstGeom prst="rect">
            <a:avLst/>
          </a:prstGeom>
        </p:spPr>
      </p:pic>
    </p:spTree>
    <p:extLst>
      <p:ext uri="{BB962C8B-B14F-4D97-AF65-F5344CB8AC3E}">
        <p14:creationId xmlns:p14="http://schemas.microsoft.com/office/powerpoint/2010/main" val="36557441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a:t>
            </a:r>
            <a:r>
              <a:rPr lang="en-US" dirty="0" smtClean="0"/>
              <a:t>2014.</a:t>
            </a:r>
            <a:endParaRPr lang="en-US" dirty="0"/>
          </a:p>
        </p:txBody>
      </p:sp>
      <p:sp>
        <p:nvSpPr>
          <p:cNvPr id="10" name="Rectangle 8"/>
          <p:cNvSpPr>
            <a:spLocks noChangeArrowheads="1"/>
          </p:cNvSpPr>
          <p:nvPr/>
        </p:nvSpPr>
        <p:spPr bwMode="auto">
          <a:xfrm>
            <a:off x="5099735" y="245471"/>
            <a:ext cx="3157538" cy="646112"/>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Demographics</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810299" y="1161473"/>
            <a:ext cx="7523401" cy="5428800"/>
          </a:xfrm>
          <a:prstGeom prst="rect">
            <a:avLst/>
          </a:prstGeom>
        </p:spPr>
      </p:pic>
    </p:spTree>
    <p:extLst>
      <p:ext uri="{BB962C8B-B14F-4D97-AF65-F5344CB8AC3E}">
        <p14:creationId xmlns:p14="http://schemas.microsoft.com/office/powerpoint/2010/main" val="22087485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25516" y="6009444"/>
            <a:ext cx="75942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a:latin typeface="+mn-lt"/>
                <a:cs typeface="Calibri" pitchFamily="34" charset="0"/>
              </a:rPr>
              <a:t>Variable coverage along the </a:t>
            </a:r>
            <a:r>
              <a:rPr lang="en-US" sz="2800" b="1" dirty="0">
                <a:solidFill>
                  <a:srgbClr val="990033"/>
                </a:solidFill>
                <a:latin typeface="+mn-lt"/>
                <a:cs typeface="Calibri" pitchFamily="34" charset="0"/>
              </a:rPr>
              <a:t>continuum of care </a:t>
            </a:r>
          </a:p>
        </p:txBody>
      </p:sp>
      <p:sp>
        <p:nvSpPr>
          <p:cNvPr id="4" name="Rectangle 3"/>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3"/>
          <a:stretch>
            <a:fillRect/>
          </a:stretch>
        </p:blipFill>
        <p:spPr>
          <a:xfrm>
            <a:off x="1168670" y="502435"/>
            <a:ext cx="6806660" cy="5414400"/>
          </a:xfrm>
          <a:prstGeom prst="rect">
            <a:avLst/>
          </a:prstGeom>
        </p:spPr>
      </p:pic>
    </p:spTree>
    <p:extLst>
      <p:ext uri="{BB962C8B-B14F-4D97-AF65-F5344CB8AC3E}">
        <p14:creationId xmlns:p14="http://schemas.microsoft.com/office/powerpoint/2010/main" val="36917732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500034" y="5237936"/>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1487" y="1234392"/>
            <a:ext cx="6743700" cy="5214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93824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8630" y="1102652"/>
            <a:ext cx="6729413" cy="5336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13953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483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smtClean="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1812" y="1160572"/>
            <a:ext cx="6996802" cy="5087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24276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a:t>
            </a:r>
            <a:r>
              <a:rPr lang="en-US" dirty="0" smtClean="0"/>
              <a:t>2014.</a:t>
            </a:r>
            <a:endParaRPr lang="en-US" dirty="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44" name="Rectangle 4"/>
          <p:cNvSpPr>
            <a:spLocks noGrp="1" noChangeArrowheads="1"/>
          </p:cNvSpPr>
          <p:nvPr>
            <p:ph type="title"/>
          </p:nvPr>
        </p:nvSpPr>
        <p:spPr>
          <a:xfrm>
            <a:off x="349136" y="272039"/>
            <a:ext cx="8611984" cy="615553"/>
          </a:xfrm>
          <a:solidFill>
            <a:schemeClr val="accent2"/>
          </a:solidFill>
          <a:ln>
            <a:noFill/>
          </a:ln>
        </p:spPr>
        <p:txBody>
          <a:bodyPr wrap="square">
            <a:spAutoFit/>
          </a:bodyPr>
          <a:lstStyle/>
          <a:p>
            <a:pPr algn="l"/>
            <a:r>
              <a:rPr lang="en-GB" sz="3400" b="1" dirty="0">
                <a:solidFill>
                  <a:srgbClr val="FFFFFF"/>
                </a:solidFill>
                <a:latin typeface="Calibri" pitchFamily="34" charset="0"/>
                <a:ea typeface="+mn-ea"/>
                <a:cs typeface="Calibri" pitchFamily="34" charset="0"/>
              </a:rPr>
              <a:t>Other maternal and newborn health indicators</a:t>
            </a:r>
            <a:endParaRPr lang="en-US" sz="3400" b="1" dirty="0">
              <a:solidFill>
                <a:srgbClr val="FFFFFF"/>
              </a:solidFill>
              <a:latin typeface="Calibri" pitchFamily="34" charset="0"/>
              <a:ea typeface="+mn-ea"/>
              <a:cs typeface="Calibri" pitchFamily="34" charset="0"/>
            </a:endParaRPr>
          </a:p>
        </p:txBody>
      </p:sp>
      <p:pic>
        <p:nvPicPr>
          <p:cNvPr id="3" name="Picture 2"/>
          <p:cNvPicPr>
            <a:picLocks noChangeAspect="1"/>
          </p:cNvPicPr>
          <p:nvPr/>
        </p:nvPicPr>
        <p:blipFill>
          <a:blip r:embed="rId3"/>
          <a:stretch>
            <a:fillRect/>
          </a:stretch>
        </p:blipFill>
        <p:spPr>
          <a:xfrm>
            <a:off x="839632" y="1192454"/>
            <a:ext cx="7464736" cy="5400000"/>
          </a:xfrm>
          <a:prstGeom prst="rect">
            <a:avLst/>
          </a:prstGeom>
        </p:spPr>
      </p:pic>
    </p:spTree>
    <p:extLst>
      <p:ext uri="{BB962C8B-B14F-4D97-AF65-F5344CB8AC3E}">
        <p14:creationId xmlns:p14="http://schemas.microsoft.com/office/powerpoint/2010/main" val="71062339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940608" y="1301173"/>
            <a:ext cx="7262784" cy="5043600"/>
          </a:xfrm>
          <a:prstGeom prst="rect">
            <a:avLst/>
          </a:prstGeom>
        </p:spPr>
      </p:pic>
    </p:spTree>
    <p:extLst>
      <p:ext uri="{BB962C8B-B14F-4D97-AF65-F5344CB8AC3E}">
        <p14:creationId xmlns:p14="http://schemas.microsoft.com/office/powerpoint/2010/main" val="36419786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0030" y="1152508"/>
            <a:ext cx="7186613" cy="524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90665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820306" y="1298691"/>
            <a:ext cx="7503388" cy="5068800"/>
          </a:xfrm>
          <a:prstGeom prst="rect">
            <a:avLst/>
          </a:prstGeom>
        </p:spPr>
      </p:pic>
    </p:spTree>
    <p:extLst>
      <p:ext uri="{BB962C8B-B14F-4D97-AF65-F5344CB8AC3E}">
        <p14:creationId xmlns:p14="http://schemas.microsoft.com/office/powerpoint/2010/main" val="2990341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829"/>
            <a:ext cx="8229600" cy="1161142"/>
          </a:xfrm>
        </p:spPr>
        <p:txBody>
          <a:bodyPr/>
          <a:lstStyle/>
          <a:p>
            <a:r>
              <a:rPr lang="en-US" sz="4000" dirty="0">
                <a:solidFill>
                  <a:srgbClr val="800000"/>
                </a:solidFill>
              </a:rPr>
              <a:t>Purpose of this presentation </a:t>
            </a:r>
          </a:p>
        </p:txBody>
      </p:sp>
      <p:sp>
        <p:nvSpPr>
          <p:cNvPr id="3" name="Content Placeholder 2"/>
          <p:cNvSpPr>
            <a:spLocks noGrp="1"/>
          </p:cNvSpPr>
          <p:nvPr>
            <p:ph idx="1"/>
          </p:nvPr>
        </p:nvSpPr>
        <p:spPr>
          <a:xfrm>
            <a:off x="374074" y="1939506"/>
            <a:ext cx="8470669" cy="3929276"/>
          </a:xfrm>
        </p:spPr>
        <p:txBody>
          <a:bodyPr/>
          <a:lstStyle/>
          <a:p>
            <a:pPr>
              <a:buClr>
                <a:srgbClr val="800000"/>
              </a:buClr>
            </a:pPr>
            <a:r>
              <a:rPr lang="en-US" sz="2800" dirty="0" smtClean="0"/>
              <a:t>To stimulate discussion about Solomon Islands country data, especially about progress, where we lag behind, and where there are opportunities to scale up</a:t>
            </a:r>
          </a:p>
          <a:p>
            <a:pPr>
              <a:buClr>
                <a:srgbClr val="800000"/>
              </a:buClr>
            </a:pPr>
            <a:r>
              <a:rPr lang="en-US" sz="2800" dirty="0" smtClean="0"/>
              <a:t>To provide some background about Countdown to 2015 for MNCH, the indicators, and data sources in the country profiles</a:t>
            </a:r>
            <a:endParaRPr lang="en-US" dirty="0" smtClean="0"/>
          </a:p>
          <a:p>
            <a:pPr>
              <a:buClr>
                <a:srgbClr val="800000"/>
              </a:buClr>
            </a:pPr>
            <a:r>
              <a:rPr lang="en-US" sz="2800" dirty="0" smtClean="0"/>
              <a:t>To showcase the country profile as a tool for monitoring progress, sharing information and improving accountability</a:t>
            </a:r>
            <a:endParaRPr lang="en-US" sz="28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102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0584" y="1200887"/>
            <a:ext cx="7225506" cy="4871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09904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562600"/>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1149" y="1131822"/>
            <a:ext cx="6638925" cy="5559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76893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5816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2164" y="1153254"/>
            <a:ext cx="6410325" cy="5277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07946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292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1360447" y="1131455"/>
            <a:ext cx="6423105" cy="5403600"/>
          </a:xfrm>
          <a:prstGeom prst="rect">
            <a:avLst/>
          </a:prstGeom>
        </p:spPr>
      </p:pic>
    </p:spTree>
    <p:extLst>
      <p:ext uri="{BB962C8B-B14F-4D97-AF65-F5344CB8AC3E}">
        <p14:creationId xmlns:p14="http://schemas.microsoft.com/office/powerpoint/2010/main" val="12769192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5869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1374120" y="1189183"/>
            <a:ext cx="6395760" cy="5414400"/>
          </a:xfrm>
          <a:prstGeom prst="rect">
            <a:avLst/>
          </a:prstGeom>
        </p:spPr>
      </p:pic>
    </p:spTree>
    <p:extLst>
      <p:ext uri="{BB962C8B-B14F-4D97-AF65-F5344CB8AC3E}">
        <p14:creationId xmlns:p14="http://schemas.microsoft.com/office/powerpoint/2010/main" val="21907295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531" name="Rectangle 3"/>
          <p:cNvSpPr>
            <a:spLocks noGrp="1" noChangeArrowheads="1"/>
          </p:cNvSpPr>
          <p:nvPr>
            <p:ph type="title"/>
          </p:nvPr>
        </p:nvSpPr>
        <p:spPr>
          <a:xfrm>
            <a:off x="3690854" y="270559"/>
            <a:ext cx="4871258" cy="646331"/>
          </a:xfrm>
          <a:solidFill>
            <a:schemeClr val="accent2"/>
          </a:solidFill>
          <a:ln>
            <a:noFill/>
          </a:ln>
        </p:spPr>
        <p:txBody>
          <a:bodyPr wrap="square">
            <a:spAutoFit/>
          </a:bodyPr>
          <a:lstStyle/>
          <a:p>
            <a:r>
              <a:rPr lang="en-US" sz="3600" b="1" dirty="0">
                <a:solidFill>
                  <a:srgbClr val="FFFFFF"/>
                </a:solidFill>
                <a:latin typeface="Calibri" pitchFamily="34" charset="0"/>
                <a:ea typeface="+mn-ea"/>
                <a:cs typeface="Calibri" pitchFamily="34" charset="0"/>
              </a:rPr>
              <a:t>MNCH policies</a:t>
            </a:r>
          </a:p>
        </p:txBody>
      </p:sp>
      <p:sp>
        <p:nvSpPr>
          <p:cNvPr id="12" name="Content Placeholder 2"/>
          <p:cNvSpPr txBox="1">
            <a:spLocks/>
          </p:cNvSpPr>
          <p:nvPr/>
        </p:nvSpPr>
        <p:spPr bwMode="auto">
          <a:xfrm>
            <a:off x="532385" y="1570322"/>
            <a:ext cx="8229600" cy="4512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solidFill>
                  <a:srgbClr val="800000"/>
                </a:solidFill>
              </a:rPr>
              <a:t>NO </a:t>
            </a:r>
            <a:r>
              <a:rPr lang="en-US" sz="2400" dirty="0" smtClean="0"/>
              <a:t>- Maternity protection in accordance with Convention 183</a:t>
            </a:r>
          </a:p>
          <a:p>
            <a:r>
              <a:rPr lang="en-US" sz="2400" b="1" dirty="0" smtClean="0">
                <a:solidFill>
                  <a:srgbClr val="800000"/>
                </a:solidFill>
              </a:rPr>
              <a:t>NO</a:t>
            </a:r>
            <a:r>
              <a:rPr lang="en-US" sz="2400" dirty="0" smtClean="0"/>
              <a:t> - Specific notifications of maternal deaths </a:t>
            </a:r>
          </a:p>
          <a:p>
            <a:r>
              <a:rPr lang="en-US" sz="2400" b="1" dirty="0" smtClean="0">
                <a:solidFill>
                  <a:srgbClr val="800000"/>
                </a:solidFill>
              </a:rPr>
              <a:t>-- </a:t>
            </a:r>
            <a:r>
              <a:rPr lang="en-US" sz="2400" dirty="0" smtClean="0"/>
              <a:t>- Midwifery personnel authorized to administer core set of life saving interventions</a:t>
            </a:r>
            <a:r>
              <a:rPr lang="en-US" sz="2400" dirty="0"/>
              <a:t> </a:t>
            </a:r>
          </a:p>
          <a:p>
            <a:r>
              <a:rPr lang="en-US" sz="2400" b="1" dirty="0" smtClean="0">
                <a:solidFill>
                  <a:srgbClr val="800000"/>
                </a:solidFill>
              </a:rPr>
              <a:t>*</a:t>
            </a:r>
            <a:r>
              <a:rPr lang="en-US" sz="2400" dirty="0" smtClean="0"/>
              <a:t> </a:t>
            </a:r>
            <a:r>
              <a:rPr lang="en-US" sz="2400" dirty="0"/>
              <a:t>- </a:t>
            </a:r>
            <a:r>
              <a:rPr lang="en-US" sz="2400" dirty="0" smtClean="0"/>
              <a:t>International Code of Marketing of Breastmilk Substitutes</a:t>
            </a:r>
          </a:p>
          <a:p>
            <a:r>
              <a:rPr lang="en-US" sz="2400" b="1" dirty="0" smtClean="0">
                <a:solidFill>
                  <a:srgbClr val="800000"/>
                </a:solidFill>
              </a:rPr>
              <a:t>NO </a:t>
            </a:r>
            <a:r>
              <a:rPr lang="en-US" sz="2400" dirty="0" smtClean="0"/>
              <a:t>- Postnatal home visits in first week of life</a:t>
            </a:r>
            <a:r>
              <a:rPr lang="en-US" sz="2400" dirty="0"/>
              <a:t> </a:t>
            </a:r>
            <a:endParaRPr lang="en-US" sz="2400" dirty="0" smtClean="0"/>
          </a:p>
          <a:p>
            <a:r>
              <a:rPr lang="en-US" sz="2400" b="1" dirty="0" smtClean="0">
                <a:solidFill>
                  <a:srgbClr val="800000"/>
                </a:solidFill>
              </a:rPr>
              <a:t>NO</a:t>
            </a:r>
            <a:r>
              <a:rPr lang="en-US" sz="2400" dirty="0" smtClean="0"/>
              <a:t> </a:t>
            </a:r>
            <a:r>
              <a:rPr lang="en-US" sz="2400" dirty="0"/>
              <a:t>- </a:t>
            </a:r>
            <a:r>
              <a:rPr lang="en-US" sz="2400" dirty="0" smtClean="0"/>
              <a:t>Community treatment of pneumonia with antibiotics</a:t>
            </a:r>
          </a:p>
          <a:p>
            <a:r>
              <a:rPr lang="en-US" sz="2400" b="1" dirty="0" smtClean="0">
                <a:solidFill>
                  <a:srgbClr val="800000"/>
                </a:solidFill>
              </a:rPr>
              <a:t>NO</a:t>
            </a:r>
            <a:r>
              <a:rPr lang="en-US" sz="2400" dirty="0" smtClean="0"/>
              <a:t> </a:t>
            </a:r>
            <a:r>
              <a:rPr lang="en-US" sz="2400" dirty="0"/>
              <a:t>- </a:t>
            </a:r>
            <a:r>
              <a:rPr lang="en-US" sz="2400" dirty="0" smtClean="0"/>
              <a:t>Low osmolarity ORS and zinc for diarrhoea management </a:t>
            </a:r>
          </a:p>
          <a:p>
            <a:r>
              <a:rPr lang="en-US" sz="2400" b="1" dirty="0" smtClean="0">
                <a:solidFill>
                  <a:srgbClr val="800000"/>
                </a:solidFill>
              </a:rPr>
              <a:t> </a:t>
            </a:r>
            <a:r>
              <a:rPr lang="en-US" sz="2400" dirty="0" smtClean="0"/>
              <a:t>- Rotavirus vaccine</a:t>
            </a:r>
          </a:p>
          <a:p>
            <a:r>
              <a:rPr lang="en-US" sz="2400" b="1" dirty="0" smtClean="0">
                <a:solidFill>
                  <a:srgbClr val="800000"/>
                </a:solidFill>
              </a:rPr>
              <a:t> </a:t>
            </a:r>
            <a:r>
              <a:rPr lang="en-US" sz="2400" dirty="0" smtClean="0"/>
              <a:t>- Pneumococcal vaccine</a:t>
            </a:r>
          </a:p>
          <a:p>
            <a:endParaRPr lang="en-US" sz="2000" dirty="0"/>
          </a:p>
        </p:txBody>
      </p:sp>
      <p:sp>
        <p:nvSpPr>
          <p:cNvPr id="2" name="TextBox 1"/>
          <p:cNvSpPr txBox="1"/>
          <p:nvPr/>
        </p:nvSpPr>
        <p:spPr>
          <a:xfrm>
            <a:off x="361950" y="6217802"/>
            <a:ext cx="6953250" cy="430887"/>
          </a:xfrm>
          <a:prstGeom prst="rect">
            <a:avLst/>
          </a:prstGeom>
          <a:noFill/>
        </p:spPr>
        <p:txBody>
          <a:bodyPr wrap="square" rtlCol="0">
            <a:spAutoFit/>
          </a:bodyPr>
          <a:lstStyle/>
          <a:p>
            <a:r>
              <a:rPr lang="en-US" sz="2200" dirty="0" smtClean="0">
                <a:latin typeface="+mn-lt"/>
              </a:rPr>
              <a:t>* Policy information not available</a:t>
            </a:r>
            <a:endParaRPr lang="en-US" sz="2200" dirty="0">
              <a:latin typeface="+mn-lt"/>
            </a:endParaRPr>
          </a:p>
        </p:txBody>
      </p:sp>
    </p:spTree>
    <p:extLst>
      <p:ext uri="{BB962C8B-B14F-4D97-AF65-F5344CB8AC3E}">
        <p14:creationId xmlns:p14="http://schemas.microsoft.com/office/powerpoint/2010/main" val="2100911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 name="Rectangle 4"/>
          <p:cNvSpPr txBox="1">
            <a:spLocks noChangeArrowheads="1"/>
          </p:cNvSpPr>
          <p:nvPr/>
        </p:nvSpPr>
        <p:spPr>
          <a:xfrm>
            <a:off x="500034" y="1057170"/>
            <a:ext cx="7847329" cy="55763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Clr>
                <a:srgbClr val="800000"/>
              </a:buClr>
            </a:pPr>
            <a:r>
              <a:rPr lang="en-US" sz="2200" dirty="0" smtClean="0"/>
              <a:t>Costed national implementation plans for MNCH: </a:t>
            </a:r>
            <a:r>
              <a:rPr lang="en-US" sz="2200" b="1" dirty="0" smtClean="0">
                <a:solidFill>
                  <a:srgbClr val="800000"/>
                </a:solidFill>
              </a:rPr>
              <a:t>Partial </a:t>
            </a:r>
            <a:r>
              <a:rPr lang="en-US" sz="2200" dirty="0"/>
              <a:t>(</a:t>
            </a:r>
            <a:r>
              <a:rPr lang="en-US" sz="2200" dirty="0" smtClean="0"/>
              <a:t>2013)</a:t>
            </a:r>
            <a:endParaRPr lang="en-US" sz="2200" b="1" dirty="0" smtClean="0">
              <a:solidFill>
                <a:srgbClr val="800000"/>
              </a:solidFill>
            </a:endParaRPr>
          </a:p>
          <a:p>
            <a:pPr>
              <a:spcBef>
                <a:spcPts val="0"/>
              </a:spcBef>
              <a:spcAft>
                <a:spcPts val="600"/>
              </a:spcAft>
              <a:buClr>
                <a:srgbClr val="800000"/>
              </a:buClr>
            </a:pPr>
            <a:r>
              <a:rPr lang="en-US" sz="2200" dirty="0"/>
              <a:t>Density of doctors, nurses and midwives (per 10,000 population:   </a:t>
            </a:r>
            <a:r>
              <a:rPr lang="en-US" sz="2200" b="1" dirty="0" smtClean="0">
                <a:solidFill>
                  <a:srgbClr val="800000"/>
                </a:solidFill>
              </a:rPr>
              <a:t>22.8 </a:t>
            </a:r>
            <a:r>
              <a:rPr lang="en-US" sz="2200" dirty="0"/>
              <a:t>(</a:t>
            </a:r>
            <a:r>
              <a:rPr lang="en-US" sz="2200" dirty="0" smtClean="0"/>
              <a:t>2009)</a:t>
            </a:r>
            <a:endParaRPr lang="en-US" sz="2200" b="1" dirty="0" smtClean="0"/>
          </a:p>
          <a:p>
            <a:pPr>
              <a:spcBef>
                <a:spcPts val="0"/>
              </a:spcBef>
              <a:spcAft>
                <a:spcPts val="600"/>
              </a:spcAft>
              <a:buClr>
                <a:srgbClr val="800000"/>
              </a:buClr>
            </a:pPr>
            <a:r>
              <a:rPr lang="en-US" sz="2200" dirty="0" smtClean="0"/>
              <a:t>National availability of EmOC services:  </a:t>
            </a:r>
            <a:r>
              <a:rPr lang="en-US" sz="2200" b="1" dirty="0" smtClean="0">
                <a:solidFill>
                  <a:srgbClr val="800000"/>
                </a:solidFill>
              </a:rPr>
              <a:t>- - </a:t>
            </a:r>
            <a:r>
              <a:rPr lang="en-US" sz="2200" dirty="0" smtClean="0"/>
              <a:t/>
            </a:r>
            <a:br>
              <a:rPr lang="en-US" sz="2200" dirty="0" smtClean="0"/>
            </a:br>
            <a:r>
              <a:rPr lang="en-US" sz="2200" dirty="0" smtClean="0"/>
              <a:t>(% of recommended minimum)</a:t>
            </a:r>
            <a:endParaRPr lang="en-US" sz="2200" b="1" dirty="0" smtClean="0">
              <a:solidFill>
                <a:srgbClr val="800000"/>
              </a:solidFill>
            </a:endParaRPr>
          </a:p>
          <a:p>
            <a:pPr>
              <a:spcBef>
                <a:spcPts val="0"/>
              </a:spcBef>
              <a:spcAft>
                <a:spcPts val="600"/>
              </a:spcAft>
              <a:buClr>
                <a:srgbClr val="800000"/>
              </a:buClr>
            </a:pPr>
            <a:r>
              <a:rPr lang="en-US" sz="2200" dirty="0" smtClean="0"/>
              <a:t>Per capita total expenditure on health (Int$):  </a:t>
            </a:r>
            <a:r>
              <a:rPr lang="en-US" sz="2200" b="1" dirty="0" smtClean="0">
                <a:solidFill>
                  <a:srgbClr val="800000"/>
                </a:solidFill>
              </a:rPr>
              <a:t>$252 </a:t>
            </a:r>
            <a:r>
              <a:rPr lang="en-US" sz="2200" dirty="0" smtClean="0"/>
              <a:t>(2012)</a:t>
            </a:r>
          </a:p>
          <a:p>
            <a:pPr>
              <a:spcBef>
                <a:spcPts val="0"/>
              </a:spcBef>
              <a:spcAft>
                <a:spcPts val="600"/>
              </a:spcAft>
              <a:buClr>
                <a:srgbClr val="800000"/>
              </a:buClr>
            </a:pPr>
            <a:r>
              <a:rPr lang="en-US" sz="2200" dirty="0" smtClean="0"/>
              <a:t>Government spending on health:   </a:t>
            </a:r>
            <a:r>
              <a:rPr lang="en-US" sz="2200" b="1" dirty="0" smtClean="0">
                <a:solidFill>
                  <a:srgbClr val="800000"/>
                </a:solidFill>
              </a:rPr>
              <a:t>2</a:t>
            </a:r>
            <a:r>
              <a:rPr lang="en-US" sz="2200" b="1" dirty="0">
                <a:solidFill>
                  <a:srgbClr val="800000"/>
                </a:solidFill>
              </a:rPr>
              <a:t>0</a:t>
            </a:r>
            <a:r>
              <a:rPr lang="en-US" sz="2200" b="1" dirty="0" smtClean="0">
                <a:solidFill>
                  <a:srgbClr val="800000"/>
                </a:solidFill>
              </a:rPr>
              <a:t>% </a:t>
            </a:r>
            <a:r>
              <a:rPr lang="en-US" sz="2200" dirty="0" smtClean="0"/>
              <a:t>(2012)                       </a:t>
            </a:r>
            <a:r>
              <a:rPr lang="en-US" sz="2200" b="1" dirty="0" smtClean="0">
                <a:solidFill>
                  <a:srgbClr val="800000"/>
                </a:solidFill>
              </a:rPr>
              <a:t/>
            </a:r>
            <a:br>
              <a:rPr lang="en-US" sz="2200" b="1" dirty="0" smtClean="0">
                <a:solidFill>
                  <a:srgbClr val="800000"/>
                </a:solidFill>
              </a:rPr>
            </a:br>
            <a:r>
              <a:rPr lang="en-US" sz="2200" dirty="0" smtClean="0"/>
              <a:t>(as % of total govt spending)</a:t>
            </a:r>
            <a:endParaRPr lang="en-US" sz="2200" b="1" dirty="0" smtClean="0">
              <a:solidFill>
                <a:srgbClr val="800000"/>
              </a:solidFill>
            </a:endParaRPr>
          </a:p>
          <a:p>
            <a:pPr>
              <a:spcBef>
                <a:spcPts val="0"/>
              </a:spcBef>
              <a:spcAft>
                <a:spcPts val="600"/>
              </a:spcAft>
              <a:buClr>
                <a:srgbClr val="800000"/>
              </a:buClr>
            </a:pPr>
            <a:r>
              <a:rPr lang="en-US" sz="2200" dirty="0" smtClean="0"/>
              <a:t>Out-of-pocket spending on health:   </a:t>
            </a:r>
            <a:r>
              <a:rPr lang="en-US" sz="2200" b="1" dirty="0">
                <a:solidFill>
                  <a:srgbClr val="800000"/>
                </a:solidFill>
              </a:rPr>
              <a:t>2</a:t>
            </a:r>
            <a:r>
              <a:rPr lang="en-US" sz="2200" b="1" dirty="0" smtClean="0">
                <a:solidFill>
                  <a:srgbClr val="800000"/>
                </a:solidFill>
              </a:rPr>
              <a:t>% </a:t>
            </a:r>
            <a:r>
              <a:rPr lang="en-US" sz="2200" dirty="0" smtClean="0"/>
              <a:t>(2012)</a:t>
            </a:r>
            <a:br>
              <a:rPr lang="en-US" sz="2200" dirty="0" smtClean="0"/>
            </a:br>
            <a:r>
              <a:rPr lang="en-US" sz="2200" dirty="0" smtClean="0"/>
              <a:t>(as % of total health spending)</a:t>
            </a:r>
          </a:p>
          <a:p>
            <a:pPr>
              <a:spcBef>
                <a:spcPts val="0"/>
              </a:spcBef>
              <a:spcAft>
                <a:spcPts val="600"/>
              </a:spcAft>
              <a:buClr>
                <a:srgbClr val="800000"/>
              </a:buClr>
            </a:pPr>
            <a:r>
              <a:rPr lang="en-US" sz="2200" dirty="0" smtClean="0"/>
              <a:t>Official development assistance to child health per child (US$):   </a:t>
            </a:r>
            <a:r>
              <a:rPr lang="en-US" sz="2200" b="1" dirty="0" smtClean="0">
                <a:solidFill>
                  <a:srgbClr val="800000"/>
                </a:solidFill>
              </a:rPr>
              <a:t>$142 </a:t>
            </a:r>
            <a:r>
              <a:rPr lang="en-US" sz="2200" dirty="0" smtClean="0"/>
              <a:t>(2011)</a:t>
            </a:r>
          </a:p>
          <a:p>
            <a:pPr>
              <a:spcBef>
                <a:spcPts val="0"/>
              </a:spcBef>
              <a:spcAft>
                <a:spcPts val="600"/>
              </a:spcAft>
              <a:buClr>
                <a:srgbClr val="800000"/>
              </a:buClr>
            </a:pPr>
            <a:r>
              <a:rPr lang="en-US" sz="2200" dirty="0" smtClean="0"/>
              <a:t>Official development assistance to maternal and newborn health per live birth (US$):   </a:t>
            </a:r>
            <a:r>
              <a:rPr lang="en-US" sz="2200" b="1" dirty="0" smtClean="0">
                <a:solidFill>
                  <a:srgbClr val="800000"/>
                </a:solidFill>
              </a:rPr>
              <a:t>$335 </a:t>
            </a:r>
            <a:r>
              <a:rPr lang="en-US" sz="2200" dirty="0" smtClean="0"/>
              <a:t>(2011)</a:t>
            </a:r>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31" name="Rectangle 3"/>
          <p:cNvSpPr>
            <a:spLocks noGrp="1" noChangeArrowheads="1"/>
          </p:cNvSpPr>
          <p:nvPr>
            <p:ph type="title"/>
          </p:nvPr>
        </p:nvSpPr>
        <p:spPr>
          <a:xfrm>
            <a:off x="699713" y="220684"/>
            <a:ext cx="7380287" cy="646331"/>
          </a:xfrm>
          <a:solidFill>
            <a:schemeClr val="accent2"/>
          </a:solidFill>
          <a:ln>
            <a:noFill/>
          </a:ln>
        </p:spPr>
        <p:txBody>
          <a:bodyPr vert="horz" wrap="square" lIns="91440" tIns="45720" rIns="91440" bIns="45720" numCol="1" anchor="ctr" anchorCtr="0" compatLnSpc="1">
            <a:prstTxWarp prst="textNoShape">
              <a:avLst/>
            </a:prstTxWarp>
            <a:spAutoFit/>
          </a:bodyPr>
          <a:lstStyle/>
          <a:p>
            <a:r>
              <a:rPr lang="en-US" sz="3600" b="1" dirty="0" smtClean="0">
                <a:solidFill>
                  <a:srgbClr val="FFFFFF"/>
                </a:solidFill>
                <a:latin typeface="Calibri" pitchFamily="34" charset="0"/>
                <a:ea typeface="+mn-ea"/>
                <a:cs typeface="Calibri" pitchFamily="34" charset="0"/>
              </a:rPr>
              <a:t>Systems </a:t>
            </a:r>
            <a:r>
              <a:rPr lang="en-US" sz="3600" b="1" dirty="0">
                <a:solidFill>
                  <a:srgbClr val="FFFFFF"/>
                </a:solidFill>
                <a:latin typeface="Calibri" pitchFamily="34" charset="0"/>
                <a:ea typeface="+mn-ea"/>
                <a:cs typeface="Calibri" pitchFamily="34" charset="0"/>
              </a:rPr>
              <a:t>and financing for MNCH</a:t>
            </a:r>
          </a:p>
        </p:txBody>
      </p:sp>
    </p:spTree>
    <p:extLst>
      <p:ext uri="{BB962C8B-B14F-4D97-AF65-F5344CB8AC3E}">
        <p14:creationId xmlns:p14="http://schemas.microsoft.com/office/powerpoint/2010/main" val="166164714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ChangeArrowheads="1"/>
          </p:cNvSpPr>
          <p:nvPr/>
        </p:nvSpPr>
        <p:spPr bwMode="auto">
          <a:xfrm>
            <a:off x="4941455" y="268288"/>
            <a:ext cx="4017818" cy="584776"/>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200" b="1" smtClean="0">
                <a:solidFill>
                  <a:srgbClr val="FFFFFF"/>
                </a:solidFill>
                <a:latin typeface="Calibri" pitchFamily="34" charset="0"/>
                <a:cs typeface="Calibri" pitchFamily="34" charset="0"/>
              </a:rPr>
              <a:t>Who </a:t>
            </a:r>
            <a:r>
              <a:rPr lang="en-US" sz="3200" b="1">
                <a:solidFill>
                  <a:srgbClr val="FFFFFF"/>
                </a:solidFill>
                <a:latin typeface="Calibri" pitchFamily="34" charset="0"/>
                <a:cs typeface="Calibri" pitchFamily="34" charset="0"/>
              </a:rPr>
              <a:t>i</a:t>
            </a:r>
            <a:r>
              <a:rPr lang="en-US" sz="3200" b="1" smtClean="0">
                <a:solidFill>
                  <a:srgbClr val="FFFFFF"/>
                </a:solidFill>
                <a:latin typeface="Calibri" pitchFamily="34" charset="0"/>
                <a:cs typeface="Calibri" pitchFamily="34" charset="0"/>
              </a:rPr>
              <a:t>s </a:t>
            </a:r>
            <a:r>
              <a:rPr lang="en-US" sz="3200" b="1" dirty="0" smtClean="0">
                <a:solidFill>
                  <a:srgbClr val="FFFFFF"/>
                </a:solidFill>
                <a:latin typeface="Calibri" pitchFamily="34" charset="0"/>
                <a:cs typeface="Calibri" pitchFamily="34" charset="0"/>
              </a:rPr>
              <a:t>left behind?</a:t>
            </a:r>
            <a:endParaRPr lang="en-US" sz="3200" b="1" dirty="0">
              <a:solidFill>
                <a:srgbClr val="FFFFFF"/>
              </a:solidFill>
              <a:latin typeface="Calibri" pitchFamily="34" charset="0"/>
              <a:cs typeface="Calibri" pitchFamily="34" charset="0"/>
            </a:endParaRPr>
          </a:p>
        </p:txBody>
      </p:sp>
      <p:sp>
        <p:nvSpPr>
          <p:cNvPr id="5" name="Rectangle 7"/>
          <p:cNvSpPr>
            <a:spLocks noChangeArrowheads="1"/>
          </p:cNvSpPr>
          <p:nvPr/>
        </p:nvSpPr>
        <p:spPr bwMode="auto">
          <a:xfrm>
            <a:off x="5195454" y="1766455"/>
            <a:ext cx="3662795"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b="1" dirty="0" smtClean="0">
                <a:cs typeface="Calibri" pitchFamily="34" charset="0"/>
              </a:rPr>
              <a:t>  Solomon Islands</a:t>
            </a:r>
          </a:p>
          <a:p>
            <a:pPr>
              <a:spcBef>
                <a:spcPts val="600"/>
              </a:spcBef>
              <a:spcAft>
                <a:spcPts val="600"/>
              </a:spcAft>
              <a:defRPr/>
            </a:pPr>
            <a:r>
              <a:rPr lang="en-US" sz="2800" b="1" dirty="0" smtClean="0">
                <a:cs typeface="Calibri" pitchFamily="34" charset="0"/>
              </a:rPr>
              <a:t> </a:t>
            </a:r>
            <a:r>
              <a:rPr lang="en-US" sz="2800" dirty="0" smtClean="0">
                <a:cs typeface="Calibri" pitchFamily="34" charset="0"/>
              </a:rPr>
              <a:t>There </a:t>
            </a:r>
            <a:r>
              <a:rPr lang="en-US" sz="2800" dirty="0">
                <a:cs typeface="Calibri" pitchFamily="34" charset="0"/>
              </a:rPr>
              <a:t>was not sufficient information to </a:t>
            </a:r>
            <a:r>
              <a:rPr lang="en-US" sz="2800" dirty="0" smtClean="0">
                <a:cs typeface="Calibri" pitchFamily="34" charset="0"/>
              </a:rPr>
              <a:t>show </a:t>
            </a:r>
            <a:r>
              <a:rPr lang="en-US" sz="2800" b="1" dirty="0">
                <a:solidFill>
                  <a:srgbClr val="990033"/>
                </a:solidFill>
                <a:cs typeface="Calibri" pitchFamily="34" charset="0"/>
              </a:rPr>
              <a:t>coverage rates according to </a:t>
            </a:r>
            <a:r>
              <a:rPr lang="en-US" sz="2800" b="1" dirty="0">
                <a:solidFill>
                  <a:schemeClr val="accent2">
                    <a:lumMod val="75000"/>
                  </a:schemeClr>
                </a:solidFill>
                <a:cs typeface="Calibri" pitchFamily="34" charset="0"/>
              </a:rPr>
              <a:t>wealth </a:t>
            </a:r>
            <a:r>
              <a:rPr lang="en-US" sz="2800" b="1" dirty="0">
                <a:solidFill>
                  <a:srgbClr val="990033"/>
                </a:solidFill>
                <a:cs typeface="Calibri" pitchFamily="34" charset="0"/>
              </a:rPr>
              <a:t>groups. </a:t>
            </a:r>
            <a:endParaRPr lang="en-US" sz="2800" dirty="0">
              <a:solidFill>
                <a:srgbClr val="C00000"/>
              </a:solidFill>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922" y="268288"/>
            <a:ext cx="4136277" cy="6322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71263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dirty="0" smtClean="0"/>
              <a:t>Thank you!</a:t>
            </a:r>
            <a:endParaRPr lang="en-US" sz="4600" dirty="0"/>
          </a:p>
        </p:txBody>
      </p:sp>
    </p:spTree>
    <p:extLst>
      <p:ext uri="{BB962C8B-B14F-4D97-AF65-F5344CB8AC3E}">
        <p14:creationId xmlns:p14="http://schemas.microsoft.com/office/powerpoint/2010/main" val="21504887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3013"/>
            <a:ext cx="8229600" cy="721117"/>
          </a:xfrm>
        </p:spPr>
        <p:txBody>
          <a:bodyPr/>
          <a:lstStyle/>
          <a:p>
            <a:r>
              <a:rPr lang="en-US" dirty="0" smtClean="0">
                <a:solidFill>
                  <a:srgbClr val="800000"/>
                </a:solidFill>
              </a:rPr>
              <a:t>Outline</a:t>
            </a:r>
            <a:endParaRPr lang="en-US" dirty="0"/>
          </a:p>
        </p:txBody>
      </p:sp>
      <p:sp>
        <p:nvSpPr>
          <p:cNvPr id="3" name="Content Placeholder 2"/>
          <p:cNvSpPr>
            <a:spLocks noGrp="1"/>
          </p:cNvSpPr>
          <p:nvPr>
            <p:ph idx="1"/>
          </p:nvPr>
        </p:nvSpPr>
        <p:spPr>
          <a:xfrm>
            <a:off x="1172075" y="2198701"/>
            <a:ext cx="6858000" cy="2855422"/>
          </a:xfrm>
        </p:spPr>
        <p:txBody>
          <a:bodyPr/>
          <a:lstStyle/>
          <a:p>
            <a:pPr marL="514350" indent="-514350">
              <a:buClr>
                <a:srgbClr val="800000"/>
              </a:buClr>
              <a:buFont typeface="+mj-lt"/>
              <a:buAutoNum type="arabicPeriod"/>
            </a:pPr>
            <a:r>
              <a:rPr lang="en-US" dirty="0"/>
              <a:t>Countdown </a:t>
            </a:r>
            <a:r>
              <a:rPr lang="en-US" dirty="0" smtClean="0"/>
              <a:t>to 2015:   Background</a:t>
            </a:r>
            <a:endParaRPr lang="en-US" dirty="0"/>
          </a:p>
          <a:p>
            <a:pPr marL="514350" indent="-514350">
              <a:lnSpc>
                <a:spcPct val="150000"/>
              </a:lnSpc>
              <a:buClr>
                <a:srgbClr val="800000"/>
              </a:buClr>
              <a:buFont typeface="+mj-lt"/>
              <a:buAutoNum type="arabicPeriod"/>
            </a:pPr>
            <a:r>
              <a:rPr lang="en-US" dirty="0" smtClean="0"/>
              <a:t>Solomon Islands Countdown profile</a:t>
            </a:r>
          </a:p>
          <a:p>
            <a:pPr marL="0" indent="0">
              <a:lnSpc>
                <a:spcPct val="150000"/>
              </a:lnSpc>
              <a:buNone/>
            </a:pPr>
            <a:endParaRPr lang="en-US" b="1" i="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I</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latin typeface="+mn-lt"/>
                <a:cs typeface="Calibri" pitchFamily="34" charset="0"/>
              </a:rPr>
              <a:t>Countdown to 2015:  </a:t>
            </a:r>
            <a:r>
              <a:rPr lang="en-US" sz="3200" dirty="0" smtClean="0">
                <a:latin typeface="+mn-lt"/>
                <a:cs typeface="Calibri" pitchFamily="34" charset="0"/>
              </a:rPr>
              <a:t>Background</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1536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0950" y="2314575"/>
            <a:ext cx="3402013" cy="411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7620000" cy="1143000"/>
          </a:xfrm>
        </p:spPr>
        <p:txBody>
          <a:bodyPr/>
          <a:lstStyle/>
          <a:p>
            <a:pPr algn="l"/>
            <a:r>
              <a:rPr lang="en-US" sz="4000" dirty="0" smtClean="0">
                <a:solidFill>
                  <a:srgbClr val="800000"/>
                </a:solidFill>
              </a:rPr>
              <a:t>What is Countdown?</a:t>
            </a:r>
            <a:endParaRPr lang="en-US" sz="4000" dirty="0">
              <a:solidFill>
                <a:srgbClr val="800000"/>
              </a:solidFill>
            </a:endParaRPr>
          </a:p>
        </p:txBody>
      </p:sp>
      <p:sp>
        <p:nvSpPr>
          <p:cNvPr id="3" name="Content Placeholder 2"/>
          <p:cNvSpPr>
            <a:spLocks noGrp="1"/>
          </p:cNvSpPr>
          <p:nvPr>
            <p:ph idx="1"/>
          </p:nvPr>
        </p:nvSpPr>
        <p:spPr>
          <a:xfrm>
            <a:off x="696416" y="2095872"/>
            <a:ext cx="7620000" cy="3997424"/>
          </a:xfrm>
        </p:spPr>
        <p:txBody>
          <a:bodyPr>
            <a:noAutofit/>
          </a:bodyPr>
          <a:lstStyle/>
          <a:p>
            <a:pPr>
              <a:spcBef>
                <a:spcPct val="0"/>
              </a:spcBef>
              <a:spcAft>
                <a:spcPts val="1200"/>
              </a:spcAft>
              <a:buSzPct val="80000"/>
            </a:pPr>
            <a:endParaRPr lang="en-GB" sz="2800" dirty="0" smtClean="0">
              <a:latin typeface="Calibri" pitchFamily="34" charset="0"/>
              <a:cs typeface="Calibri" pitchFamily="34" charset="0"/>
            </a:endParaRPr>
          </a:p>
          <a:p>
            <a:pPr marL="0" indent="0">
              <a:spcBef>
                <a:spcPct val="0"/>
              </a:spcBef>
              <a:spcAft>
                <a:spcPts val="1200"/>
              </a:spcAft>
              <a:buSzPct val="80000"/>
              <a:buNone/>
            </a:pPr>
            <a:r>
              <a:rPr lang="en-GB" sz="2800" dirty="0" smtClean="0">
                <a:latin typeface="Calibri" pitchFamily="34" charset="0"/>
                <a:cs typeface="Calibri" pitchFamily="34" charset="0"/>
              </a:rPr>
              <a:t>A global movement initiated in 2003 that tracks progress in maternal, newborn &amp; child health in the 75 highest burden countries to promote action and accountability</a:t>
            </a:r>
          </a:p>
        </p:txBody>
      </p:sp>
    </p:spTree>
    <p:extLst>
      <p:ext uri="{BB962C8B-B14F-4D97-AF65-F5344CB8AC3E}">
        <p14:creationId xmlns:p14="http://schemas.microsoft.com/office/powerpoint/2010/main" val="39552981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6" name="Rectangle 2"/>
          <p:cNvSpPr>
            <a:spLocks noGrp="1" noChangeArrowheads="1"/>
          </p:cNvSpPr>
          <p:nvPr>
            <p:ph type="ctrTitle"/>
          </p:nvPr>
        </p:nvSpPr>
        <p:spPr bwMode="auto">
          <a:xfrm>
            <a:off x="2777825" y="333375"/>
            <a:ext cx="5019444"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4000" dirty="0" smtClean="0">
                <a:solidFill>
                  <a:srgbClr val="800000"/>
                </a:solidFill>
              </a:rPr>
              <a:t>Countdown origins</a:t>
            </a:r>
          </a:p>
        </p:txBody>
      </p:sp>
      <p:sp>
        <p:nvSpPr>
          <p:cNvPr id="7172" name="Rectangle 3"/>
          <p:cNvSpPr>
            <a:spLocks noGrp="1" noChangeArrowheads="1"/>
          </p:cNvSpPr>
          <p:nvPr>
            <p:ph type="subTitle" idx="1"/>
          </p:nvPr>
        </p:nvSpPr>
        <p:spPr bwMode="auto">
          <a:xfrm>
            <a:off x="179388" y="1085538"/>
            <a:ext cx="6840537" cy="5762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spcBef>
                <a:spcPct val="0"/>
              </a:spcBef>
            </a:pPr>
            <a:r>
              <a:rPr lang="en-US" sz="2800" i="1" dirty="0">
                <a:solidFill>
                  <a:schemeClr val="tx1"/>
                </a:solidFill>
                <a:latin typeface="+mj-lt"/>
                <a:cs typeface="Arial" charset="0"/>
              </a:rPr>
              <a:t>2003 Lancet </a:t>
            </a:r>
            <a:r>
              <a:rPr lang="en-US" sz="2800" dirty="0">
                <a:solidFill>
                  <a:schemeClr val="tx1"/>
                </a:solidFill>
                <a:latin typeface="+mj-lt"/>
                <a:cs typeface="Arial" charset="0"/>
              </a:rPr>
              <a:t>Child Survival Series</a:t>
            </a:r>
          </a:p>
        </p:txBody>
      </p:sp>
      <p:pic>
        <p:nvPicPr>
          <p:cNvPr id="34820" name="Picture 5" descr="scan0009"/>
          <p:cNvPicPr>
            <a:picLocks noChangeAspect="1" noChangeArrowheads="1"/>
          </p:cNvPicPr>
          <p:nvPr/>
        </p:nvPicPr>
        <p:blipFill>
          <a:blip r:embed="rId3" cstate="print"/>
          <a:srcRect/>
          <a:stretch>
            <a:fillRect/>
          </a:stretch>
        </p:blipFill>
        <p:spPr bwMode="auto">
          <a:xfrm>
            <a:off x="7321550" y="279400"/>
            <a:ext cx="1714500" cy="2286000"/>
          </a:xfrm>
          <a:prstGeom prst="rect">
            <a:avLst/>
          </a:prstGeom>
          <a:ln>
            <a:noFill/>
          </a:ln>
          <a:effectLst>
            <a:outerShdw blurRad="292100" dist="139700" dir="2700000" algn="tl" rotWithShape="0">
              <a:srgbClr val="333333">
                <a:alpha val="65000"/>
              </a:srgbClr>
            </a:outerShdw>
          </a:effectLst>
        </p:spPr>
      </p:pic>
      <p:pic>
        <p:nvPicPr>
          <p:cNvPr id="9" name="Picture 5" descr="neonatal_FC"/>
          <p:cNvPicPr>
            <a:picLocks noChangeAspect="1" noChangeArrowheads="1"/>
          </p:cNvPicPr>
          <p:nvPr/>
        </p:nvPicPr>
        <p:blipFill>
          <a:blip r:embed="rId4" cstate="print"/>
          <a:srcRect/>
          <a:stretch>
            <a:fillRect/>
          </a:stretch>
        </p:blipFill>
        <p:spPr bwMode="auto">
          <a:xfrm>
            <a:off x="7369175" y="2565400"/>
            <a:ext cx="1666875" cy="2376488"/>
          </a:xfrm>
          <a:prstGeom prst="rect">
            <a:avLst/>
          </a:prstGeom>
          <a:ln>
            <a:noFill/>
          </a:ln>
          <a:effectLst>
            <a:outerShdw blurRad="292100" dist="139700" dir="2700000" algn="tl" rotWithShape="0">
              <a:srgbClr val="333333">
                <a:alpha val="65000"/>
              </a:srgbClr>
            </a:outerShdw>
          </a:effectLst>
        </p:spPr>
      </p:pic>
      <p:sp>
        <p:nvSpPr>
          <p:cNvPr id="10" name="Rectangle 3"/>
          <p:cNvSpPr txBox="1">
            <a:spLocks noChangeArrowheads="1"/>
          </p:cNvSpPr>
          <p:nvPr/>
        </p:nvSpPr>
        <p:spPr bwMode="auto">
          <a:xfrm>
            <a:off x="179388" y="2309500"/>
            <a:ext cx="734536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990033"/>
              </a:buClr>
              <a:buSzPct val="80000"/>
            </a:pPr>
            <a:r>
              <a:rPr lang="en-US" sz="2800" dirty="0">
                <a:latin typeface="+mn-lt"/>
              </a:rPr>
              <a:t>A refrain from the United Nations, NGOs, </a:t>
            </a:r>
          </a:p>
          <a:p>
            <a:pPr eaLnBrk="1" hangingPunct="1">
              <a:buClr>
                <a:srgbClr val="990033"/>
              </a:buClr>
              <a:buSzPct val="80000"/>
            </a:pPr>
            <a:r>
              <a:rPr lang="en-US" sz="2800" dirty="0">
                <a:latin typeface="+mn-lt"/>
              </a:rPr>
              <a:t>and civil society: </a:t>
            </a:r>
          </a:p>
          <a:p>
            <a:pPr marL="800100" lvl="1" indent="-342900" eaLnBrk="1" hangingPunct="1">
              <a:buClr>
                <a:srgbClr val="800000"/>
              </a:buClr>
              <a:buSzPct val="80000"/>
              <a:buFont typeface="Arial" pitchFamily="34" charset="0"/>
              <a:buChar char="•"/>
            </a:pPr>
            <a:r>
              <a:rPr lang="en-US" sz="2600" dirty="0">
                <a:latin typeface="+mn-lt"/>
              </a:rPr>
              <a:t>Effective interventions are available</a:t>
            </a:r>
          </a:p>
          <a:p>
            <a:pPr marL="800100" lvl="1" indent="-342900" eaLnBrk="1" hangingPunct="1">
              <a:buClr>
                <a:srgbClr val="800000"/>
              </a:buClr>
              <a:buSzPct val="80000"/>
              <a:buFont typeface="Arial" pitchFamily="34" charset="0"/>
              <a:buChar char="•"/>
            </a:pPr>
            <a:r>
              <a:rPr lang="en-US" sz="2600" dirty="0">
                <a:latin typeface="+mn-lt"/>
              </a:rPr>
              <a:t>Coverage is unacceptably low and inequitable</a:t>
            </a:r>
          </a:p>
          <a:p>
            <a:pPr marL="800100" lvl="1" indent="-342900" eaLnBrk="1" hangingPunct="1">
              <a:buClr>
                <a:srgbClr val="800000"/>
              </a:buClr>
              <a:buSzPct val="80000"/>
              <a:buFont typeface="Arial" pitchFamily="34" charset="0"/>
              <a:buChar char="•"/>
            </a:pPr>
            <a:r>
              <a:rPr lang="en-US" sz="2600" dirty="0">
                <a:latin typeface="+mn-lt"/>
              </a:rPr>
              <a:t>We need to MAKE NOISE  </a:t>
            </a:r>
          </a:p>
        </p:txBody>
      </p:sp>
      <p:sp>
        <p:nvSpPr>
          <p:cNvPr id="11" name="Rectangle 3"/>
          <p:cNvSpPr txBox="1">
            <a:spLocks noChangeArrowheads="1"/>
          </p:cNvSpPr>
          <p:nvPr/>
        </p:nvSpPr>
        <p:spPr bwMode="auto">
          <a:xfrm>
            <a:off x="179388" y="1661800"/>
            <a:ext cx="68405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i="1" dirty="0">
                <a:latin typeface="+mj-lt"/>
              </a:rPr>
              <a:t>2005 Lancet</a:t>
            </a:r>
            <a:r>
              <a:rPr lang="en-US" sz="2800" dirty="0">
                <a:latin typeface="+mj-lt"/>
              </a:rPr>
              <a:t> Neonatal Series</a:t>
            </a:r>
          </a:p>
        </p:txBody>
      </p:sp>
      <p:pic>
        <p:nvPicPr>
          <p:cNvPr id="12" name="Picture 4"/>
          <p:cNvPicPr>
            <a:picLocks noChangeAspect="1" noChangeArrowheads="1"/>
          </p:cNvPicPr>
          <p:nvPr/>
        </p:nvPicPr>
        <p:blipFill>
          <a:blip r:embed="rId5" cstate="print"/>
          <a:srcRect/>
          <a:stretch>
            <a:fillRect/>
          </a:stretch>
        </p:blipFill>
        <p:spPr bwMode="auto">
          <a:xfrm>
            <a:off x="0" y="4572000"/>
            <a:ext cx="1655763" cy="2286000"/>
          </a:xfrm>
          <a:prstGeom prst="rect">
            <a:avLst/>
          </a:prstGeom>
          <a:ln>
            <a:noFill/>
          </a:ln>
          <a:effectLst>
            <a:outerShdw blurRad="292100" dist="139700" dir="2700000" algn="tl" rotWithShape="0">
              <a:srgbClr val="333333">
                <a:alpha val="65000"/>
              </a:srgbClr>
            </a:outerShdw>
          </a:effectLst>
        </p:spPr>
      </p:pic>
      <p:pic>
        <p:nvPicPr>
          <p:cNvPr id="13" name="Picture 4"/>
          <p:cNvPicPr>
            <a:picLocks noChangeAspect="1" noChangeArrowheads="1"/>
          </p:cNvPicPr>
          <p:nvPr/>
        </p:nvPicPr>
        <p:blipFill>
          <a:blip r:embed="rId6" cstate="print"/>
          <a:srcRect/>
          <a:stretch>
            <a:fillRect/>
          </a:stretch>
        </p:blipFill>
        <p:spPr bwMode="auto">
          <a:xfrm>
            <a:off x="1876425" y="4572000"/>
            <a:ext cx="1724025" cy="2286000"/>
          </a:xfrm>
          <a:prstGeom prst="rect">
            <a:avLst/>
          </a:prstGeom>
          <a:ln>
            <a:noFill/>
          </a:ln>
          <a:effectLst>
            <a:outerShdw blurRad="292100" dist="139700" dir="2700000" algn="tl" rotWithShape="0">
              <a:srgbClr val="333333">
                <a:alpha val="65000"/>
              </a:srgbClr>
            </a:outerShdw>
          </a:effectLst>
        </p:spPr>
      </p:pic>
      <p:pic>
        <p:nvPicPr>
          <p:cNvPr id="14" name="Picture 15"/>
          <p:cNvPicPr>
            <a:picLocks noChangeAspect="1" noChangeArrowheads="1"/>
          </p:cNvPicPr>
          <p:nvPr/>
        </p:nvPicPr>
        <p:blipFill>
          <a:blip r:embed="rId7" cstate="print"/>
          <a:srcRect t="16992" r="73512" b="68360"/>
          <a:stretch>
            <a:fillRect/>
          </a:stretch>
        </p:blipFill>
        <p:spPr bwMode="auto">
          <a:xfrm>
            <a:off x="3794125" y="5392738"/>
            <a:ext cx="2286000" cy="762000"/>
          </a:xfrm>
          <a:prstGeom prst="rect">
            <a:avLst/>
          </a:prstGeom>
          <a:ln>
            <a:noFill/>
          </a:ln>
          <a:effectLst>
            <a:outerShdw blurRad="292100" dist="139700" dir="2700000" algn="tl" rotWithShape="0">
              <a:srgbClr val="333333">
                <a:alpha val="65000"/>
              </a:srgbClr>
            </a:outerShdw>
          </a:effectLst>
        </p:spPr>
      </p:pic>
      <p:pic>
        <p:nvPicPr>
          <p:cNvPr id="15" name="Picture 1"/>
          <p:cNvPicPr>
            <a:picLocks noChangeAspect="1" noChangeArrowheads="1"/>
          </p:cNvPicPr>
          <p:nvPr/>
        </p:nvPicPr>
        <p:blipFill>
          <a:blip r:embed="rId8" cstate="print"/>
          <a:srcRect/>
          <a:stretch>
            <a:fillRect/>
          </a:stretch>
        </p:blipFill>
        <p:spPr bwMode="auto">
          <a:xfrm>
            <a:off x="6227763" y="5434013"/>
            <a:ext cx="2428875" cy="731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42073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8195" name="Text Box 12"/>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defRPr/>
            </a:pPr>
            <a:endParaRPr lang="en-US" sz="2000" dirty="0">
              <a:solidFill>
                <a:schemeClr val="accent1">
                  <a:lumMod val="20000"/>
                  <a:lumOff val="80000"/>
                </a:schemeClr>
              </a:solidFill>
              <a:latin typeface="Arial" pitchFamily="34" charset="0"/>
              <a:ea typeface="MS PGothic" pitchFamily="34" charset="-128"/>
              <a:cs typeface="Arial" pitchFamily="34" charset="0"/>
            </a:endParaRPr>
          </a:p>
        </p:txBody>
      </p:sp>
      <p:sp>
        <p:nvSpPr>
          <p:cNvPr id="17" name="Rectangle 16"/>
          <p:cNvSpPr>
            <a:spLocks noChangeArrowheads="1"/>
          </p:cNvSpPr>
          <p:nvPr/>
        </p:nvSpPr>
        <p:spPr bwMode="auto">
          <a:xfrm>
            <a:off x="788675" y="2216725"/>
            <a:ext cx="7358063" cy="2985433"/>
          </a:xfrm>
          <a:prstGeom prst="rect">
            <a:avLst/>
          </a:prstGeom>
          <a:noFill/>
          <a:ln w="9525">
            <a:noFill/>
            <a:miter lim="800000"/>
            <a:headEnd/>
            <a:tailEnd/>
          </a:ln>
        </p:spPr>
        <p:txBody>
          <a:bodyPr>
            <a:spAutoFit/>
          </a:bodyPr>
          <a:lstStyle/>
          <a:p>
            <a:pPr marL="457200" indent="-457200">
              <a:spcAft>
                <a:spcPts val="1200"/>
              </a:spcAft>
              <a:buClr>
                <a:srgbClr val="990033"/>
              </a:buClr>
              <a:buSzPct val="80000"/>
              <a:buFont typeface="Arial" pitchFamily="34" charset="0"/>
              <a:buChar char="•"/>
            </a:pPr>
            <a:r>
              <a:rPr lang="en-GB" sz="2800" dirty="0">
                <a:latin typeface="+mn-lt"/>
              </a:rPr>
              <a:t>To disseminate the best and most recent information on country-level progress </a:t>
            </a:r>
          </a:p>
          <a:p>
            <a:pPr marL="457200" indent="-457200">
              <a:spcAft>
                <a:spcPts val="1200"/>
              </a:spcAft>
              <a:buClr>
                <a:srgbClr val="990033"/>
              </a:buClr>
              <a:buSzPct val="80000"/>
              <a:buFont typeface="Arial" pitchFamily="34" charset="0"/>
              <a:buChar char="•"/>
            </a:pPr>
            <a:r>
              <a:rPr lang="en-GB" sz="2800" dirty="0">
                <a:latin typeface="+mn-lt"/>
              </a:rPr>
              <a:t>To take stock of progress and propose new actions</a:t>
            </a:r>
          </a:p>
          <a:p>
            <a:pPr marL="457200" indent="-457200">
              <a:spcAft>
                <a:spcPts val="1200"/>
              </a:spcAft>
              <a:buClr>
                <a:srgbClr val="990033"/>
              </a:buClr>
              <a:buSzPct val="80000"/>
              <a:buFont typeface="Arial" pitchFamily="34" charset="0"/>
              <a:buChar char="•"/>
            </a:pPr>
            <a:r>
              <a:rPr lang="en-GB" sz="2800" dirty="0">
                <a:latin typeface="+mn-lt"/>
              </a:rPr>
              <a:t>To hold governments, partners and donors accountable wherever progress is lacking</a:t>
            </a:r>
          </a:p>
        </p:txBody>
      </p:sp>
      <p:sp>
        <p:nvSpPr>
          <p:cNvPr id="22535" name="Rectangle 14"/>
          <p:cNvSpPr>
            <a:spLocks noGrp="1" noChangeArrowheads="1"/>
          </p:cNvSpPr>
          <p:nvPr>
            <p:ph type="title"/>
          </p:nvPr>
        </p:nvSpPr>
        <p:spPr bwMode="auto">
          <a:xfrm>
            <a:off x="804739" y="1129213"/>
            <a:ext cx="4194968" cy="11430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GB" sz="4000" dirty="0" smtClean="0">
                <a:solidFill>
                  <a:srgbClr val="800000"/>
                </a:solidFill>
              </a:rPr>
              <a:t>Countdown aims</a:t>
            </a:r>
            <a:endParaRPr lang="en-US" sz="4000" dirty="0" smtClean="0">
              <a:solidFill>
                <a:srgbClr val="800000"/>
              </a:solidFill>
            </a:endParaRPr>
          </a:p>
        </p:txBody>
      </p:sp>
    </p:spTree>
    <p:extLst>
      <p:ext uri="{BB962C8B-B14F-4D97-AF65-F5344CB8AC3E}">
        <p14:creationId xmlns:p14="http://schemas.microsoft.com/office/powerpoint/2010/main" val="44790465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bwMode="auto">
          <a:xfrm>
            <a:off x="2780200" y="260125"/>
            <a:ext cx="5864975" cy="754034"/>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What does Countdown do?</a:t>
            </a:r>
          </a:p>
        </p:txBody>
      </p:sp>
      <p:sp>
        <p:nvSpPr>
          <p:cNvPr id="3" name="Content Placeholder 2"/>
          <p:cNvSpPr>
            <a:spLocks noGrp="1"/>
          </p:cNvSpPr>
          <p:nvPr>
            <p:ph idx="1"/>
          </p:nvPr>
        </p:nvSpPr>
        <p:spPr bwMode="auto">
          <a:xfrm>
            <a:off x="282633" y="1159000"/>
            <a:ext cx="8562109" cy="48006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ts val="1200"/>
              </a:spcAft>
              <a:buSzPct val="80000"/>
            </a:pPr>
            <a:r>
              <a:rPr lang="en-GB" sz="2600" b="1" dirty="0" smtClean="0">
                <a:solidFill>
                  <a:srgbClr val="800000"/>
                </a:solidFill>
              </a:rPr>
              <a:t>Analyze country-level coverage and trends</a:t>
            </a:r>
            <a:r>
              <a:rPr lang="en-GB" sz="2600" b="1" dirty="0" smtClean="0">
                <a:solidFill>
                  <a:srgbClr val="C00000"/>
                </a:solidFill>
              </a:rPr>
              <a:t> </a:t>
            </a:r>
            <a:r>
              <a:rPr lang="en-GB" sz="2600" dirty="0" smtClean="0"/>
              <a:t>for interventions proven to reduce maternal, newborn and child mortality </a:t>
            </a:r>
          </a:p>
          <a:p>
            <a:pPr>
              <a:spcBef>
                <a:spcPct val="0"/>
              </a:spcBef>
              <a:spcAft>
                <a:spcPts val="1200"/>
              </a:spcAft>
              <a:buSzPct val="80000"/>
            </a:pPr>
            <a:r>
              <a:rPr lang="en-GB" sz="2600" b="1" dirty="0" smtClean="0">
                <a:solidFill>
                  <a:srgbClr val="800000"/>
                </a:solidFill>
              </a:rPr>
              <a:t>Track indicators </a:t>
            </a:r>
            <a:r>
              <a:rPr lang="en-GB" sz="2600" dirty="0" smtClean="0"/>
              <a:t>for determinants of coverage (policies and health system strength; financial flows; equity)</a:t>
            </a:r>
          </a:p>
          <a:p>
            <a:pPr>
              <a:spcBef>
                <a:spcPct val="0"/>
              </a:spcBef>
              <a:spcAft>
                <a:spcPts val="1200"/>
              </a:spcAft>
              <a:buSzPct val="80000"/>
            </a:pPr>
            <a:r>
              <a:rPr lang="en-GB" sz="2600" b="1" dirty="0" smtClean="0">
                <a:solidFill>
                  <a:srgbClr val="800000"/>
                </a:solidFill>
              </a:rPr>
              <a:t>Identify knowledge and data gaps </a:t>
            </a:r>
            <a:r>
              <a:rPr lang="en-GB" sz="2600" dirty="0" smtClean="0"/>
              <a:t>across the RMNCH continuum of care </a:t>
            </a:r>
          </a:p>
          <a:p>
            <a:pPr>
              <a:spcBef>
                <a:spcPct val="0"/>
              </a:spcBef>
              <a:spcAft>
                <a:spcPts val="1200"/>
              </a:spcAft>
              <a:buSzPct val="80000"/>
            </a:pPr>
            <a:r>
              <a:rPr lang="en-GB" sz="2600" b="1" dirty="0" smtClean="0">
                <a:solidFill>
                  <a:srgbClr val="800000"/>
                </a:solidFill>
              </a:rPr>
              <a:t>Conduct research and analysis</a:t>
            </a:r>
          </a:p>
          <a:p>
            <a:pPr>
              <a:spcBef>
                <a:spcPct val="0"/>
              </a:spcBef>
              <a:spcAft>
                <a:spcPts val="1200"/>
              </a:spcAft>
              <a:buSzPct val="80000"/>
            </a:pPr>
            <a:r>
              <a:rPr lang="en-GB" sz="2600" b="1" dirty="0" smtClean="0">
                <a:solidFill>
                  <a:srgbClr val="800000"/>
                </a:solidFill>
              </a:rPr>
              <a:t>Support country-level Countdowns </a:t>
            </a:r>
          </a:p>
          <a:p>
            <a:pPr>
              <a:spcBef>
                <a:spcPct val="0"/>
              </a:spcBef>
              <a:spcAft>
                <a:spcPts val="1200"/>
              </a:spcAft>
              <a:buSzPct val="80000"/>
            </a:pPr>
            <a:r>
              <a:rPr lang="en-GB" sz="2600" b="1" dirty="0" smtClean="0">
                <a:solidFill>
                  <a:srgbClr val="800000"/>
                </a:solidFill>
              </a:rPr>
              <a:t>Produce materials, organize global conferences and develop web site </a:t>
            </a:r>
            <a:r>
              <a:rPr lang="en-GB" sz="2600" dirty="0" smtClean="0"/>
              <a:t>to share findings</a:t>
            </a:r>
            <a:endParaRPr lang="en-GB" sz="2600" b="1" dirty="0" smtClean="0">
              <a:solidFill>
                <a:srgbClr val="800000"/>
              </a:solidFill>
            </a:endParaRPr>
          </a:p>
        </p:txBody>
      </p:sp>
      <p:sp>
        <p:nvSpPr>
          <p:cNvPr id="24579" name="Slide Number Placeholder 3"/>
          <p:cNvSpPr>
            <a:spLocks noGrp="1"/>
          </p:cNvSpPr>
          <p:nvPr>
            <p:ph type="sldNum" sz="quarter" idx="12"/>
          </p:nvPr>
        </p:nvSpPr>
        <p:spPr>
          <a:noFill/>
        </p:spPr>
        <p:txBody>
          <a:bodyPr/>
          <a:lstStyle/>
          <a:p>
            <a:fld id="{68356016-FF63-4C0F-8A5C-81CB5ED6F129}"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12461</TotalTime>
  <Words>2447</Words>
  <Application>Microsoft Macintosh PowerPoint</Application>
  <PresentationFormat>On-screen Show (4:3)</PresentationFormat>
  <Paragraphs>226</Paragraphs>
  <Slides>38</Slides>
  <Notes>38</Notes>
  <HiddenSlides>2</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Notes for the presenter on adapting this presentation</vt:lpstr>
      <vt:lpstr>Purpose of this presentation </vt:lpstr>
      <vt:lpstr>Outline</vt:lpstr>
      <vt:lpstr>PowerPoint Presentation</vt:lpstr>
      <vt:lpstr>What is Countdown?</vt:lpstr>
      <vt:lpstr>Countdown origins</vt:lpstr>
      <vt:lpstr>Countdown aims</vt:lpstr>
      <vt:lpstr>What does Countdown do?</vt:lpstr>
      <vt:lpstr>Countdown:  Promoting accountability for action</vt:lpstr>
      <vt:lpstr>Where is Countdown? </vt:lpstr>
      <vt:lpstr>Who is Countdown?</vt:lpstr>
      <vt:lpstr>Countdown moving forward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maternal and newborn health indicators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MNCH policies</vt:lpstr>
      <vt:lpstr>Systems and financing for MNCH</vt:lpstr>
      <vt:lpstr>PowerPoint Presentation</vt:lpstr>
      <vt:lpstr>Thank you!</vt:lpstr>
    </vt:vector>
  </TitlesOfParts>
  <Company>World Health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Countdown Report 2012, CS-C2A June 2012</dc:title>
  <dc:creator>jbryce;Dwivedi</dc:creator>
  <cp:lastModifiedBy>Dewi Ismajani Puradiredja</cp:lastModifiedBy>
  <cp:revision>747</cp:revision>
  <cp:lastPrinted>2012-06-12T19:26:24Z</cp:lastPrinted>
  <dcterms:created xsi:type="dcterms:W3CDTF">2008-01-10T17:37:13Z</dcterms:created>
  <dcterms:modified xsi:type="dcterms:W3CDTF">2014-12-07T17:39:52Z</dcterms:modified>
</cp:coreProperties>
</file>