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2" r:id="rId2"/>
    <p:sldId id="543" r:id="rId3"/>
    <p:sldId id="519" r:id="rId4"/>
    <p:sldId id="431" r:id="rId5"/>
    <p:sldId id="435" r:id="rId6"/>
    <p:sldId id="496" r:id="rId7"/>
    <p:sldId id="464" r:id="rId8"/>
    <p:sldId id="521" r:id="rId9"/>
    <p:sldId id="513" r:id="rId10"/>
    <p:sldId id="523" r:id="rId11"/>
    <p:sldId id="517" r:id="rId12"/>
    <p:sldId id="544" r:id="rId13"/>
    <p:sldId id="522" r:id="rId14"/>
    <p:sldId id="390" r:id="rId15"/>
    <p:sldId id="540" r:id="rId16"/>
    <p:sldId id="518" r:id="rId17"/>
    <p:sldId id="500" r:id="rId18"/>
    <p:sldId id="413" r:id="rId19"/>
    <p:sldId id="533"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416" r:id="rId38"/>
    <p:sldId id="511" r:id="rId39"/>
    <p:sldId id="545" r:id="rId40"/>
    <p:sldId id="546" r:id="rId41"/>
    <p:sldId id="547" r:id="rId42"/>
    <p:sldId id="548" r:id="rId43"/>
    <p:sldId id="549"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88851" autoAdjust="0"/>
  </p:normalViewPr>
  <p:slideViewPr>
    <p:cSldViewPr snapToGrid="0">
      <p:cViewPr>
        <p:scale>
          <a:sx n="110" d="100"/>
          <a:sy n="110" d="100"/>
        </p:scale>
        <p:origin x="-528" y="1512"/>
      </p:cViewPr>
      <p:guideLst>
        <p:guide orient="horz" pos="2160"/>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0"/>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Benin,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42537775-91DB-460D-8F71-1A661DFFCA3F}" type="slidenum">
              <a:rPr lang="en-US">
                <a:solidFill>
                  <a:prstClr val="black"/>
                </a:solidFill>
              </a:rPr>
              <a:pPr/>
              <a:t>15</a:t>
            </a:fld>
            <a:endParaRPr lang="en-US" dirty="0">
              <a:solidFill>
                <a:prstClr val="black"/>
              </a:solidFill>
            </a:endParaRPr>
          </a:p>
        </p:txBody>
      </p:sp>
      <p:sp>
        <p:nvSpPr>
          <p:cNvPr id="7270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0" marR="0" indent="0" algn="l" defTabSz="914400" rtl="0" eaLnBrk="1" fontAlgn="base" latinLnBrk="0" hangingPunct="0">
              <a:lnSpc>
                <a:spcPct val="100000"/>
              </a:lnSpc>
              <a:spcBef>
                <a:spcPct val="0"/>
              </a:spcBef>
              <a:spcAft>
                <a:spcPct val="0"/>
              </a:spcAft>
              <a:buClrTx/>
              <a:buSzTx/>
              <a:buFontTx/>
              <a:buNone/>
              <a:tabLst/>
              <a:defRPr/>
            </a:pPr>
            <a:r>
              <a:rPr lang="en-US" sz="2000" i="0" dirty="0" smtClean="0"/>
              <a:t>The 2014 </a:t>
            </a:r>
            <a:r>
              <a:rPr lang="en-US" sz="2000" i="1" dirty="0" smtClean="0"/>
              <a:t>Countdown profile </a:t>
            </a:r>
            <a:r>
              <a:rPr lang="en-US" sz="2000" i="0" smtClean="0"/>
              <a:t>for Benin</a:t>
            </a:r>
            <a:r>
              <a:rPr lang="en-US" sz="2000" i="0" baseline="0" smtClean="0"/>
              <a:t> </a:t>
            </a:r>
            <a:r>
              <a:rPr lang="en-US" sz="2000" i="0" dirty="0" smtClean="0"/>
              <a:t>has a wide range of data on maternal, newborn and child health.  It</a:t>
            </a:r>
            <a:r>
              <a:rPr lang="en-US" sz="2000" i="0" baseline="0" dirty="0" smtClean="0"/>
              <a:t> includes data for coverage of effective interventions for which there is internationally comparable data, where possible, including trend data.  </a:t>
            </a:r>
            <a:r>
              <a:rPr lang="en-US" sz="2000" i="0" dirty="0" smtClean="0">
                <a:solidFill>
                  <a:srgbClr val="FF0000"/>
                </a:solidFill>
              </a:rPr>
              <a:t>In</a:t>
            </a:r>
            <a:r>
              <a:rPr lang="en-US" sz="2000" i="0" baseline="0" dirty="0" smtClean="0">
                <a:solidFill>
                  <a:srgbClr val="FF0000"/>
                </a:solidFill>
              </a:rPr>
              <a:t> the  2014 Countdown profiles, and in this presentation, all data are the most recent available as of the time the profiles were developed in early 2014</a:t>
            </a:r>
            <a:r>
              <a:rPr lang="en-US" sz="2000" i="0" baseline="0" dirty="0" smtClean="0"/>
              <a:t>, with most data from the last nationally representative household survey.  </a:t>
            </a:r>
            <a:r>
              <a:rPr lang="en-US" sz="2000" i="0" baseline="0" dirty="0" smtClean="0">
                <a:solidFill>
                  <a:srgbClr val="FF0000"/>
                </a:solidFill>
              </a:rPr>
              <a:t>In some cases, more recent data have been released since the profile was published or this presentation was developed.</a:t>
            </a:r>
            <a:endParaRPr lang="en-US" sz="2000" i="0" dirty="0" smtClean="0">
              <a:solidFill>
                <a:srgbClr val="FF0000"/>
              </a:solidFill>
            </a:endParaRPr>
          </a:p>
          <a:p>
            <a:pPr eaLnBrk="1">
              <a:spcBef>
                <a:spcPct val="0"/>
              </a:spcBef>
            </a:pPr>
            <a:endParaRPr lang="en-US" sz="2000" dirty="0">
              <a:latin typeface="Arial" charset="0"/>
              <a:ea typeface="Microsoft YaHei" charset="-122"/>
            </a:endParaRPr>
          </a:p>
        </p:txBody>
      </p:sp>
      <p:sp>
        <p:nvSpPr>
          <p:cNvPr id="72707"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fld id="{9D059B30-D1B0-42C6-8B93-DD88175C8166}" type="slidenum">
              <a:rPr lang="en-US" sz="1400">
                <a:solidFill>
                  <a:srgbClr val="000000"/>
                </a:solidFill>
                <a:latin typeface="Calibri" charset="0"/>
              </a:rPr>
              <a:pPr/>
              <a:t>15</a:t>
            </a:fld>
            <a:endParaRPr lang="en-US" sz="1400" dirty="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r>
              <a:rPr lang="en-US" i="0" baseline="0" dirty="0" smtClean="0"/>
              <a:t>  </a:t>
            </a:r>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Benin’s official mortality statistics.)</a:t>
            </a:r>
          </a:p>
          <a:p>
            <a:r>
              <a:rPr lang="en-US" dirty="0" smtClean="0"/>
              <a:t>Other</a:t>
            </a:r>
            <a:r>
              <a:rPr lang="en-US" baseline="0" dirty="0" smtClean="0"/>
              <a:t> data sources are listed here and include </a:t>
            </a:r>
            <a:r>
              <a:rPr lang="en-US" dirty="0" smtClean="0"/>
              <a:t>country reports. </a:t>
            </a:r>
            <a:endParaRPr lang="en-US" i="1" dirty="0" smtClean="0">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The Benin </a:t>
            </a:r>
            <a:r>
              <a:rPr lang="en-US" i="1" dirty="0" smtClean="0"/>
              <a:t>Under—five child mortality rate </a:t>
            </a:r>
            <a:r>
              <a:rPr lang="en-US" dirty="0" smtClean="0"/>
              <a:t>and </a:t>
            </a:r>
            <a:r>
              <a:rPr lang="en-US" i="1" dirty="0" smtClean="0"/>
              <a:t>Maternal mortality ratio </a:t>
            </a:r>
            <a:r>
              <a:rPr lang="en-US" dirty="0" smtClean="0"/>
              <a:t>are declining, but are still too high.  Newer UN</a:t>
            </a:r>
            <a:r>
              <a:rPr lang="en-US" baseline="0" dirty="0" smtClean="0"/>
              <a:t> estimates show an Under-five mortality rate of 85 for 2013.</a:t>
            </a:r>
            <a:endParaRPr lang="en-US" dirty="0" smtClean="0"/>
          </a:p>
          <a:p>
            <a:endParaRPr lang="en-US" baseline="0" dirty="0" smtClean="0"/>
          </a:p>
          <a:p>
            <a:r>
              <a:rPr lang="en-US" i="1" baseline="0" dirty="0" smtClean="0"/>
              <a:t>(Note: Updated 2013 child mortality data from “</a:t>
            </a:r>
            <a:r>
              <a:rPr lang="en-ZA" sz="1200" b="0" i="1" kern="1200" dirty="0" smtClean="0">
                <a:solidFill>
                  <a:schemeClr val="tx1"/>
                </a:solidFill>
                <a:effectLst/>
                <a:latin typeface="+mn-lt"/>
                <a:ea typeface="+mn-ea"/>
                <a:cs typeface="+mn-cs"/>
              </a:rPr>
              <a:t>The UN Inter-agency Group for Child Mortality Estimation, 20124)</a:t>
            </a:r>
            <a:endParaRPr lang="en-US" i="1"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 </a:t>
            </a:r>
            <a:r>
              <a:rPr lang="en-US" dirty="0" smtClean="0"/>
              <a:t>for </a:t>
            </a:r>
            <a:r>
              <a:rPr lang="en-US" i="0" dirty="0" smtClean="0"/>
              <a:t>sub-Saharan</a:t>
            </a:r>
            <a:r>
              <a:rPr lang="en-US" i="0" baseline="0" dirty="0" smtClean="0"/>
              <a:t> Africa</a:t>
            </a:r>
            <a:r>
              <a:rPr lang="en-US" i="0" dirty="0" smtClean="0"/>
              <a:t>, including Benin,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19</a:t>
            </a:fld>
            <a:endParaRPr lang="en-US" dirty="0" smtClean="0">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Some 32% of child deaths occur in the neonatal period.  Most of these can be prevented.  Post-neonatal deaths can, also,</a:t>
            </a:r>
            <a:r>
              <a:rPr lang="en-US" baseline="0" dirty="0" smtClean="0"/>
              <a:t> mostly be prevented and come mainly from Malaria, Pneumonia, and Diarrhoea. </a:t>
            </a:r>
            <a:r>
              <a:rPr lang="en-US" dirty="0" smtClean="0"/>
              <a:t>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endParaRPr lang="en-US" i="0" baseline="0" dirty="0" smtClean="0"/>
          </a:p>
          <a:p>
            <a:r>
              <a:rPr lang="en-US" baseline="0" dirty="0" smtClean="0"/>
              <a:t>(</a:t>
            </a:r>
            <a:r>
              <a:rPr lang="en-US" i="1" baseline="0" dirty="0" smtClean="0"/>
              <a:t>Please note that updated infant and neonatal mortality rates as of 2013 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greatly along the continuum of care.  It’s useful to consider what delivery strategies are used to deliver these interventions and how</a:t>
            </a:r>
            <a:r>
              <a:rPr lang="en-US" baseline="0" dirty="0" smtClean="0"/>
              <a:t> to overcome </a:t>
            </a:r>
            <a:r>
              <a:rPr lang="en-US" i="0" baseline="0" dirty="0" smtClean="0"/>
              <a:t>barriers to delivery or to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a:t>
            </a:r>
            <a:r>
              <a:rPr lang="en-US" baseline="0" dirty="0" smtClean="0"/>
              <a:t> of </a:t>
            </a:r>
            <a:r>
              <a:rPr lang="en-US" i="1" baseline="0" dirty="0" smtClean="0"/>
              <a:t>Skilled attendant at delivery  </a:t>
            </a:r>
            <a:r>
              <a:rPr lang="en-US" baseline="0" dirty="0" smtClean="0"/>
              <a:t>has increased, but it’s important to consider </a:t>
            </a:r>
            <a:r>
              <a:rPr lang="en-US" b="1" i="0" baseline="0" dirty="0" smtClean="0"/>
              <a:t>who</a:t>
            </a:r>
            <a:r>
              <a:rPr lang="en-US" i="0" baseline="0" dirty="0" smtClean="0"/>
              <a:t> still lacks access and </a:t>
            </a:r>
            <a:r>
              <a:rPr lang="en-US" b="1" i="0" baseline="0" dirty="0" smtClean="0"/>
              <a:t>if</a:t>
            </a:r>
            <a:r>
              <a:rPr lang="en-US" i="0" baseline="0" dirty="0" smtClean="0"/>
              <a:t> </a:t>
            </a:r>
            <a:r>
              <a:rPr lang="en-US" b="0" i="0" baseline="0" dirty="0" smtClean="0"/>
              <a:t>quality of care issues </a:t>
            </a:r>
            <a:r>
              <a:rPr lang="en-US" i="0" baseline="0" dirty="0" smtClean="0"/>
              <a:t>also need to be addressed.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is estimated to</a:t>
            </a:r>
            <a:r>
              <a:rPr lang="en-US" baseline="0" dirty="0" smtClean="0"/>
              <a:t> be 40%.</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86% of women attend </a:t>
            </a:r>
            <a:r>
              <a:rPr lang="en-US" i="1" baseline="0" dirty="0" smtClean="0"/>
              <a:t>Antenatal care  </a:t>
            </a:r>
            <a:r>
              <a:rPr lang="en-US" i="0" baseline="0" dirty="0" smtClean="0"/>
              <a:t>with a s</a:t>
            </a:r>
            <a:r>
              <a:rPr lang="en-US" baseline="0" dirty="0" smtClean="0"/>
              <a:t>killed provider at least once during pregnancy.  61% women attend the necessary 4 visits as shown on the next slide.  Quality of care for antenatal care also needs to be considered.</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maternal and newborn health indicators.  Rural C-Section rates are still below the minimum needed to save women’s lives.  Data for postnatal visits for mom and for baby are not available.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Benin has data for 4 out of 5 of the indicators related to </a:t>
            </a:r>
            <a:r>
              <a:rPr lang="en-US" i="0" dirty="0" err="1" smtClean="0"/>
              <a:t>immunisation</a:t>
            </a:r>
            <a:r>
              <a:rPr lang="en-US" i="0" dirty="0" smtClean="0"/>
              <a:t>. Benin’s </a:t>
            </a:r>
            <a:r>
              <a:rPr lang="en-US" i="1" dirty="0" smtClean="0"/>
              <a:t>Immunization</a:t>
            </a:r>
            <a:r>
              <a:rPr lang="en-US" dirty="0" smtClean="0"/>
              <a:t> coverage is</a:t>
            </a:r>
            <a:r>
              <a:rPr lang="en-US" baseline="0" dirty="0" smtClean="0"/>
              <a:t> relatively high, but still leaves many children unprotected.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2011-12 only 31% </a:t>
            </a:r>
            <a:r>
              <a:rPr lang="en-US" sz="1200" kern="1200" dirty="0" smtClean="0">
                <a:solidFill>
                  <a:schemeClr val="tx1"/>
                </a:solidFill>
                <a:latin typeface="+mn-lt"/>
                <a:ea typeface="+mn-ea"/>
                <a:cs typeface="+mn-cs"/>
              </a:rPr>
              <a:t>of children with suspected pneumonia were taken to an appropriate health provider for treatment.  </a:t>
            </a:r>
            <a:r>
              <a:rPr lang="en-US" baseline="0" dirty="0" smtClean="0"/>
              <a:t>Data on those receiving antibiotics is not available.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 for diarrhoea careseeking or management</a:t>
            </a:r>
            <a:r>
              <a:rPr lang="en-US" baseline="0" dirty="0" smtClean="0"/>
              <a:t> shows some improvement from 1996.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Benin might </a:t>
            </a:r>
            <a:r>
              <a:rPr lang="en-US" i="0" dirty="0" smtClean="0"/>
              <a:t>know about the </a:t>
            </a:r>
            <a:r>
              <a:rPr lang="en-US" i="1" dirty="0" smtClean="0"/>
              <a:t>Countdown to 2015 for Maternal,</a:t>
            </a:r>
            <a:r>
              <a:rPr lang="en-US" i="1" baseline="0" dirty="0" smtClean="0"/>
              <a:t> Newborn and Child Health</a:t>
            </a:r>
            <a:r>
              <a:rPr lang="en-US" i="0" dirty="0" smtClean="0"/>
              <a:t>.  The Countdown has been producing individual country profiles since 2005. This slide show is intended to stimulate discussion about country progress in Benin</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ITN use was increasing significantly by 2011-12.</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Stunting</a:t>
            </a:r>
            <a:r>
              <a:rPr lang="en-US" dirty="0" smtClean="0"/>
              <a:t> rates </a:t>
            </a:r>
            <a:r>
              <a:rPr lang="en-US" baseline="0" dirty="0" smtClean="0"/>
              <a:t>increased while percent of children underweight declined since 1996.</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Exclusive breastfeeding</a:t>
            </a:r>
            <a:r>
              <a:rPr lang="en-US" dirty="0" smtClean="0"/>
              <a:t> rates </a:t>
            </a:r>
            <a:r>
              <a:rPr lang="en-US" baseline="0" dirty="0" smtClean="0"/>
              <a:t>declined between 2006 and 2011-12.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a:t>
            </a:r>
            <a:r>
              <a:rPr lang="en-US" baseline="0" dirty="0" smtClean="0"/>
              <a:t> to </a:t>
            </a:r>
            <a:r>
              <a:rPr lang="en-US" i="1" baseline="0" dirty="0" smtClean="0"/>
              <a:t>Improved drinking water </a:t>
            </a:r>
            <a:r>
              <a:rPr lang="en-US" baseline="0" dirty="0" smtClean="0"/>
              <a:t>continues to grow, especially in rural areas.  Around 31% of the rural population are still without improved drinking water.</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While there have been some improvements in sanitation coverage, most are still using</a:t>
            </a:r>
            <a:r>
              <a:rPr lang="en-US" i="0" baseline="0" dirty="0" smtClean="0"/>
              <a:t> unimproved facilities or o</a:t>
            </a:r>
            <a:r>
              <a:rPr lang="en-US" i="0" dirty="0" smtClean="0"/>
              <a:t>pen defecation</a:t>
            </a:r>
            <a:r>
              <a:rPr lang="en-US" dirty="0" smtClean="0"/>
              <a:t>.   In rural areas 76% of the population</a:t>
            </a:r>
            <a:r>
              <a:rPr lang="en-US" baseline="0" dirty="0" smtClean="0"/>
              <a:t> practice open defecation.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Benin has adopted </a:t>
            </a:r>
            <a:r>
              <a:rPr lang="en-US" sz="1200" kern="1200" baseline="0" dirty="0" smtClean="0">
                <a:solidFill>
                  <a:schemeClr val="tx1"/>
                </a:solidFill>
                <a:latin typeface="+mn-lt"/>
                <a:ea typeface="+mn-ea"/>
                <a:cs typeface="+mn-cs"/>
              </a:rPr>
              <a:t>all </a:t>
            </a:r>
            <a:r>
              <a:rPr lang="en-US" sz="1200" kern="1200" dirty="0" smtClean="0">
                <a:solidFill>
                  <a:schemeClr val="tx1"/>
                </a:solidFill>
                <a:latin typeface="+mn-lt"/>
                <a:ea typeface="+mn-ea"/>
                <a:cs typeface="+mn-cs"/>
              </a:rPr>
              <a:t>of the policies being tracked by Countdown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Implementing these policies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at scale can contribute to improved coverage of lifesaving interventions.</a:t>
            </a:r>
          </a:p>
          <a:p>
            <a:r>
              <a:rPr lang="en-US" baseline="0" dirty="0" smtClean="0"/>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These indicators for </a:t>
            </a:r>
            <a:r>
              <a:rPr lang="en-US" i="1" dirty="0" smtClean="0"/>
              <a:t>Systems and financing</a:t>
            </a:r>
            <a:r>
              <a:rPr lang="en-US" dirty="0" smtClean="0"/>
              <a:t> give a</a:t>
            </a:r>
            <a:r>
              <a:rPr lang="en-US" baseline="0" dirty="0" smtClean="0"/>
              <a:t> limited, but useful, picture of system strengths and weaknesses.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r>
              <a:rPr lang="en-US" dirty="0" smtClean="0"/>
              <a:t>This slide shows coverage levels for the poorest and richest households for a range of interventions along the continuum of care. The poorest 20% is represented by the red dot.  The wealthiest 20% is represented by the</a:t>
            </a:r>
            <a:r>
              <a:rPr lang="en-US" baseline="0" dirty="0" smtClean="0"/>
              <a:t> orange dot. The longer the line between the two groups, the greater the inequality.  </a:t>
            </a:r>
            <a:r>
              <a:rPr lang="en-US" dirty="0" smtClean="0"/>
              <a:t> Inequality is greatest for</a:t>
            </a:r>
            <a:r>
              <a:rPr lang="en-US" baseline="0" dirty="0" smtClean="0"/>
              <a:t> </a:t>
            </a:r>
            <a:r>
              <a:rPr lang="en-US" i="1" baseline="0" dirty="0" smtClean="0"/>
              <a:t>Skilled birth attendant</a:t>
            </a:r>
            <a:r>
              <a:rPr lang="en-US" baseline="0" dirty="0" smtClean="0"/>
              <a:t>, </a:t>
            </a:r>
            <a:r>
              <a:rPr lang="en-US" i="1" baseline="0" dirty="0" smtClean="0"/>
              <a:t>A</a:t>
            </a:r>
            <a:r>
              <a:rPr lang="en-US" i="1" dirty="0" smtClean="0"/>
              <a:t>ntenatal care</a:t>
            </a:r>
            <a:r>
              <a:rPr lang="en-US" dirty="0" smtClean="0"/>
              <a:t>, and </a:t>
            </a:r>
            <a:r>
              <a:rPr lang="en-US" i="1" dirty="0" smtClean="0"/>
              <a:t>Demand for family planning satisfied</a:t>
            </a:r>
            <a:r>
              <a:rPr lang="en-US" i="1" baseline="0" dirty="0" smtClean="0"/>
              <a:t>  </a:t>
            </a:r>
            <a:r>
              <a:rPr lang="en-US" baseline="0" dirty="0" smtClean="0"/>
              <a:t>which often depend on facilities. </a:t>
            </a:r>
            <a:r>
              <a:rPr lang="en-US" sz="1200" kern="1200" dirty="0" smtClean="0">
                <a:solidFill>
                  <a:srgbClr val="FF0000"/>
                </a:solidFill>
                <a:latin typeface="+mn-lt"/>
                <a:ea typeface="+mn-ea"/>
                <a:cs typeface="+mn-cs"/>
              </a:rPr>
              <a:t>Only 2 interventions </a:t>
            </a:r>
            <a:r>
              <a:rPr lang="en-US" sz="1200" i="0" kern="1200" dirty="0" smtClean="0">
                <a:solidFill>
                  <a:srgbClr val="FF0000"/>
                </a:solidFill>
                <a:latin typeface="+mn-lt"/>
                <a:ea typeface="+mn-ea"/>
                <a:cs typeface="+mn-cs"/>
              </a:rPr>
              <a:t>(</a:t>
            </a:r>
            <a:r>
              <a:rPr lang="en-US" sz="1200" i="1" kern="1200" dirty="0" smtClean="0">
                <a:solidFill>
                  <a:srgbClr val="FF0000"/>
                </a:solidFill>
                <a:latin typeface="+mn-lt"/>
                <a:ea typeface="+mn-ea"/>
                <a:cs typeface="+mn-cs"/>
              </a:rPr>
              <a:t>Early initiation of breastfeeding</a:t>
            </a:r>
            <a:r>
              <a:rPr lang="en-US" sz="1200" i="1" kern="1200" baseline="0" dirty="0" smtClean="0">
                <a:solidFill>
                  <a:srgbClr val="FF0000"/>
                </a:solidFill>
                <a:latin typeface="+mn-lt"/>
                <a:ea typeface="+mn-ea"/>
                <a:cs typeface="+mn-cs"/>
              </a:rPr>
              <a:t> </a:t>
            </a:r>
            <a:r>
              <a:rPr lang="en-US" sz="1200" i="0" kern="1200" dirty="0" smtClean="0">
                <a:solidFill>
                  <a:srgbClr val="FF0000"/>
                </a:solidFill>
                <a:latin typeface="+mn-lt"/>
                <a:ea typeface="+mn-ea"/>
                <a:cs typeface="+mn-cs"/>
              </a:rPr>
              <a:t>and</a:t>
            </a:r>
            <a:r>
              <a:rPr lang="en-US" sz="1200" i="1" kern="1200" dirty="0" smtClean="0">
                <a:solidFill>
                  <a:srgbClr val="FF0000"/>
                </a:solidFill>
                <a:latin typeface="+mn-lt"/>
                <a:ea typeface="+mn-ea"/>
                <a:cs typeface="+mn-cs"/>
              </a:rPr>
              <a:t> ORT for children with diarrhoea</a:t>
            </a:r>
            <a:r>
              <a:rPr lang="en-US" sz="1200" i="0" kern="1200" dirty="0" smtClean="0">
                <a:solidFill>
                  <a:srgbClr val="FF0000"/>
                </a:solidFill>
                <a:latin typeface="+mn-lt"/>
                <a:ea typeface="+mn-ea"/>
                <a:cs typeface="+mn-cs"/>
              </a:rPr>
              <a:t>) show </a:t>
            </a:r>
            <a:r>
              <a:rPr lang="en-US" sz="1200" kern="1200" dirty="0" smtClean="0">
                <a:solidFill>
                  <a:srgbClr val="FF0000"/>
                </a:solidFill>
                <a:latin typeface="+mn-lt"/>
                <a:ea typeface="+mn-ea"/>
                <a:cs typeface="+mn-cs"/>
              </a:rPr>
              <a:t>much smaller gaps in coverage.</a:t>
            </a:r>
            <a:endParaRPr lang="en-US" i="1" baseline="0" dirty="0" smtClean="0">
              <a:solidFill>
                <a:srgbClr val="FF0000"/>
              </a:solidFill>
            </a:endParaRPr>
          </a:p>
          <a:p>
            <a:endParaRPr lang="en-US" baseline="0" dirty="0" smtClean="0"/>
          </a:p>
          <a:p>
            <a:r>
              <a:rPr lang="en-US" i="1" baseline="0" dirty="0" smtClean="0"/>
              <a:t>(These figures might differ from other charts due to differences in data sources.)     </a:t>
            </a:r>
          </a:p>
          <a:p>
            <a:endParaRPr lang="en-US" baseline="0" dirty="0" smtClean="0"/>
          </a:p>
          <a:p>
            <a:r>
              <a:rPr lang="en-US" i="1" baseline="0" dirty="0" smtClean="0"/>
              <a:t>(Note: Additional Equity slides for Benin are included as optional at the end of this presentation and are also available on the Countdown website.)</a:t>
            </a:r>
            <a:endParaRPr lang="en-US" i="1" dirty="0" smtClean="0"/>
          </a:p>
          <a:p>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39</a:t>
            </a:fld>
            <a:endParaRPr lang="en-US" dirty="0"/>
          </a:p>
        </p:txBody>
      </p:sp>
    </p:spTree>
    <p:extLst>
      <p:ext uri="{BB962C8B-B14F-4D97-AF65-F5344CB8AC3E}">
        <p14:creationId xmlns:p14="http://schemas.microsoft.com/office/powerpoint/2010/main" val="2215357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dirty="0" smtClean="0"/>
              <a:t>,</a:t>
            </a:r>
            <a:r>
              <a:rPr lang="en-US" i="0" baseline="0" dirty="0" smtClean="0"/>
              <a:t> and </a:t>
            </a:r>
            <a:r>
              <a:rPr lang="en-US" dirty="0" smtClean="0"/>
              <a:t>Part 2 will describe</a:t>
            </a:r>
            <a:r>
              <a:rPr lang="en-US" baseline="0" dirty="0" smtClean="0"/>
              <a:t> the </a:t>
            </a:r>
            <a:r>
              <a:rPr lang="en-GB" i="0" baseline="0" dirty="0" smtClean="0"/>
              <a:t>Benin</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bednet the previous night (only for countries with endemic malaria)</a:t>
            </a:r>
            <a:endParaRPr lang="en-US" b="0" i="1"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p>
              <a:p>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14:m>
                  <m:oMathPara xmlns="" xmlns:m="http://schemas.openxmlformats.org/officeDocument/2006/math">
                    <m:oMathParaPr>
                      <m:jc m:val="centerGroup"/>
                    </m:oMathParaPr>
                    <m:oMath xmlns:m="http://schemas.openxmlformats.org/officeDocument/2006/math">
                      <m:r>
                        <a:rPr lang="en-US" sz="1200" i="1" kern="1200" smtClean="0">
                          <a:solidFill>
                            <a:schemeClr val="tx1"/>
                          </a:solidFill>
                          <a:effectLst/>
                          <a:latin typeface="Cambria Math"/>
                          <a:ea typeface="+mn-ea"/>
                          <a:cs typeface="+mn-cs"/>
                        </a:rPr>
                        <m:t>𝐶𝐶𝐼</m:t>
                      </m:r>
                      <m:r>
                        <a:rPr lang="en-US" sz="1200" i="1" kern="1200" smtClean="0">
                          <a:solidFill>
                            <a:schemeClr val="tx1"/>
                          </a:solidFill>
                          <a:effectLst/>
                          <a:latin typeface="Cambria Math"/>
                          <a:ea typeface="+mn-ea"/>
                          <a:cs typeface="+mn-cs"/>
                        </a:rPr>
                        <m:t>=</m:t>
                      </m:r>
                      <m:f>
                        <m:fPr>
                          <m:type m:val="skw"/>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1</m:t>
                          </m:r>
                        </m:num>
                        <m:den>
                          <m:r>
                            <a:rPr lang="en-US" sz="1200" i="1" kern="1200">
                              <a:solidFill>
                                <a:schemeClr val="tx1"/>
                              </a:solidFill>
                              <a:effectLst/>
                              <a:latin typeface="Cambria Math"/>
                              <a:ea typeface="+mn-ea"/>
                              <a:cs typeface="+mn-cs"/>
                            </a:rPr>
                            <m:t>4</m:t>
                          </m:r>
                        </m:den>
                      </m:f>
                      <m:d>
                        <m:dPr>
                          <m:ctrlPr>
                            <a:rPr lang="en-US" sz="1200" i="1" kern="1200">
                              <a:solidFill>
                                <a:schemeClr val="tx1"/>
                              </a:solidFill>
                              <a:effectLst/>
                              <a:latin typeface="Cambria Math"/>
                              <a:ea typeface="+mn-ea"/>
                              <a:cs typeface="+mn-cs"/>
                            </a:rPr>
                          </m:ctrlPr>
                        </m:dPr>
                        <m:e>
                          <m:r>
                            <a:rPr lang="en-US" sz="1200" i="1" kern="1200">
                              <a:solidFill>
                                <a:schemeClr val="tx1"/>
                              </a:solidFill>
                              <a:effectLst/>
                              <a:latin typeface="Cambria Math"/>
                              <a:ea typeface="+mn-ea"/>
                              <a:cs typeface="+mn-cs"/>
                            </a:rPr>
                            <m:t>𝐹𝑃𝑆</m:t>
                          </m:r>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𝑆𝐵𝐴</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𝐴𝑁𝐶𝑆</m:t>
                              </m:r>
                            </m:num>
                            <m:den>
                              <m:r>
                                <a:rPr lang="en-US" sz="1200" i="1" kern="1200">
                                  <a:solidFill>
                                    <a:schemeClr val="tx1"/>
                                  </a:solidFill>
                                  <a:effectLst/>
                                  <a:latin typeface="Cambria Math"/>
                                  <a:ea typeface="+mn-ea"/>
                                  <a:cs typeface="+mn-cs"/>
                                </a:rPr>
                                <m:t>2</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2</m:t>
                              </m:r>
                              <m:r>
                                <a:rPr lang="en-US" sz="1200" i="1" kern="1200">
                                  <a:solidFill>
                                    <a:schemeClr val="tx1"/>
                                  </a:solidFill>
                                  <a:effectLst/>
                                  <a:latin typeface="Cambria Math"/>
                                  <a:ea typeface="+mn-ea"/>
                                  <a:cs typeface="+mn-cs"/>
                                </a:rPr>
                                <m:t>𝐷𝑃𝑇</m:t>
                              </m:r>
                              <m:r>
                                <a:rPr lang="en-US" sz="1200" i="1" kern="1200">
                                  <a:solidFill>
                                    <a:schemeClr val="tx1"/>
                                  </a:solidFill>
                                  <a:effectLst/>
                                  <a:latin typeface="Cambria Math"/>
                                  <a:ea typeface="+mn-ea"/>
                                  <a:cs typeface="+mn-cs"/>
                                </a:rPr>
                                <m:t>3+</m:t>
                              </m:r>
                              <m:r>
                                <a:rPr lang="en-US" sz="1200" i="1" kern="1200">
                                  <a:solidFill>
                                    <a:schemeClr val="tx1"/>
                                  </a:solidFill>
                                  <a:effectLst/>
                                  <a:latin typeface="Cambria Math"/>
                                  <a:ea typeface="+mn-ea"/>
                                  <a:cs typeface="+mn-cs"/>
                                </a:rPr>
                                <m:t>𝑀𝑆𝐿</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𝐵𝐶𝐺</m:t>
                              </m:r>
                            </m:num>
                            <m:den>
                              <m:r>
                                <a:rPr lang="en-US" sz="1200" i="1" kern="1200">
                                  <a:solidFill>
                                    <a:schemeClr val="tx1"/>
                                  </a:solidFill>
                                  <a:effectLst/>
                                  <a:latin typeface="Cambria Math"/>
                                  <a:ea typeface="+mn-ea"/>
                                  <a:cs typeface="+mn-cs"/>
                                </a:rPr>
                                <m:t>4</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𝑂𝑅𝑇</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𝐶𝑃𝑁𝑀</m:t>
                              </m:r>
                            </m:num>
                            <m:den>
                              <m:r>
                                <a:rPr lang="en-US" sz="1200" i="1" kern="1200">
                                  <a:solidFill>
                                    <a:schemeClr val="tx1"/>
                                  </a:solidFill>
                                  <a:effectLst/>
                                  <a:latin typeface="Cambria Math"/>
                                  <a:ea typeface="+mn-ea"/>
                                  <a:cs typeface="+mn-cs"/>
                                </a:rPr>
                                <m:t>2</m:t>
                              </m:r>
                            </m:den>
                          </m:f>
                        </m:e>
                      </m:d>
                      <m:r>
                        <a:rPr lang="en-US" sz="1200" i="1" kern="1200">
                          <a:solidFill>
                            <a:schemeClr val="tx1"/>
                          </a:solidFill>
                          <a:effectLst/>
                          <a:latin typeface="Cambria Math"/>
                          <a:ea typeface="+mn-ea"/>
                          <a:cs typeface="+mn-cs"/>
                        </a:rPr>
                        <m:t>.</m:t>
                      </m:r>
                    </m:oMath>
                  </m:oMathPara>
                </a14:m>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a:p>
                <a:endParaRPr lang="en-US" b="1" i="1"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r>
                  <a:rPr lang="en-US" sz="1200" i="0" kern="1200" dirty="0" smtClean="0">
                    <a:solidFill>
                      <a:schemeClr val="tx1"/>
                    </a:solidFill>
                    <a:effectLst/>
                    <a:latin typeface="Cambria Math"/>
                    <a:ea typeface="+mn-ea"/>
                    <a:cs typeface="+mn-cs"/>
                  </a:rPr>
                  <a:t>                                                                      𝐶𝐶𝐼=</a:t>
                </a:r>
                <a:r>
                  <a:rPr lang="en-US" sz="1200" i="0" kern="1200" dirty="0">
                    <a:solidFill>
                      <a:schemeClr val="tx1"/>
                    </a:solidFill>
                    <a:effectLst/>
                    <a:latin typeface="Cambria Math"/>
                    <a:ea typeface="+mn-ea"/>
                    <a:cs typeface="+mn-cs"/>
                  </a:rPr>
                  <a:t>1⁄4 (𝐹𝑃𝑆+(𝑆𝐵𝐴+𝐴𝑁𝐶𝑆)/2+(2𝐷𝑃𝑇3+𝑀𝑆𝐿+𝐵𝐶𝐺)/4+(𝑂𝑅𝑇+𝐶𝑃𝑁𝑀)/2).</a:t>
                </a:r>
                <a:endParaRPr lang="en-US" sz="120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a:p>
                <a:endParaRPr lang="en-US" b="1" i="1" dirty="0"/>
              </a:p>
            </p:txBody>
          </p:sp>
        </mc:Fallback>
      </mc:AlternateContent>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noProof="0" dirty="0" smtClean="0">
                <a:solidFill>
                  <a:srgbClr val="800000"/>
                </a:solidFill>
                <a:latin typeface="+mj-lt"/>
                <a:ea typeface="+mj-ea"/>
                <a:cs typeface="Calibri" pitchFamily="34" charset="0"/>
              </a:rPr>
              <a:t>Benin</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a:t>
            </a:r>
            <a:r>
              <a:rPr lang="en-US" sz="2200" dirty="0" smtClean="0"/>
              <a:t>Contribute to </a:t>
            </a:r>
            <a:r>
              <a:rPr lang="en-US" sz="2200" dirty="0"/>
              <a:t>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endParaRPr lang="en-US" sz="2600" b="1" dirty="0" smtClean="0">
              <a:solidFill>
                <a:srgbClr val="800000"/>
              </a:solidFill>
            </a:endParaRP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Benin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ZA" dirty="0">
              <a:solidFill>
                <a:prstClr val="black"/>
              </a:solidFill>
            </a:endParaRPr>
          </a:p>
        </p:txBody>
      </p:sp>
      <p:pic>
        <p:nvPicPr>
          <p:cNvPr id="1027" name="Picture 3"/>
          <p:cNvPicPr>
            <a:picLocks noChangeAspect="1" noChangeArrowheads="1"/>
          </p:cNvPicPr>
          <p:nvPr/>
        </p:nvPicPr>
        <p:blipFill>
          <a:blip r:embed="rId4" cstate="print"/>
          <a:srcRect/>
          <a:stretch>
            <a:fillRect/>
          </a:stretch>
        </p:blipFill>
        <p:spPr bwMode="auto">
          <a:xfrm>
            <a:off x="-12675870" y="-16933545"/>
            <a:ext cx="5561338" cy="72000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552950" y="3400425"/>
            <a:ext cx="38100" cy="57150"/>
          </a:xfrm>
          <a:prstGeom prst="rect">
            <a:avLst/>
          </a:prstGeom>
          <a:noFill/>
          <a:ln w="9525">
            <a:noFill/>
            <a:miter lim="800000"/>
            <a:headEnd/>
            <a:tailEnd/>
          </a:ln>
        </p:spPr>
      </p:pic>
    </p:spTree>
    <p:extLst>
      <p:ext uri="{BB962C8B-B14F-4D97-AF65-F5344CB8AC3E}">
        <p14:creationId xmlns:p14="http://schemas.microsoft.com/office/powerpoint/2010/main" val="5549573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2941608" y="268288"/>
            <a:ext cx="5797221"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National progress towards MDGs 4 &amp; 5</a:t>
            </a:r>
            <a:endParaRPr lang="en-US" sz="3600" b="1" dirty="0">
              <a:solidFill>
                <a:srgbClr val="FFFFFF"/>
              </a:solidFill>
              <a:latin typeface="Calibri" pitchFamily="34" charset="0"/>
              <a:cs typeface="Calibri" pitchFamily="34" charset="0"/>
            </a:endParaRPr>
          </a:p>
        </p:txBody>
      </p:sp>
      <p:sp>
        <p:nvSpPr>
          <p:cNvPr id="4" name="Rectangle 7"/>
          <p:cNvSpPr>
            <a:spLocks noChangeArrowheads="1"/>
          </p:cNvSpPr>
          <p:nvPr/>
        </p:nvSpPr>
        <p:spPr bwMode="auto">
          <a:xfrm>
            <a:off x="188598" y="1500654"/>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2012:</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309356" y="5185998"/>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smtClean="0">
                <a:solidFill>
                  <a:srgbClr val="990033"/>
                </a:solidFill>
                <a:latin typeface="+mn-lt"/>
                <a:cs typeface="Calibri" pitchFamily="34" charset="0"/>
              </a:rPr>
              <a:t>2013 </a:t>
            </a:r>
            <a:r>
              <a:rPr lang="en-US" sz="2400" b="1" dirty="0">
                <a:solidFill>
                  <a:srgbClr val="990033"/>
                </a:solidFill>
                <a:latin typeface="+mn-lt"/>
                <a:cs typeface="Calibri" pitchFamily="34" charset="0"/>
              </a:rPr>
              <a:t>child mortality data was released in late </a:t>
            </a:r>
            <a:r>
              <a:rPr lang="en-US" sz="2400" b="1" dirty="0" smtClean="0">
                <a:solidFill>
                  <a:srgbClr val="990033"/>
                </a:solidFill>
                <a:latin typeface="+mn-lt"/>
                <a:cs typeface="Calibri" pitchFamily="34" charset="0"/>
              </a:rPr>
              <a:t>2014:</a:t>
            </a:r>
          </a:p>
          <a:p>
            <a:pPr algn="ctr">
              <a:defRPr/>
            </a:pPr>
            <a:r>
              <a:rPr lang="en-US" sz="2200" dirty="0" smtClean="0">
                <a:latin typeface="+mn-lt"/>
              </a:rPr>
              <a:t>Under-five </a:t>
            </a:r>
            <a:r>
              <a:rPr lang="en-US" sz="2200" dirty="0">
                <a:latin typeface="+mn-lt"/>
              </a:rPr>
              <a:t>m</a:t>
            </a:r>
            <a:r>
              <a:rPr lang="en-US" sz="2200" dirty="0" smtClean="0">
                <a:latin typeface="+mn-lt"/>
              </a:rPr>
              <a:t>ortality rate (U5MR)= 85 </a:t>
            </a:r>
            <a:r>
              <a:rPr lang="en-US" sz="2200" dirty="0">
                <a:latin typeface="+mn-lt"/>
              </a:rPr>
              <a:t>deaths per 1000 live births</a:t>
            </a:r>
          </a:p>
          <a:p>
            <a:pPr algn="ctr"/>
            <a:r>
              <a:rPr lang="en-US" sz="2200" dirty="0" smtClean="0">
                <a:latin typeface="+mn-lt"/>
              </a:rPr>
              <a:t>Infant mortality rate (IMR) </a:t>
            </a:r>
            <a:r>
              <a:rPr lang="en-US" sz="2200" dirty="0">
                <a:latin typeface="+mn-lt"/>
              </a:rPr>
              <a:t>= </a:t>
            </a:r>
            <a:r>
              <a:rPr lang="en-US" sz="2200" dirty="0" smtClean="0">
                <a:latin typeface="+mn-lt"/>
              </a:rPr>
              <a:t>56 </a:t>
            </a:r>
            <a:r>
              <a:rPr lang="en-US" sz="2200" dirty="0">
                <a:latin typeface="+mn-lt"/>
              </a:rPr>
              <a:t>deaths per 1000 live births</a:t>
            </a:r>
          </a:p>
          <a:p>
            <a:pPr algn="ctr"/>
            <a:r>
              <a:rPr lang="en-US" sz="2200" dirty="0" smtClean="0">
                <a:latin typeface="+mn-lt"/>
              </a:rPr>
              <a:t>Neonatal mortality rate (NMR) </a:t>
            </a:r>
            <a:r>
              <a:rPr lang="en-US" sz="2200" dirty="0">
                <a:latin typeface="+mn-lt"/>
              </a:rPr>
              <a:t>= </a:t>
            </a:r>
            <a:r>
              <a:rPr lang="en-US" sz="2200" dirty="0" smtClean="0">
                <a:latin typeface="+mn-lt"/>
              </a:rPr>
              <a:t>27 </a:t>
            </a:r>
            <a:r>
              <a:rPr lang="en-US" sz="2200" dirty="0">
                <a:latin typeface="+mn-lt"/>
              </a:rPr>
              <a:t>deaths per 1000 live births</a:t>
            </a:r>
          </a:p>
          <a:p>
            <a:pPr algn="ctr">
              <a:defRPr/>
            </a:pPr>
            <a:endParaRPr lang="en-US" sz="2400" b="1" dirty="0">
              <a:solidFill>
                <a:srgbClr val="990033"/>
              </a:solidFill>
              <a:latin typeface="+mn-lt"/>
              <a:cs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05442" y="2009955"/>
            <a:ext cx="8397479" cy="3060000"/>
          </a:xfrm>
          <a:prstGeom prst="rect">
            <a:avLst/>
          </a:prstGeom>
          <a:noFill/>
          <a:ln w="9525">
            <a:noFill/>
            <a:miter lim="800000"/>
            <a:headEnd/>
            <a:tailEnd/>
          </a:ln>
        </p:spPr>
      </p:pic>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16107" y="2042573"/>
            <a:ext cx="3113689"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direct causes:</a:t>
            </a:r>
            <a:endParaRPr lang="en-US" sz="2400" b="1" dirty="0">
              <a:solidFill>
                <a:srgbClr val="990033"/>
              </a:solidFill>
              <a:latin typeface="+mn-lt"/>
              <a:cs typeface="Calibri" pitchFamily="34" charset="0"/>
            </a:endParaRPr>
          </a:p>
          <a:p>
            <a:r>
              <a:rPr lang="en-US" sz="2400" dirty="0">
                <a:latin typeface="+mn-lt"/>
              </a:rPr>
              <a:t>Haemorrhage – </a:t>
            </a:r>
            <a:r>
              <a:rPr lang="en-US" sz="2400" dirty="0" smtClean="0">
                <a:latin typeface="+mn-lt"/>
              </a:rPr>
              <a:t>25%</a:t>
            </a:r>
            <a:endParaRPr lang="en-US" sz="2400" dirty="0">
              <a:latin typeface="+mn-lt"/>
            </a:endParaRPr>
          </a:p>
          <a:p>
            <a:r>
              <a:rPr lang="en-US" sz="2400" dirty="0">
                <a:latin typeface="+mn-lt"/>
              </a:rPr>
              <a:t>Hypertension – </a:t>
            </a:r>
            <a:r>
              <a:rPr lang="en-US" sz="2400" dirty="0" smtClean="0">
                <a:latin typeface="+mn-lt"/>
              </a:rPr>
              <a:t>16%</a:t>
            </a:r>
          </a:p>
          <a:p>
            <a:pPr lvl="0"/>
            <a:r>
              <a:rPr lang="en-US" sz="2400" dirty="0">
                <a:solidFill>
                  <a:prstClr val="black"/>
                </a:solidFill>
                <a:latin typeface="Calibri"/>
              </a:rPr>
              <a:t>Unsafe abortion – </a:t>
            </a:r>
            <a:r>
              <a:rPr lang="en-US" sz="2400" dirty="0" smtClean="0">
                <a:solidFill>
                  <a:prstClr val="black"/>
                </a:solidFill>
                <a:latin typeface="Calibri"/>
              </a:rPr>
              <a:t>10%</a:t>
            </a:r>
            <a:endParaRPr lang="en-US" sz="2400" dirty="0"/>
          </a:p>
          <a:p>
            <a:r>
              <a:rPr lang="en-US" sz="2400" dirty="0" smtClean="0">
                <a:latin typeface="+mn-lt"/>
              </a:rPr>
              <a:t>Sepsis – 10%</a:t>
            </a:r>
          </a:p>
          <a:p>
            <a:r>
              <a:rPr lang="en-US" sz="2400" dirty="0" smtClean="0">
                <a:latin typeface="+mn-lt"/>
              </a:rPr>
              <a:t>Embolism 2%</a:t>
            </a:r>
          </a:p>
          <a:p>
            <a:pPr>
              <a:defRPr/>
            </a:pPr>
            <a:endParaRPr lang="en-US" sz="2000" i="1" dirty="0">
              <a:latin typeface="+mn-lt"/>
              <a:cs typeface="Calibri" pitchFamily="34" charset="0"/>
            </a:endParaRPr>
          </a:p>
          <a:p>
            <a:pPr marL="457200" indent="-457200">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Understanding the cause of death distribution </a:t>
            </a:r>
            <a:r>
              <a:rPr lang="en-US" sz="2800" dirty="0" smtClean="0">
                <a:latin typeface="Calibri" pitchFamily="34" charset="0"/>
                <a:cs typeface="Calibri" pitchFamily="34" charset="0"/>
              </a:rPr>
              <a:t>is important for program development and monitoring</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77706" y="268288"/>
            <a:ext cx="6185140" cy="1077218"/>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200" b="1" dirty="0" smtClean="0">
                <a:solidFill>
                  <a:srgbClr val="FFFFFF"/>
                </a:solidFill>
                <a:latin typeface="Calibri" pitchFamily="34" charset="0"/>
                <a:cs typeface="Calibri" pitchFamily="34" charset="0"/>
              </a:rPr>
              <a:t>Why do sub-Saharan African mothers die?</a:t>
            </a:r>
            <a:endParaRPr lang="en-US" sz="3200" b="1" dirty="0">
              <a:solidFill>
                <a:srgbClr val="FFFFFF"/>
              </a:solidFill>
              <a:latin typeface="Calibri" pitchFamily="34" charset="0"/>
              <a:cs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450566" y="1423358"/>
            <a:ext cx="5466491" cy="3600000"/>
          </a:xfrm>
          <a:prstGeom prst="rect">
            <a:avLst/>
          </a:prstGeom>
          <a:noFill/>
          <a:ln w="9525">
            <a:noFill/>
            <a:miter lim="800000"/>
            <a:headEnd/>
            <a:tailEnd/>
          </a:ln>
        </p:spPr>
      </p:pic>
    </p:spTree>
    <p:extLst>
      <p:ext uri="{BB962C8B-B14F-4D97-AF65-F5344CB8AC3E}">
        <p14:creationId xmlns:p14="http://schemas.microsoft.com/office/powerpoint/2010/main" val="257541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68400" y="2051199"/>
            <a:ext cx="2540832"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a:latin typeface="+mn-lt"/>
                <a:cs typeface="Calibri" pitchFamily="34" charset="0"/>
              </a:rPr>
              <a:t>Neonatal – </a:t>
            </a:r>
            <a:r>
              <a:rPr lang="en-US" sz="2400" dirty="0" smtClean="0">
                <a:latin typeface="+mn-lt"/>
                <a:cs typeface="Calibri" pitchFamily="34" charset="0"/>
              </a:rPr>
              <a:t>32%</a:t>
            </a:r>
          </a:p>
          <a:p>
            <a:pPr>
              <a:defRPr/>
            </a:pPr>
            <a:r>
              <a:rPr lang="en-US" sz="2400" dirty="0" smtClean="0">
                <a:latin typeface="+mn-lt"/>
                <a:cs typeface="Calibri" pitchFamily="34" charset="0"/>
              </a:rPr>
              <a:t>Malaria – 21%</a:t>
            </a:r>
            <a:endParaRPr lang="en-US" sz="2400" dirty="0">
              <a:latin typeface="+mn-lt"/>
              <a:cs typeface="Calibri" pitchFamily="34" charset="0"/>
            </a:endParaRPr>
          </a:p>
          <a:p>
            <a:pPr>
              <a:defRPr/>
            </a:pPr>
            <a:r>
              <a:rPr lang="en-US" sz="2400" dirty="0">
                <a:solidFill>
                  <a:prstClr val="black"/>
                </a:solidFill>
                <a:latin typeface="+mn-lt"/>
                <a:cs typeface="Calibri" pitchFamily="34" charset="0"/>
              </a:rPr>
              <a:t>Pneumonia – </a:t>
            </a:r>
            <a:r>
              <a:rPr lang="en-US" sz="2400" dirty="0" smtClean="0">
                <a:solidFill>
                  <a:prstClr val="black"/>
                </a:solidFill>
                <a:latin typeface="+mn-lt"/>
                <a:cs typeface="Calibri" pitchFamily="34" charset="0"/>
              </a:rPr>
              <a:t>13% </a:t>
            </a:r>
            <a:r>
              <a:rPr lang="en-US" sz="2400" dirty="0" smtClean="0">
                <a:latin typeface="+mn-lt"/>
                <a:cs typeface="Calibri" pitchFamily="34" charset="0"/>
              </a:rPr>
              <a:t>Diarrhoea </a:t>
            </a:r>
            <a:r>
              <a:rPr lang="en-US" sz="2400" dirty="0">
                <a:latin typeface="+mn-lt"/>
                <a:cs typeface="Calibri" pitchFamily="34" charset="0"/>
              </a:rPr>
              <a:t>– </a:t>
            </a:r>
            <a:r>
              <a:rPr lang="en-US" sz="2400" dirty="0" smtClean="0">
                <a:latin typeface="+mn-lt"/>
                <a:cs typeface="Calibri" pitchFamily="34" charset="0"/>
              </a:rPr>
              <a:t>9%</a:t>
            </a:r>
          </a:p>
          <a:p>
            <a:pPr>
              <a:defRPr/>
            </a:pPr>
            <a:r>
              <a:rPr lang="en-US" sz="2400" dirty="0" smtClean="0">
                <a:latin typeface="+mn-lt"/>
                <a:cs typeface="Calibri" pitchFamily="34" charset="0"/>
              </a:rPr>
              <a:t>Injuries – 5%</a:t>
            </a:r>
          </a:p>
          <a:p>
            <a:pPr>
              <a:spcBef>
                <a:spcPts val="600"/>
              </a:spcBef>
              <a:spcAft>
                <a:spcPts val="600"/>
              </a:spcAft>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60452" y="268288"/>
            <a:ext cx="6124755"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Why do Beninese children die?</a:t>
            </a:r>
            <a:endParaRPr lang="en-US" sz="3600" b="1" dirty="0">
              <a:solidFill>
                <a:srgbClr val="FFFFFF"/>
              </a:solidFill>
              <a:latin typeface="Calibri" pitchFamily="34" charset="0"/>
              <a:cs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3010619" y="1423358"/>
            <a:ext cx="5747741" cy="3960000"/>
          </a:xfrm>
          <a:prstGeom prst="rect">
            <a:avLst/>
          </a:prstGeom>
          <a:noFill/>
          <a:ln w="9525">
            <a:noFill/>
            <a:miter lim="800000"/>
            <a:headEnd/>
            <a:tailEnd/>
          </a:ln>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a:xfrm>
            <a:off x="0" y="6570662"/>
            <a:ext cx="4691063" cy="287338"/>
          </a:xfrm>
        </p:spPr>
        <p:txBody>
          <a:bodyPr/>
          <a:lstStyle/>
          <a:p>
            <a:r>
              <a:rPr lang="en-US" dirty="0" smtClean="0"/>
              <a:t>Countdown to 2015 Report. 2014.</a:t>
            </a:r>
            <a:endParaRPr lang="en-US" dirty="0"/>
          </a:p>
        </p:txBody>
      </p:sp>
      <p:sp>
        <p:nvSpPr>
          <p:cNvPr id="10" name="Rectangle 8"/>
          <p:cNvSpPr>
            <a:spLocks noChangeArrowheads="1"/>
          </p:cNvSpPr>
          <p:nvPr/>
        </p:nvSpPr>
        <p:spPr bwMode="auto">
          <a:xfrm>
            <a:off x="5486486" y="294441"/>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90113" y="1078303"/>
            <a:ext cx="7687306" cy="5400000"/>
          </a:xfrm>
          <a:prstGeom prst="rect">
            <a:avLst/>
          </a:prstGeom>
          <a:noFill/>
          <a:ln w="9525">
            <a:noFill/>
            <a:miter lim="800000"/>
            <a:headEnd/>
            <a:tailEnd/>
          </a:ln>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25516" y="6009444"/>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1311216" y="457199"/>
            <a:ext cx="6820722" cy="5400000"/>
          </a:xfrm>
          <a:prstGeom prst="rect">
            <a:avLst/>
          </a:prstGeom>
          <a:noFill/>
          <a:ln w="9525">
            <a:noFill/>
            <a:miter lim="800000"/>
            <a:headEnd/>
            <a:tailEnd/>
          </a:ln>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1207699" y="1035170"/>
            <a:ext cx="6955714" cy="5400000"/>
          </a:xfrm>
          <a:prstGeom prst="rect">
            <a:avLst/>
          </a:prstGeom>
          <a:noFill/>
          <a:ln w="9525">
            <a:noFill/>
            <a:miter lim="800000"/>
            <a:headEnd/>
            <a:tailEnd/>
          </a:ln>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7170" name="Picture 2"/>
          <p:cNvPicPr>
            <a:picLocks noChangeAspect="1" noChangeArrowheads="1"/>
          </p:cNvPicPr>
          <p:nvPr/>
        </p:nvPicPr>
        <p:blipFill>
          <a:blip r:embed="rId3" cstate="print"/>
          <a:srcRect/>
          <a:stretch>
            <a:fillRect/>
          </a:stretch>
        </p:blipFill>
        <p:spPr bwMode="auto">
          <a:xfrm>
            <a:off x="1337094" y="1035170"/>
            <a:ext cx="6750000" cy="5400000"/>
          </a:xfrm>
          <a:prstGeom prst="rect">
            <a:avLst/>
          </a:prstGeom>
          <a:noFill/>
          <a:ln w="9525">
            <a:noFill/>
            <a:miter lim="800000"/>
            <a:headEnd/>
            <a:tailEnd/>
          </a:ln>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1181820" y="974785"/>
            <a:ext cx="7223050" cy="5400000"/>
          </a:xfrm>
          <a:prstGeom prst="rect">
            <a:avLst/>
          </a:prstGeom>
          <a:noFill/>
          <a:ln w="9525">
            <a:noFill/>
            <a:miter lim="800000"/>
            <a:headEnd/>
            <a:tailEnd/>
          </a:ln>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a:xfrm>
            <a:off x="0" y="6570662"/>
            <a:ext cx="4691063" cy="287338"/>
          </a:xfrm>
        </p:spPr>
        <p:txBody>
          <a:bodyPr/>
          <a:lstStyle/>
          <a:p>
            <a:r>
              <a:rPr lang="en-US" dirty="0" smtClean="0"/>
              <a:t>Countdown to 2015 Report. 2014</a:t>
            </a:r>
          </a:p>
          <a:p>
            <a:r>
              <a:rPr lang="en-US" dirty="0" smtClean="0"/>
              <a:t>.</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9218" name="Picture 2"/>
          <p:cNvPicPr>
            <a:picLocks noChangeAspect="1" noChangeArrowheads="1"/>
          </p:cNvPicPr>
          <p:nvPr/>
        </p:nvPicPr>
        <p:blipFill>
          <a:blip r:embed="rId3" cstate="print"/>
          <a:srcRect/>
          <a:stretch>
            <a:fillRect/>
          </a:stretch>
        </p:blipFill>
        <p:spPr bwMode="auto">
          <a:xfrm>
            <a:off x="905773" y="1043796"/>
            <a:ext cx="7536550" cy="5400000"/>
          </a:xfrm>
          <a:prstGeom prst="rect">
            <a:avLst/>
          </a:prstGeom>
          <a:noFill/>
          <a:ln w="9525">
            <a:noFill/>
            <a:miter lim="800000"/>
            <a:headEnd/>
            <a:tailEnd/>
          </a:ln>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0242" name="Picture 2"/>
          <p:cNvPicPr>
            <a:picLocks noChangeAspect="1" noChangeArrowheads="1"/>
          </p:cNvPicPr>
          <p:nvPr/>
        </p:nvPicPr>
        <p:blipFill>
          <a:blip r:embed="rId3" cstate="print"/>
          <a:srcRect/>
          <a:stretch>
            <a:fillRect/>
          </a:stretch>
        </p:blipFill>
        <p:spPr bwMode="auto">
          <a:xfrm>
            <a:off x="1181824" y="1190445"/>
            <a:ext cx="7119166" cy="5040000"/>
          </a:xfrm>
          <a:prstGeom prst="rect">
            <a:avLst/>
          </a:prstGeom>
          <a:noFill/>
          <a:ln w="9525">
            <a:noFill/>
            <a:miter lim="800000"/>
            <a:headEnd/>
            <a:tailEnd/>
          </a:ln>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1328468" y="1242204"/>
            <a:ext cx="6933294" cy="5040000"/>
          </a:xfrm>
          <a:prstGeom prst="rect">
            <a:avLst/>
          </a:prstGeom>
          <a:noFill/>
          <a:ln w="9525">
            <a:noFill/>
            <a:miter lim="800000"/>
            <a:headEnd/>
            <a:tailEnd/>
          </a:ln>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2290" name="Picture 2"/>
          <p:cNvPicPr>
            <a:picLocks noChangeAspect="1" noChangeArrowheads="1"/>
          </p:cNvPicPr>
          <p:nvPr/>
        </p:nvPicPr>
        <p:blipFill>
          <a:blip r:embed="rId3" cstate="print"/>
          <a:srcRect/>
          <a:stretch>
            <a:fillRect/>
          </a:stretch>
        </p:blipFill>
        <p:spPr bwMode="auto">
          <a:xfrm>
            <a:off x="1061056" y="1224951"/>
            <a:ext cx="7277405" cy="4860000"/>
          </a:xfrm>
          <a:prstGeom prst="rect">
            <a:avLst/>
          </a:prstGeom>
          <a:noFill/>
          <a:ln w="9525">
            <a:noFill/>
            <a:miter lim="800000"/>
            <a:headEnd/>
            <a:tailEnd/>
          </a:ln>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Benin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3314" name="Picture 2"/>
          <p:cNvPicPr>
            <a:picLocks noChangeAspect="1" noChangeArrowheads="1"/>
          </p:cNvPicPr>
          <p:nvPr/>
        </p:nvPicPr>
        <p:blipFill>
          <a:blip r:embed="rId3" cstate="print"/>
          <a:srcRect/>
          <a:stretch>
            <a:fillRect/>
          </a:stretch>
        </p:blipFill>
        <p:spPr bwMode="auto">
          <a:xfrm>
            <a:off x="1017922" y="1043796"/>
            <a:ext cx="7517622" cy="5040000"/>
          </a:xfrm>
          <a:prstGeom prst="rect">
            <a:avLst/>
          </a:prstGeom>
          <a:noFill/>
          <a:ln w="9525">
            <a:noFill/>
            <a:miter lim="800000"/>
            <a:headEnd/>
            <a:tailEnd/>
          </a:ln>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4338" name="Picture 2"/>
          <p:cNvPicPr>
            <a:picLocks noChangeAspect="1" noChangeArrowheads="1"/>
          </p:cNvPicPr>
          <p:nvPr/>
        </p:nvPicPr>
        <p:blipFill>
          <a:blip r:embed="rId3" cstate="print"/>
          <a:srcRect/>
          <a:stretch>
            <a:fillRect/>
          </a:stretch>
        </p:blipFill>
        <p:spPr bwMode="auto">
          <a:xfrm>
            <a:off x="1233578" y="974785"/>
            <a:ext cx="7032406" cy="5400000"/>
          </a:xfrm>
          <a:prstGeom prst="rect">
            <a:avLst/>
          </a:prstGeom>
          <a:noFill/>
          <a:ln w="9525">
            <a:noFill/>
            <a:miter lim="800000"/>
            <a:headEnd/>
            <a:tailEnd/>
          </a:ln>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5362" name="Picture 2"/>
          <p:cNvPicPr>
            <a:picLocks noChangeAspect="1" noChangeArrowheads="1"/>
          </p:cNvPicPr>
          <p:nvPr/>
        </p:nvPicPr>
        <p:blipFill>
          <a:blip r:embed="rId3" cstate="print"/>
          <a:srcRect/>
          <a:stretch>
            <a:fillRect/>
          </a:stretch>
        </p:blipFill>
        <p:spPr bwMode="auto">
          <a:xfrm>
            <a:off x="1199072" y="1017917"/>
            <a:ext cx="6855090" cy="5400000"/>
          </a:xfrm>
          <a:prstGeom prst="rect">
            <a:avLst/>
          </a:prstGeom>
          <a:noFill/>
          <a:ln w="9525">
            <a:noFill/>
            <a:miter lim="800000"/>
            <a:headEnd/>
            <a:tailEnd/>
          </a:ln>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16386" name="Picture 2"/>
          <p:cNvPicPr>
            <a:picLocks noChangeAspect="1" noChangeArrowheads="1"/>
          </p:cNvPicPr>
          <p:nvPr/>
        </p:nvPicPr>
        <p:blipFill>
          <a:blip r:embed="rId3" cstate="print"/>
          <a:srcRect/>
          <a:stretch>
            <a:fillRect/>
          </a:stretch>
        </p:blipFill>
        <p:spPr bwMode="auto">
          <a:xfrm>
            <a:off x="1500998" y="983411"/>
            <a:ext cx="6424615" cy="5400000"/>
          </a:xfrm>
          <a:prstGeom prst="rect">
            <a:avLst/>
          </a:prstGeom>
          <a:noFill/>
          <a:ln w="9525">
            <a:noFill/>
            <a:miter lim="800000"/>
            <a:headEnd/>
            <a:tailEnd/>
          </a:ln>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17410" name="Picture 2"/>
          <p:cNvPicPr>
            <a:picLocks noChangeAspect="1" noChangeArrowheads="1"/>
          </p:cNvPicPr>
          <p:nvPr/>
        </p:nvPicPr>
        <p:blipFill>
          <a:blip r:embed="rId3" cstate="print"/>
          <a:srcRect/>
          <a:stretch>
            <a:fillRect/>
          </a:stretch>
        </p:blipFill>
        <p:spPr bwMode="auto">
          <a:xfrm>
            <a:off x="1440611" y="957532"/>
            <a:ext cx="6445520" cy="5400000"/>
          </a:xfrm>
          <a:prstGeom prst="rect">
            <a:avLst/>
          </a:prstGeom>
          <a:noFill/>
          <a:ln w="9525">
            <a:noFill/>
            <a:miter lim="800000"/>
            <a:headEnd/>
            <a:tailEnd/>
          </a:ln>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1500301"/>
            <a:ext cx="8229600" cy="48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YES </a:t>
            </a:r>
            <a:r>
              <a:rPr lang="en-US" sz="2400" dirty="0" smtClean="0"/>
              <a:t>- Maternity protection in accordance with Convention 183</a:t>
            </a:r>
          </a:p>
          <a:p>
            <a:r>
              <a:rPr lang="en-US" sz="2400" b="1" dirty="0" smtClean="0">
                <a:solidFill>
                  <a:srgbClr val="800000"/>
                </a:solidFill>
              </a:rPr>
              <a:t>YES</a:t>
            </a:r>
            <a:r>
              <a:rPr lang="en-US" sz="2400" dirty="0" smtClean="0"/>
              <a:t> - Specific notifications of maternal deaths </a:t>
            </a:r>
          </a:p>
          <a:p>
            <a:r>
              <a:rPr lang="en-US" sz="2400" b="1" dirty="0" smtClean="0">
                <a:solidFill>
                  <a:srgbClr val="800000"/>
                </a:solidFill>
              </a:rPr>
              <a:t>YES </a:t>
            </a:r>
            <a:r>
              <a:rPr lang="en-US" sz="2400" dirty="0" smtClean="0"/>
              <a:t>- Midwifery personnel authorized to administer core set of life saving interventions</a:t>
            </a:r>
            <a:r>
              <a:rPr lang="en-US" sz="2400" dirty="0"/>
              <a:t> </a:t>
            </a:r>
          </a:p>
          <a:p>
            <a:r>
              <a:rPr lang="en-US" sz="2400" b="1" dirty="0" smtClean="0">
                <a:solidFill>
                  <a:srgbClr val="800000"/>
                </a:solidFill>
              </a:rPr>
              <a:t>YES </a:t>
            </a:r>
            <a:r>
              <a:rPr lang="en-US" sz="2400" dirty="0" smtClean="0"/>
              <a:t>- International Code of Marketing of Breastmilk Substitutes</a:t>
            </a:r>
          </a:p>
          <a:p>
            <a:r>
              <a:rPr lang="en-US" sz="2400" b="1" dirty="0" smtClean="0">
                <a:solidFill>
                  <a:srgbClr val="800000"/>
                </a:solidFill>
              </a:rPr>
              <a:t>YES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YES</a:t>
            </a:r>
            <a:r>
              <a:rPr lang="en-US" sz="2400" dirty="0" smtClean="0"/>
              <a:t> </a:t>
            </a:r>
            <a:r>
              <a:rPr lang="en-US" sz="2400" dirty="0"/>
              <a:t>- </a:t>
            </a:r>
            <a:r>
              <a:rPr lang="en-US" sz="2400" dirty="0" smtClean="0"/>
              <a:t>Community treatment of pneumonia with antibiotics</a:t>
            </a:r>
          </a:p>
          <a:p>
            <a:r>
              <a:rPr lang="en-US" sz="2400" b="1" dirty="0" smtClean="0">
                <a:solidFill>
                  <a:srgbClr val="800000"/>
                </a:solidFill>
              </a:rPr>
              <a:t>YES</a:t>
            </a:r>
            <a:r>
              <a:rPr lang="en-US" sz="2400" dirty="0" smtClean="0"/>
              <a:t> </a:t>
            </a:r>
            <a:r>
              <a:rPr lang="en-US" sz="2400" dirty="0"/>
              <a:t>- </a:t>
            </a:r>
            <a:r>
              <a:rPr lang="en-US" sz="2400" dirty="0" smtClean="0"/>
              <a:t>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YES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94549"/>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514862"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YES </a:t>
            </a:r>
            <a:r>
              <a:rPr lang="en-US" sz="2200" dirty="0" smtClean="0"/>
              <a:t>(2013)</a:t>
            </a:r>
            <a:endParaRPr lang="en-US" sz="2200" b="1" dirty="0" smtClean="0">
              <a:solidFill>
                <a:srgbClr val="800000"/>
              </a:solidFill>
            </a:endParaRPr>
          </a:p>
          <a:p>
            <a:pPr>
              <a:spcBef>
                <a:spcPts val="0"/>
              </a:spcBef>
              <a:spcAft>
                <a:spcPts val="600"/>
              </a:spcAft>
              <a:buClr>
                <a:srgbClr val="800000"/>
              </a:buClr>
            </a:pPr>
            <a:r>
              <a:rPr lang="en-US" sz="2200" dirty="0"/>
              <a:t>Density of doctors, nurses and midwives (per 10,000 </a:t>
            </a:r>
            <a:r>
              <a:rPr lang="en-US" sz="2200" dirty="0" smtClean="0"/>
              <a:t>population):   </a:t>
            </a:r>
            <a:r>
              <a:rPr lang="en-US" sz="2200" b="1" dirty="0" smtClean="0">
                <a:solidFill>
                  <a:srgbClr val="800000"/>
                </a:solidFill>
              </a:rPr>
              <a:t>8.3 </a:t>
            </a:r>
            <a:r>
              <a:rPr lang="en-US" sz="2200" dirty="0"/>
              <a:t>(</a:t>
            </a:r>
            <a:r>
              <a:rPr lang="en-US" sz="2200" dirty="0" smtClean="0"/>
              <a:t>2008)</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smtClean="0">
                <a:solidFill>
                  <a:srgbClr val="800000"/>
                </a:solidFill>
              </a:rPr>
              <a:t>34% </a:t>
            </a:r>
            <a:r>
              <a:rPr lang="en-US" sz="2200" dirty="0" smtClean="0"/>
              <a:t>(2011)</a:t>
            </a:r>
            <a:r>
              <a:rPr lang="en-US" sz="2200" b="1" dirty="0" smtClean="0">
                <a:solidFill>
                  <a:srgbClr val="800000"/>
                </a:solidFill>
              </a:rPr>
              <a:t> </a:t>
            </a:r>
            <a:r>
              <a:rPr lang="en-US" sz="2200" dirty="0" smtClean="0"/>
              <a:t/>
            </a:r>
            <a:br>
              <a:rPr lang="en-US" sz="2200" dirty="0" smtClean="0"/>
            </a:br>
            <a:r>
              <a:rPr lang="en-US" sz="2200" dirty="0" smtClean="0"/>
              <a:t>(%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$70 </a:t>
            </a:r>
            <a:r>
              <a:rPr lang="en-US" sz="2200" dirty="0" smtClean="0"/>
              <a:t>(2012)</a:t>
            </a:r>
          </a:p>
          <a:p>
            <a:pPr>
              <a:spcBef>
                <a:spcPts val="0"/>
              </a:spcBef>
              <a:spcAft>
                <a:spcPts val="600"/>
              </a:spcAft>
              <a:buClr>
                <a:srgbClr val="800000"/>
              </a:buClr>
            </a:pPr>
            <a:r>
              <a:rPr lang="en-US" sz="2200" dirty="0" smtClean="0"/>
              <a:t>Government spending on health:   </a:t>
            </a:r>
            <a:r>
              <a:rPr lang="en-US" sz="2200" b="1" dirty="0" smtClean="0">
                <a:solidFill>
                  <a:srgbClr val="800000"/>
                </a:solidFill>
              </a:rPr>
              <a:t>10% </a:t>
            </a:r>
            <a:r>
              <a:rPr lang="en-US" sz="2200" dirty="0" smtClean="0"/>
              <a:t>(2012)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smtClean="0">
                <a:solidFill>
                  <a:srgbClr val="800000"/>
                </a:solidFill>
              </a:rPr>
              <a:t>44% </a:t>
            </a:r>
            <a:r>
              <a:rPr lang="en-US" sz="2200" dirty="0" smtClean="0"/>
              <a:t>(2012)</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$26 </a:t>
            </a:r>
            <a:r>
              <a:rPr lang="en-US" sz="2200" dirty="0" smtClean="0"/>
              <a:t>(2011)</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$43 </a:t>
            </a:r>
            <a:r>
              <a:rPr lang="en-US" sz="2200" dirty="0" smtClean="0"/>
              <a:t>(2011)</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4745182" y="383743"/>
            <a:ext cx="40719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Who is left behind?</a:t>
            </a:r>
            <a:endParaRPr lang="en-US" sz="36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4846320" y="1066800"/>
            <a:ext cx="4050030" cy="615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defRPr/>
            </a:pPr>
            <a:r>
              <a:rPr lang="en-US" sz="2800" b="1" dirty="0" smtClean="0">
                <a:cs typeface="Calibri" pitchFamily="34" charset="0"/>
              </a:rPr>
              <a:t>Benin</a:t>
            </a:r>
            <a:endParaRPr lang="en-US" sz="2800" b="1" dirty="0" smtClean="0">
              <a:cs typeface="Calibri" pitchFamily="34" charset="0"/>
            </a:endParaRPr>
          </a:p>
          <a:p>
            <a:pPr>
              <a:spcBef>
                <a:spcPts val="600"/>
              </a:spcBef>
              <a:spcAft>
                <a:spcPts val="600"/>
              </a:spcAft>
              <a:defRPr/>
            </a:pPr>
            <a:r>
              <a:rPr lang="en-US" sz="2800" dirty="0" smtClean="0">
                <a:cs typeface="Calibri" pitchFamily="34" charset="0"/>
              </a:rPr>
              <a:t>The </a:t>
            </a:r>
            <a:r>
              <a:rPr lang="en-US" sz="2800" dirty="0" smtClean="0">
                <a:cs typeface="Calibri" pitchFamily="34" charset="0"/>
              </a:rPr>
              <a:t>wide bars for most indicators show  important </a:t>
            </a:r>
            <a:r>
              <a:rPr lang="en-US" sz="2800" b="1" dirty="0" smtClean="0">
                <a:solidFill>
                  <a:srgbClr val="990033"/>
                </a:solidFill>
                <a:cs typeface="Calibri" pitchFamily="34" charset="0"/>
              </a:rPr>
              <a:t>inequalities in coverage </a:t>
            </a:r>
            <a:r>
              <a:rPr lang="en-US" sz="2800" dirty="0" smtClean="0">
                <a:cs typeface="Calibri" pitchFamily="34" charset="0"/>
              </a:rPr>
              <a:t>in Benin. </a:t>
            </a:r>
          </a:p>
          <a:p>
            <a:pPr>
              <a:spcBef>
                <a:spcPts val="600"/>
              </a:spcBef>
              <a:spcAft>
                <a:spcPts val="600"/>
              </a:spcAft>
              <a:defRPr/>
            </a:pPr>
            <a:r>
              <a:rPr lang="en-US" sz="2800" dirty="0" smtClean="0">
                <a:cs typeface="Calibri" pitchFamily="34" charset="0"/>
              </a:rPr>
              <a:t>Inequality is greatest for skilled birth attendant, family planning, and antenatal care.</a:t>
            </a:r>
          </a:p>
          <a:p>
            <a:pPr>
              <a:spcBef>
                <a:spcPts val="600"/>
              </a:spcBef>
              <a:spcAft>
                <a:spcPts val="600"/>
              </a:spcAft>
              <a:defRPr/>
            </a:pPr>
            <a:r>
              <a:rPr lang="en-US" sz="2800" dirty="0" smtClean="0">
                <a:cs typeface="Calibri" pitchFamily="34" charset="0"/>
              </a:rPr>
              <a:t>Only ORT for diarrhoea and early breastfeeding show much smaller </a:t>
            </a:r>
            <a:r>
              <a:rPr lang="en-US" sz="2800" b="1" dirty="0" smtClean="0">
                <a:solidFill>
                  <a:schemeClr val="accent2">
                    <a:lumMod val="75000"/>
                  </a:schemeClr>
                </a:solidFill>
                <a:cs typeface="Calibri" pitchFamily="34" charset="0"/>
              </a:rPr>
              <a:t>gaps</a:t>
            </a:r>
            <a:r>
              <a:rPr lang="en-US" sz="2800" dirty="0" smtClean="0">
                <a:cs typeface="Calibri" pitchFamily="34" charset="0"/>
              </a:rPr>
              <a:t> </a:t>
            </a:r>
            <a:r>
              <a:rPr lang="en-US" sz="2800" b="1" dirty="0" smtClean="0">
                <a:solidFill>
                  <a:schemeClr val="accent2">
                    <a:lumMod val="75000"/>
                  </a:schemeClr>
                </a:solidFill>
                <a:cs typeface="Calibri" pitchFamily="34" charset="0"/>
              </a:rPr>
              <a:t>in coverage.</a:t>
            </a:r>
            <a:endParaRPr lang="en-US" sz="2800" b="1" dirty="0">
              <a:solidFill>
                <a:schemeClr val="accent2">
                  <a:lumMod val="75000"/>
                </a:schemeClr>
              </a:solidFill>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p:cNvPicPr>
            <a:picLocks noChangeAspect="1" noChangeArrowheads="1"/>
          </p:cNvPicPr>
          <p:nvPr/>
        </p:nvPicPr>
        <p:blipFill>
          <a:blip r:embed="rId3" cstate="print"/>
          <a:srcRect/>
          <a:stretch>
            <a:fillRect/>
          </a:stretch>
        </p:blipFill>
        <p:spPr bwMode="auto">
          <a:xfrm>
            <a:off x="750498" y="552091"/>
            <a:ext cx="3551087" cy="5400000"/>
          </a:xfrm>
          <a:prstGeom prst="rect">
            <a:avLst/>
          </a:prstGeom>
          <a:noFill/>
          <a:ln w="9525">
            <a:noFill/>
            <a:miter lim="800000"/>
            <a:headEnd/>
            <a:tailEnd/>
          </a:ln>
        </p:spPr>
      </p:pic>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600" dirty="0" smtClean="0"/>
              <a:t>Benin </a:t>
            </a:r>
            <a:endParaRPr lang="en-US" sz="4600" dirty="0"/>
          </a:p>
        </p:txBody>
      </p:sp>
    </p:spTree>
    <p:extLst>
      <p:ext uri="{BB962C8B-B14F-4D97-AF65-F5344CB8AC3E}">
        <p14:creationId xmlns:p14="http://schemas.microsoft.com/office/powerpoint/2010/main" val="28433493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Benin Countdown profile</a:t>
            </a:r>
          </a:p>
          <a:p>
            <a:pPr marL="0" indent="0">
              <a:lnSpc>
                <a:spcPct val="150000"/>
              </a:lnSpc>
              <a:buNone/>
            </a:pPr>
            <a:endParaRPr lang="en-US" b="1" i="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71998" y="1733412"/>
            <a:ext cx="5400003" cy="48672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71998" y="1671952"/>
            <a:ext cx="5400003" cy="48672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883943" y="1136296"/>
            <a:ext cx="7376114" cy="54144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865692" y="1115465"/>
            <a:ext cx="7412615" cy="54108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12409</TotalTime>
  <Words>3004</Words>
  <Application>Microsoft Macintosh PowerPoint</Application>
  <PresentationFormat>On-screen Show (4:3)</PresentationFormat>
  <Paragraphs>265</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Benin </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741</cp:revision>
  <cp:lastPrinted>2012-06-12T19:26:24Z</cp:lastPrinted>
  <dcterms:created xsi:type="dcterms:W3CDTF">2008-01-10T17:37:13Z</dcterms:created>
  <dcterms:modified xsi:type="dcterms:W3CDTF">2014-12-03T11:03:55Z</dcterms:modified>
</cp:coreProperties>
</file>