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412" r:id="rId16"/>
    <p:sldId id="518" r:id="rId17"/>
    <p:sldId id="500" r:id="rId18"/>
    <p:sldId id="413" r:id="rId19"/>
    <p:sldId id="545"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1"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678" autoAdjust="0"/>
  </p:normalViewPr>
  <p:slideViewPr>
    <p:cSldViewPr snapToGrid="0">
      <p:cViewPr>
        <p:scale>
          <a:sx n="110" d="100"/>
          <a:sy n="110" d="100"/>
        </p:scale>
        <p:origin x="-496" y="1064"/>
      </p:cViewPr>
      <p:guideLst>
        <p:guide orient="horz" pos="2160"/>
        <p:guide pos="2887"/>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Sierra Leone,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Sierra</a:t>
            </a:r>
            <a:r>
              <a:rPr lang="en-US" i="0" baseline="0" smtClean="0"/>
              <a:t> Leone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t>
            </a:r>
            <a:r>
              <a:rPr lang="en-US" i="1" dirty="0" smtClean="0"/>
              <a:t>Sierra Leone</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Sierra Leone </a:t>
            </a:r>
            <a:r>
              <a:rPr lang="en-US" i="1" dirty="0" smtClean="0"/>
              <a:t>Under-five child mortality rate </a:t>
            </a:r>
            <a:r>
              <a:rPr lang="en-US" dirty="0" smtClean="0"/>
              <a:t>and </a:t>
            </a:r>
            <a:r>
              <a:rPr lang="en-US" i="1" dirty="0" smtClean="0"/>
              <a:t>Maternal mortality ratio </a:t>
            </a:r>
            <a:r>
              <a:rPr lang="en-US" dirty="0" smtClean="0"/>
              <a:t>are declining, but are still very high.  Newer UN</a:t>
            </a:r>
            <a:r>
              <a:rPr lang="en-US" baseline="0" dirty="0" smtClean="0"/>
              <a:t> estimates show an Under-five mortality rate of 161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Sierra</a:t>
            </a:r>
            <a:r>
              <a:rPr lang="en-US" i="0" baseline="0" dirty="0" smtClean="0"/>
              <a:t> Leone</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Sierra Leone, s</a:t>
            </a:r>
            <a:r>
              <a:rPr lang="en-US" dirty="0" smtClean="0"/>
              <a:t>ome </a:t>
            </a:r>
            <a:r>
              <a:rPr lang="en-US" dirty="0" smtClean="0"/>
              <a:t>27% </a:t>
            </a:r>
            <a:r>
              <a:rPr lang="en-US" dirty="0" smtClean="0"/>
              <a:t>of child deaths occur in the neonatal period.  Most of these can be prevented.  Post-neonatal deaths can, also,</a:t>
            </a:r>
            <a:r>
              <a:rPr lang="en-US" baseline="0" dirty="0" smtClean="0"/>
              <a:t> mostly be prevented and come mainly from Malaria, Pneumonia, </a:t>
            </a:r>
            <a:r>
              <a:rPr lang="en-US" baseline="0" dirty="0" err="1" smtClean="0"/>
              <a:t>Diarrhoea</a:t>
            </a:r>
            <a:r>
              <a:rPr lang="en-US" baseline="0" dirty="0" smtClean="0"/>
              <a:t>, Measles,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Coverage</a:t>
            </a:r>
            <a:r>
              <a:rPr lang="en-US" baseline="0" dirty="0" smtClean="0"/>
              <a:t> of </a:t>
            </a:r>
            <a:r>
              <a:rPr lang="en-US" i="1" baseline="0" dirty="0" smtClean="0"/>
              <a:t>Skilled attendant at delivery </a:t>
            </a:r>
            <a:r>
              <a:rPr lang="en-US" baseline="0" dirty="0" smtClean="0"/>
              <a:t>has not increased. </a:t>
            </a:r>
            <a:r>
              <a:rPr lang="en-US" sz="1200" kern="1200" dirty="0" smtClean="0">
                <a:solidFill>
                  <a:schemeClr val="tx1"/>
                </a:solidFill>
                <a:effectLst/>
                <a:latin typeface="+mn-lt"/>
                <a:ea typeface="+mn-ea"/>
                <a:cs typeface="+mn-cs"/>
              </a:rPr>
              <a:t> It’s important to consider </a:t>
            </a:r>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there’s no increase in coverage, </a:t>
            </a:r>
            <a:r>
              <a:rPr lang="en-US" sz="1200" b="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still lacks access and </a:t>
            </a:r>
            <a:r>
              <a:rPr lang="en-US" sz="1200" b="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quality of care issues also need to be addressed. </a:t>
            </a:r>
          </a:p>
          <a:p>
            <a:r>
              <a:rPr lang="en-US" baseline="0" dirty="0" smtClean="0"/>
              <a:t>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a:t>
            </a:r>
            <a:r>
              <a:rPr lang="en-US" dirty="0" smtClean="0"/>
              <a:t>93%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87% of women </a:t>
            </a:r>
            <a:r>
              <a:rPr lang="en-US" sz="1200" kern="1200" dirty="0" smtClean="0">
                <a:solidFill>
                  <a:schemeClr val="tx1"/>
                </a:solidFill>
                <a:effectLst/>
                <a:latin typeface="+mn-lt"/>
                <a:ea typeface="+mn-ea"/>
                <a:cs typeface="+mn-cs"/>
              </a:rPr>
              <a:t>are attending </a:t>
            </a:r>
            <a:r>
              <a:rPr lang="en-US" sz="1200" i="1" kern="1200" dirty="0" smtClean="0">
                <a:solidFill>
                  <a:schemeClr val="tx1"/>
                </a:solidFill>
                <a:effectLst/>
                <a:latin typeface="+mn-lt"/>
                <a:ea typeface="+mn-ea"/>
                <a:cs typeface="+mn-cs"/>
              </a:rPr>
              <a:t>Antenatal care</a:t>
            </a:r>
            <a:r>
              <a:rPr lang="en-US" sz="1200" kern="1200" dirty="0" smtClean="0">
                <a:solidFill>
                  <a:schemeClr val="tx1"/>
                </a:solidFill>
                <a:effectLst/>
                <a:latin typeface="+mn-lt"/>
                <a:ea typeface="+mn-ea"/>
                <a:cs typeface="+mn-cs"/>
              </a:rPr>
              <a:t> with a skilled provider at least once during pregnancy.  Far fewer women are attending the necessary 4 visits, as shown on the next slide.   Quality of care for antenatal care also needs to be considered.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still below the minimum needed to save lives.  Data for </a:t>
            </a:r>
            <a:r>
              <a:rPr lang="en-US" i="1" baseline="0" dirty="0" smtClean="0"/>
              <a:t>Women with low body mass index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Sierra Leone has data for 4 out the 5 indicators related to immunization. Sierra </a:t>
            </a:r>
            <a:r>
              <a:rPr lang="en-US" i="0" dirty="0" smtClean="0"/>
              <a:t>Leone’s </a:t>
            </a:r>
            <a:r>
              <a:rPr lang="en-US" i="1" dirty="0" smtClean="0"/>
              <a:t>Immunization</a:t>
            </a:r>
            <a:r>
              <a:rPr lang="en-US" dirty="0" smtClean="0"/>
              <a:t> coverage is</a:t>
            </a:r>
            <a:r>
              <a:rPr lang="en-US" baseline="0" dirty="0" smtClean="0"/>
              <a:t> </a:t>
            </a:r>
            <a:r>
              <a:rPr lang="en-US" baseline="0" dirty="0" smtClean="0"/>
              <a:t>80% and higher.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smtClean="0"/>
              <a:t>In </a:t>
            </a:r>
            <a:r>
              <a:rPr lang="en-US" dirty="0" smtClean="0"/>
              <a:t>2010 </a:t>
            </a:r>
            <a:r>
              <a:rPr lang="en-US" dirty="0" smtClean="0"/>
              <a:t>some </a:t>
            </a:r>
            <a:r>
              <a:rPr lang="en-US" dirty="0" smtClean="0"/>
              <a:t>74% </a:t>
            </a:r>
            <a:r>
              <a:rPr lang="en-US" dirty="0" smtClean="0"/>
              <a:t>of </a:t>
            </a:r>
            <a:r>
              <a:rPr lang="en-US" sz="1200" kern="1200" dirty="0" smtClean="0">
                <a:solidFill>
                  <a:schemeClr val="tx1"/>
                </a:solidFill>
                <a:effectLst/>
                <a:latin typeface="+mn-lt"/>
                <a:ea typeface="+mn-ea"/>
                <a:cs typeface="+mn-cs"/>
              </a:rPr>
              <a:t>children with suspected pneumonia were taken to an appropriate provider for treatment.  </a:t>
            </a:r>
            <a:r>
              <a:rPr lang="en-US" sz="1200" kern="1200" dirty="0" smtClean="0">
                <a:solidFill>
                  <a:schemeClr val="tx1"/>
                </a:solidFill>
                <a:effectLst/>
                <a:latin typeface="+mn-lt"/>
                <a:ea typeface="+mn-ea"/>
                <a:cs typeface="+mn-cs"/>
              </a:rPr>
              <a:t>58% </a:t>
            </a:r>
            <a:r>
              <a:rPr lang="en-US" sz="1200" kern="1200" dirty="0" smtClean="0">
                <a:solidFill>
                  <a:schemeClr val="tx1"/>
                </a:solidFill>
                <a:effectLst/>
                <a:latin typeface="+mn-lt"/>
                <a:ea typeface="+mn-ea"/>
                <a:cs typeface="+mn-cs"/>
              </a:rPr>
              <a:t>of children received antibiotics.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Some </a:t>
            </a:r>
            <a:r>
              <a:rPr lang="en-US" baseline="0" dirty="0" smtClean="0"/>
              <a:t>73% </a:t>
            </a:r>
            <a:r>
              <a:rPr lang="en-US" baseline="0" dirty="0" smtClean="0"/>
              <a:t>received ORS and </a:t>
            </a:r>
            <a:r>
              <a:rPr lang="en-US" baseline="0" dirty="0" smtClean="0"/>
              <a:t>55% </a:t>
            </a:r>
            <a:r>
              <a:rPr lang="en-US" baseline="0" dirty="0" smtClean="0"/>
              <a:t>received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Sierra Leone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Sierra Leone</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2010</a:t>
            </a:r>
            <a:r>
              <a:rPr lang="en-US" baseline="0" dirty="0" smtClean="0"/>
              <a:t> </a:t>
            </a:r>
            <a:r>
              <a:rPr lang="en-US" baseline="0" dirty="0" smtClean="0"/>
              <a:t>only </a:t>
            </a:r>
            <a:r>
              <a:rPr lang="en-US" baseline="0" dirty="0" smtClean="0"/>
              <a:t>30% </a:t>
            </a:r>
            <a:r>
              <a:rPr lang="en-US" baseline="0" dirty="0" smtClean="0"/>
              <a:t>of children &lt;5 were sleeping under an ITN (insecticide-treated bednet).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are</a:t>
            </a:r>
            <a:r>
              <a:rPr lang="en-US" baseline="0" dirty="0" smtClean="0"/>
              <a:t> </a:t>
            </a:r>
            <a:r>
              <a:rPr lang="en-US" baseline="0" dirty="0" smtClean="0"/>
              <a:t>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were only </a:t>
            </a:r>
            <a:r>
              <a:rPr lang="en-US" dirty="0" smtClean="0"/>
              <a:t>32% </a:t>
            </a:r>
            <a:r>
              <a:rPr lang="en-US" baseline="0" dirty="0" smtClean="0"/>
              <a:t>in </a:t>
            </a:r>
            <a:r>
              <a:rPr lang="en-US" baseline="0" dirty="0" smtClean="0"/>
              <a:t>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Around 58% </a:t>
            </a:r>
            <a:r>
              <a:rPr lang="en-US" baseline="0" dirty="0" smtClean="0"/>
              <a:t>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a:t>
            </a:r>
            <a:r>
              <a:rPr lang="en-US" sz="1200" kern="1200" dirty="0" smtClean="0">
                <a:solidFill>
                  <a:schemeClr val="tx1"/>
                </a:solidFill>
                <a:effectLst/>
                <a:latin typeface="+mn-lt"/>
                <a:ea typeface="+mn-ea"/>
                <a:cs typeface="+mn-cs"/>
              </a:rPr>
              <a:t>41% </a:t>
            </a:r>
            <a:r>
              <a:rPr lang="en-US" sz="1200" kern="1200" dirty="0" smtClean="0">
                <a:solidFill>
                  <a:schemeClr val="tx1"/>
                </a:solidFill>
                <a:effectLst/>
                <a:latin typeface="+mn-lt"/>
                <a:ea typeface="+mn-ea"/>
                <a:cs typeface="+mn-cs"/>
              </a:rPr>
              <a:t>of the population has access to </a:t>
            </a:r>
            <a:r>
              <a:rPr lang="en-US" sz="1200" i="1" kern="1200" dirty="0" smtClean="0">
                <a:solidFill>
                  <a:schemeClr val="tx1"/>
                </a:solidFill>
                <a:effectLst/>
                <a:latin typeface="+mn-lt"/>
                <a:ea typeface="+mn-ea"/>
                <a:cs typeface="+mn-cs"/>
              </a:rPr>
              <a:t>Improved sanitation</a:t>
            </a:r>
            <a:r>
              <a:rPr lang="en-US" sz="1200" i="0"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little change from 1990.  </a:t>
            </a:r>
            <a:r>
              <a:rPr lang="en-US" sz="1200" kern="1200" smtClean="0">
                <a:solidFill>
                  <a:schemeClr val="tx1"/>
                </a:solidFill>
                <a:effectLst/>
                <a:latin typeface="+mn-lt"/>
                <a:ea typeface="+mn-ea"/>
                <a:cs typeface="+mn-cs"/>
              </a:rPr>
              <a:t>74% </a:t>
            </a:r>
            <a:r>
              <a:rPr lang="en-US" sz="1200" kern="1200" dirty="0" smtClean="0">
                <a:solidFill>
                  <a:schemeClr val="tx1"/>
                </a:solidFill>
                <a:effectLst/>
                <a:latin typeface="+mn-lt"/>
                <a:ea typeface="+mn-ea"/>
                <a:cs typeface="+mn-cs"/>
              </a:rPr>
              <a:t>of the rural population are using unimproved sanitation or open defecation practices.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Sierra</a:t>
            </a:r>
            <a:r>
              <a:rPr lang="en-US" sz="1200" kern="1200" baseline="0" dirty="0" smtClean="0">
                <a:solidFill>
                  <a:schemeClr val="tx1"/>
                </a:solidFill>
                <a:effectLst/>
                <a:latin typeface="+mn-lt"/>
                <a:ea typeface="+mn-ea"/>
                <a:cs typeface="+mn-cs"/>
              </a:rPr>
              <a:t> Leone</a:t>
            </a:r>
            <a:r>
              <a:rPr lang="en-US" sz="1200" kern="1200" dirty="0" smtClean="0">
                <a:solidFill>
                  <a:schemeClr val="tx1"/>
                </a:solidFill>
                <a:effectLst/>
                <a:latin typeface="+mn-lt"/>
                <a:ea typeface="+mn-ea"/>
                <a:cs typeface="+mn-cs"/>
              </a:rPr>
              <a:t> shows full adoption of most policies being tracked by Countdown.   It would be important to understand why full adoption hasn’t happened and to know the current status of implementation for each policy.  Adopting internationally recommended policies and implementing them at scale can often contribute to improved coverage of life 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14350">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a:t>
            </a:r>
            <a:r>
              <a:rPr lang="en-US" i="0" baseline="0" dirty="0" smtClean="0"/>
              <a:t> and </a:t>
            </a:r>
            <a:r>
              <a:rPr lang="en-US" i="1" baseline="0" dirty="0" smtClean="0"/>
              <a:t>Demand for family planning satisfied.  </a:t>
            </a:r>
            <a:r>
              <a:rPr lang="en-US" baseline="0" dirty="0" smtClean="0"/>
              <a:t>Other</a:t>
            </a:r>
            <a:r>
              <a:rPr lang="en-US" dirty="0">
                <a:solidFill>
                  <a:srgbClr val="FF0000"/>
                </a:solidFill>
              </a:rPr>
              <a:t> interventions, such as </a:t>
            </a:r>
            <a:r>
              <a:rPr lang="en-US" i="1" dirty="0" smtClean="0">
                <a:solidFill>
                  <a:srgbClr val="FF0000"/>
                </a:solidFill>
              </a:rPr>
              <a:t>Early </a:t>
            </a:r>
            <a:r>
              <a:rPr lang="en-US" i="1" dirty="0">
                <a:solidFill>
                  <a:srgbClr val="FF0000"/>
                </a:solidFill>
              </a:rPr>
              <a:t>initiation of breastfeeding</a:t>
            </a:r>
            <a:r>
              <a:rPr lang="en-US" dirty="0">
                <a:solidFill>
                  <a:srgbClr val="FF0000"/>
                </a:solidFill>
              </a:rPr>
              <a:t>, </a:t>
            </a:r>
            <a:r>
              <a:rPr lang="en-US" i="1" dirty="0">
                <a:solidFill>
                  <a:srgbClr val="FF0000"/>
                </a:solidFill>
              </a:rPr>
              <a:t>ITN use</a:t>
            </a:r>
            <a:r>
              <a:rPr lang="en-US" dirty="0">
                <a:solidFill>
                  <a:srgbClr val="FF0000"/>
                </a:solidFill>
              </a:rPr>
              <a:t>, and </a:t>
            </a:r>
            <a:r>
              <a:rPr lang="en-US" i="1" dirty="0" smtClean="0">
                <a:solidFill>
                  <a:srgbClr val="FF0000"/>
                </a:solidFill>
              </a:rPr>
              <a:t>Immunization </a:t>
            </a:r>
            <a:r>
              <a:rPr lang="en-US" dirty="0">
                <a:solidFill>
                  <a:srgbClr val="FF0000"/>
                </a:solidFill>
              </a:rPr>
              <a:t>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a:t>
            </a:r>
          </a:p>
          <a:p>
            <a:r>
              <a:rPr lang="en-US" i="1" baseline="0" dirty="0" smtClean="0"/>
              <a:t>(Note: Additional Equity slides for Sierra Leone are included as optional at the end of this presentation and are also available on the Countdown website.)</a:t>
            </a:r>
            <a:endParaRPr lang="en-US" i="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Sierra Leone</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Sierra Leone</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Sierra Leone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36273" y="268288"/>
            <a:ext cx="617681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&amp;5 </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490286"/>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161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107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81200"/>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197454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56648" y="2031028"/>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27%</a:t>
            </a:r>
            <a:endParaRPr lang="en-US" sz="2400" dirty="0" smtClean="0">
              <a:latin typeface="+mn-lt"/>
              <a:cs typeface="Calibri" pitchFamily="34" charset="0"/>
            </a:endParaRP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14</a:t>
            </a:r>
            <a:r>
              <a:rPr lang="en-US" sz="2400" dirty="0" smtClean="0">
                <a:latin typeface="+mn-lt"/>
                <a:cs typeface="Calibri" pitchFamily="34" charset="0"/>
              </a:rPr>
              <a:t>%</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14%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14%</a:t>
            </a:r>
          </a:p>
          <a:p>
            <a:pPr>
              <a:defRPr/>
            </a:pPr>
            <a:r>
              <a:rPr lang="en-US" sz="2400" dirty="0" smtClean="0">
                <a:latin typeface="+mn-lt"/>
                <a:cs typeface="Calibri" pitchFamily="34" charset="0"/>
              </a:rPr>
              <a:t>Measles – 6%</a:t>
            </a:r>
          </a:p>
          <a:p>
            <a:pPr>
              <a:defRPr/>
            </a:pPr>
            <a:r>
              <a:rPr lang="en-US" sz="2400" dirty="0" smtClean="0">
                <a:latin typeface="+mn-lt"/>
                <a:cs typeface="Calibri" pitchFamily="34" charset="0"/>
              </a:rPr>
              <a:t>Injuries – 4%</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586182" y="268288"/>
            <a:ext cx="6223000"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Sierra Leonean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35531" y="17145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61372"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99098" y="1231900"/>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97181" y="564573"/>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38811" y="1259609"/>
            <a:ext cx="6488603" cy="50508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14570" y="1310000"/>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268" y="1119406"/>
            <a:ext cx="7196138" cy="522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90481" y="1215546"/>
            <a:ext cx="7385264"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50528" y="1254991"/>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13116" y="1301172"/>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38437" y="1276928"/>
            <a:ext cx="7543351"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Sierra Leone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16392" y="1276927"/>
            <a:ext cx="6933441"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6150" y="1261918"/>
            <a:ext cx="663392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15" y="1264564"/>
            <a:ext cx="6445396" cy="50508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88533" y="1235364"/>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1560" y="1131127"/>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309689"/>
            <a:ext cx="8229600"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1.9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24% </a:t>
            </a:r>
            <a:r>
              <a:rPr lang="en-US" sz="2200" dirty="0" smtClean="0"/>
              <a:t>(2008)</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$205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12%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a:t>
            </a:r>
            <a:r>
              <a:rPr lang="en-US" sz="2200" b="1" dirty="0">
                <a:solidFill>
                  <a:srgbClr val="800000"/>
                </a:solidFill>
              </a:rPr>
              <a:t>6</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$39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$64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91364" y="268288"/>
            <a:ext cx="420254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14900" y="1111624"/>
            <a:ext cx="42291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Sierra Leone</a:t>
            </a:r>
          </a:p>
          <a:p>
            <a:pPr>
              <a:spcBef>
                <a:spcPts val="600"/>
              </a:spcBef>
              <a:spcAft>
                <a:spcPts val="600"/>
              </a:spcAft>
              <a:defRPr/>
            </a:pPr>
            <a:r>
              <a:rPr lang="en-US" sz="2800" dirty="0" smtClean="0">
                <a:latin typeface="+mn-lt"/>
                <a:cs typeface="Calibri" pitchFamily="34" charset="0"/>
              </a:rPr>
              <a:t>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and family planning.</a:t>
            </a:r>
          </a:p>
          <a:p>
            <a:pPr>
              <a:spcBef>
                <a:spcPts val="600"/>
              </a:spcBef>
              <a:spcAft>
                <a:spcPts val="600"/>
              </a:spcAft>
              <a:defRPr/>
            </a:pPr>
            <a:r>
              <a:rPr lang="en-US" sz="2800" dirty="0" smtClean="0">
                <a:latin typeface="+mn-lt"/>
                <a:cs typeface="Calibri" pitchFamily="34" charset="0"/>
              </a:rPr>
              <a:t>Other indicators such as breastfeeding, ITN use and immunization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Sierra Leone</a:t>
            </a:r>
            <a:endParaRPr lang="en-US" sz="4600" dirty="0"/>
          </a:p>
        </p:txBody>
      </p:sp>
    </p:spTree>
    <p:extLst>
      <p:ext uri="{BB962C8B-B14F-4D97-AF65-F5344CB8AC3E}">
        <p14:creationId xmlns:p14="http://schemas.microsoft.com/office/powerpoint/2010/main" val="34102676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Sierra Leone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889185" y="1647646"/>
            <a:ext cx="541328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880559" y="1639019"/>
            <a:ext cx="538648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242206" y="1268083"/>
            <a:ext cx="6634103"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233578" y="1224951"/>
            <a:ext cx="667812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12204</TotalTime>
  <Words>3048</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Sierra Leone</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708</cp:revision>
  <cp:lastPrinted>2012-06-12T19:26:24Z</cp:lastPrinted>
  <dcterms:created xsi:type="dcterms:W3CDTF">2008-01-10T17:37:13Z</dcterms:created>
  <dcterms:modified xsi:type="dcterms:W3CDTF">2014-12-07T16:56:55Z</dcterms:modified>
</cp:coreProperties>
</file>