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5146" autoAdjust="0"/>
  </p:normalViewPr>
  <p:slideViewPr>
    <p:cSldViewPr snapToGrid="0">
      <p:cViewPr>
        <p:scale>
          <a:sx n="110" d="100"/>
          <a:sy n="110" d="100"/>
        </p:scale>
        <p:origin x="-496" y="133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Senegal,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Senegal</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Senegal’s official mortality statistics.)</a:t>
            </a:r>
          </a:p>
          <a:p>
            <a:r>
              <a:rPr lang="en-US" dirty="0" smtClean="0"/>
              <a:t>Other data</a:t>
            </a:r>
            <a:r>
              <a:rPr lang="en-US" baseline="0" dirty="0" smtClean="0"/>
              <a:t>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Senegal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of 55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Senegal,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Senegal, some </a:t>
            </a:r>
            <a:r>
              <a:rPr lang="en-US" dirty="0" smtClean="0"/>
              <a:t>42% </a:t>
            </a:r>
            <a:r>
              <a:rPr lang="en-US" dirty="0" smtClean="0"/>
              <a:t>of child deaths occur in the neonatal period.  Most of these can be prevented.  Post-neonatal deaths can, also,</a:t>
            </a:r>
            <a:r>
              <a:rPr lang="en-US" baseline="0" dirty="0" smtClean="0"/>
              <a:t> mostly be prevented and come mainly from Malaria, Pneumonia, </a:t>
            </a:r>
            <a:r>
              <a:rPr lang="en-US" baseline="0" dirty="0" err="1" smtClean="0"/>
              <a:t>Diarrhoea</a:t>
            </a:r>
            <a:r>
              <a:rPr lang="en-US" baseline="0" dirty="0" smtClean="0"/>
              <a:t> and Injuries. </a:t>
            </a:r>
            <a:r>
              <a:rPr lang="en-US" dirty="0" smtClean="0"/>
              <a:t> 1% </a:t>
            </a:r>
            <a:r>
              <a:rPr lang="en-US" dirty="0" smtClean="0"/>
              <a:t>come from </a:t>
            </a:r>
            <a:r>
              <a:rPr lang="en-US" baseline="0" dirty="0" smtClean="0"/>
              <a:t> HIV/AIDS and Measles respectively</a:t>
            </a:r>
            <a:r>
              <a:rPr lang="en-US" dirty="0" smtClean="0"/>
              <a:t>.</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low.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Senegal, 93</a:t>
            </a:r>
            <a:r>
              <a:rPr lang="en-US" baseline="0" dirty="0" smtClean="0"/>
              <a:t>% of women </a:t>
            </a:r>
            <a:r>
              <a:rPr lang="en-US" sz="1200" kern="1200" dirty="0" smtClean="0">
                <a:solidFill>
                  <a:schemeClr val="tx1"/>
                </a:solidFill>
                <a:effectLst/>
                <a:latin typeface="+mn-lt"/>
                <a:ea typeface="+mn-ea"/>
                <a:cs typeface="+mn-cs"/>
              </a:rPr>
              <a:t>are attending </a:t>
            </a:r>
            <a:r>
              <a:rPr lang="en-US" sz="1200" i="1" kern="1200" dirty="0" smtClean="0">
                <a:solidFill>
                  <a:schemeClr val="tx1"/>
                </a:solidFill>
                <a:effectLst/>
                <a:latin typeface="+mn-lt"/>
                <a:ea typeface="+mn-ea"/>
                <a:cs typeface="+mn-cs"/>
              </a:rPr>
              <a:t>Antenatal care</a:t>
            </a:r>
            <a:r>
              <a:rPr lang="en-US" sz="1200" kern="1200" dirty="0" smtClean="0">
                <a:solidFill>
                  <a:schemeClr val="tx1"/>
                </a:solidFill>
                <a:effectLst/>
                <a:latin typeface="+mn-lt"/>
                <a:ea typeface="+mn-ea"/>
                <a:cs typeface="+mn-cs"/>
              </a:rPr>
              <a:t> with a skilled provider at least once during pregnancy</a:t>
            </a:r>
            <a:r>
              <a:rPr lang="en-US" baseline="0" dirty="0" smtClean="0"/>
              <a:t>. </a:t>
            </a:r>
            <a:r>
              <a:rPr lang="en-US" baseline="0" dirty="0" smtClean="0"/>
              <a:t>50% of 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 </a:t>
            </a:r>
            <a:r>
              <a:rPr lang="en-US" baseline="0" dirty="0" smtClean="0"/>
              <a:t>are still below the minimum needed to save women’s </a:t>
            </a:r>
            <a:r>
              <a:rPr lang="en-US" baseline="0" dirty="0" smtClean="0"/>
              <a:t>lives.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Senegal has data for 3 out of the 5 indicators related</a:t>
            </a:r>
            <a:r>
              <a:rPr lang="en-US" i="0" baseline="0" dirty="0" smtClean="0"/>
              <a:t> to immunization. </a:t>
            </a:r>
            <a:r>
              <a:rPr lang="en-US" i="0" dirty="0" smtClean="0"/>
              <a:t>Senegal’s </a:t>
            </a:r>
            <a:r>
              <a:rPr lang="en-US" i="1" dirty="0" smtClean="0"/>
              <a:t>Immunization</a:t>
            </a:r>
            <a:r>
              <a:rPr lang="en-US" dirty="0" smtClean="0"/>
              <a:t> coverage </a:t>
            </a:r>
            <a:r>
              <a:rPr lang="en-US" dirty="0" smtClean="0"/>
              <a:t>for</a:t>
            </a:r>
            <a:r>
              <a:rPr lang="en-US" baseline="0" dirty="0" smtClean="0"/>
              <a:t> available indicators is high, but there is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some 50% </a:t>
            </a:r>
            <a:r>
              <a:rPr lang="en-US" sz="1200" kern="1200" dirty="0" smtClean="0">
                <a:solidFill>
                  <a:schemeClr val="tx1"/>
                </a:solidFill>
                <a:effectLst/>
                <a:latin typeface="+mn-lt"/>
                <a:ea typeface="+mn-ea"/>
                <a:cs typeface="+mn-cs"/>
              </a:rPr>
              <a:t>of children were taken to an appropriate provider when they had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suspected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pneumonia.</a:t>
            </a:r>
            <a:r>
              <a:rPr lang="en-US" baseline="0" dirty="0" smtClean="0"/>
              <a:t>  Data on children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 of children with diarrhoea are receiving</a:t>
            </a:r>
            <a:r>
              <a:rPr lang="en-US" baseline="0" dirty="0" smtClean="0"/>
              <a:t> increased fluids and continued feeding.  Only 22% </a:t>
            </a:r>
            <a:r>
              <a:rPr lang="en-US" dirty="0" smtClean="0"/>
              <a:t>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Senegal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Senegal</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 with 35% </a:t>
            </a:r>
            <a:r>
              <a:rPr lang="en-US" baseline="0" dirty="0" smtClean="0"/>
              <a:t>of children &lt;5 sleeping under a treated net in 2011.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dirty="0" smtClean="0"/>
              <a:t>have</a:t>
            </a:r>
            <a:r>
              <a:rPr lang="en-US" baseline="0" dirty="0" smtClean="0"/>
              <a:t> declined to 14% and 16% respectively in 2012.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to </a:t>
            </a:r>
            <a:r>
              <a:rPr lang="en-US" baseline="0" dirty="0" smtClean="0"/>
              <a:t>39% </a:t>
            </a:r>
            <a:r>
              <a:rPr lang="en-US" baseline="0" dirty="0" smtClean="0"/>
              <a:t>in </a:t>
            </a:r>
            <a:r>
              <a:rPr lang="en-US" baseline="0" dirty="0" smtClean="0"/>
              <a:t>2010-11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a:t>
            </a:r>
            <a:r>
              <a:rPr lang="en-US" dirty="0" smtClean="0"/>
              <a:t>of the population use water from unimproved sources or surface water for drinking.  </a:t>
            </a:r>
            <a:r>
              <a:rPr lang="en-US" baseline="0" dirty="0" smtClean="0"/>
              <a:t>That percent is much higher for the rural population.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32% </a:t>
            </a:r>
            <a:r>
              <a:rPr lang="en-US" dirty="0" smtClean="0"/>
              <a:t>of </a:t>
            </a:r>
            <a:r>
              <a:rPr lang="en-US" sz="1200" kern="1200" dirty="0" smtClean="0">
                <a:solidFill>
                  <a:schemeClr val="tx1"/>
                </a:solidFill>
                <a:effectLst/>
                <a:latin typeface="+mn-lt"/>
                <a:ea typeface="+mn-ea"/>
                <a:cs typeface="+mn-cs"/>
              </a:rPr>
              <a:t>the population have no access to </a:t>
            </a:r>
            <a:r>
              <a:rPr lang="en-US" sz="1200" i="1" kern="1200" dirty="0" smtClean="0">
                <a:solidFill>
                  <a:schemeClr val="tx1"/>
                </a:solidFill>
                <a:effectLst/>
                <a:latin typeface="+mn-lt"/>
                <a:ea typeface="+mn-ea"/>
                <a:cs typeface="+mn-cs"/>
              </a:rPr>
              <a:t>Improved sanitation.</a:t>
            </a:r>
            <a:r>
              <a:rPr lang="en-US" dirty="0" smtClean="0"/>
              <a:t> </a:t>
            </a:r>
            <a:r>
              <a:rPr lang="en-US" baseline="0" dirty="0" smtClean="0"/>
              <a:t> </a:t>
            </a:r>
            <a:r>
              <a:rPr lang="en-US" baseline="0" dirty="0" smtClean="0"/>
              <a:t>29% </a:t>
            </a:r>
            <a:r>
              <a:rPr lang="en-US" baseline="0" dirty="0" smtClean="0"/>
              <a:t>of the</a:t>
            </a:r>
            <a:r>
              <a:rPr lang="en-US" dirty="0" smtClean="0"/>
              <a:t> rural population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Senegal has fully</a:t>
            </a:r>
            <a:r>
              <a:rPr lang="en-US" sz="1200" kern="1200" baseline="0" dirty="0" smtClean="0">
                <a:solidFill>
                  <a:schemeClr val="tx1"/>
                </a:solidFill>
                <a:effectLst/>
                <a:latin typeface="+mn-lt"/>
                <a:ea typeface="+mn-ea"/>
                <a:cs typeface="+mn-cs"/>
              </a:rPr>
              <a:t> or partially</a:t>
            </a:r>
            <a:r>
              <a:rPr lang="en-US" sz="1200" kern="1200" dirty="0" smtClean="0">
                <a:solidFill>
                  <a:schemeClr val="tx1"/>
                </a:solidFill>
                <a:effectLst/>
                <a:latin typeface="+mn-lt"/>
                <a:ea typeface="+mn-ea"/>
                <a:cs typeface="+mn-cs"/>
              </a:rPr>
              <a:t> adopted all of the policies being tracked by Countdown. </a:t>
            </a:r>
            <a:r>
              <a:rPr lang="en-US" baseline="0" dirty="0" smtClean="0"/>
              <a:t>Adopting key policies and implementing them at scale can contribute to improved coverage of lifesaving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but also great for </a:t>
            </a:r>
            <a:r>
              <a:rPr lang="en-US" i="1" dirty="0" smtClean="0"/>
              <a:t>Demand for family planning satisfied</a:t>
            </a:r>
            <a:r>
              <a:rPr lang="en-US" i="1" baseline="0" dirty="0" smtClean="0"/>
              <a:t>, A</a:t>
            </a:r>
            <a:r>
              <a:rPr lang="en-US" i="1" dirty="0" smtClean="0"/>
              <a:t>ntenatal care</a:t>
            </a:r>
            <a:r>
              <a:rPr lang="en-US" dirty="0" smtClean="0"/>
              <a:t>, and </a:t>
            </a:r>
            <a:r>
              <a:rPr lang="en-US" i="1" dirty="0" smtClean="0"/>
              <a:t>Careseeking for pneumonia, </a:t>
            </a:r>
            <a:r>
              <a:rPr lang="en-US" baseline="0" dirty="0" smtClean="0"/>
              <a:t>which often depend on facilities.  </a:t>
            </a:r>
            <a:r>
              <a:rPr lang="en-US" sz="1200" kern="1200" dirty="0" smtClean="0">
                <a:solidFill>
                  <a:srgbClr val="FF0000"/>
                </a:solidFill>
                <a:latin typeface="+mn-lt"/>
                <a:ea typeface="+mn-ea"/>
                <a:cs typeface="+mn-cs"/>
              </a:rPr>
              <a:t>Other interventions such as </a:t>
            </a:r>
            <a:r>
              <a:rPr lang="en-US" sz="1200" i="1" kern="1200" dirty="0" smtClean="0">
                <a:solidFill>
                  <a:srgbClr val="FF0000"/>
                </a:solidFill>
                <a:latin typeface="+mn-lt"/>
                <a:ea typeface="+mn-ea"/>
                <a:cs typeface="+mn-cs"/>
              </a:rPr>
              <a:t>Early initiation of breastfeeding, Vitamin A,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ORT for children with diarrhoea</a:t>
            </a:r>
            <a:r>
              <a:rPr lang="en-US" sz="1200" i="0" kern="1200" dirty="0" smtClean="0">
                <a:solidFill>
                  <a:srgbClr val="FF0000"/>
                </a:solidFill>
                <a:latin typeface="+mn-lt"/>
                <a:ea typeface="+mn-ea"/>
                <a:cs typeface="+mn-cs"/>
              </a:rPr>
              <a:t>,</a:t>
            </a:r>
            <a:r>
              <a:rPr lang="en-US" sz="1200" i="0" kern="1200" baseline="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Senegal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Senegal</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Senegal</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Senegal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47817" y="164379"/>
            <a:ext cx="6119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78044" y="143255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600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69655"/>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4085452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79739" y="1984846"/>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42</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Malaria – </a:t>
            </a:r>
            <a:r>
              <a:rPr lang="en-US" sz="2400" dirty="0" smtClean="0">
                <a:latin typeface="+mn-lt"/>
                <a:cs typeface="Calibri" pitchFamily="34" charset="0"/>
              </a:rPr>
              <a:t>17%</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11%</a:t>
            </a:r>
          </a:p>
          <a:p>
            <a:pPr>
              <a:defRPr/>
            </a:pPr>
            <a:r>
              <a:rPr lang="en-US" sz="2400" dirty="0" err="1" smtClean="0">
                <a:solidFill>
                  <a:prstClr val="black"/>
                </a:solidFill>
                <a:latin typeface="+mn-lt"/>
                <a:cs typeface="Calibri" pitchFamily="34" charset="0"/>
              </a:rPr>
              <a:t>Diarrhoea</a:t>
            </a:r>
            <a:r>
              <a:rPr lang="en-US" sz="2400" dirty="0" smtClean="0">
                <a:solidFill>
                  <a:prstClr val="black"/>
                </a:solidFill>
                <a:latin typeface="+mn-lt"/>
                <a:cs typeface="Calibri" pitchFamily="34" charset="0"/>
              </a:rPr>
              <a:t> – 7%</a:t>
            </a:r>
          </a:p>
          <a:p>
            <a:pPr>
              <a:defRPr/>
            </a:pPr>
            <a:r>
              <a:rPr lang="en-US" sz="2400" dirty="0" smtClean="0">
                <a:latin typeface="+mn-lt"/>
                <a:cs typeface="Calibri" pitchFamily="34" charset="0"/>
              </a:rPr>
              <a:t>Injuries</a:t>
            </a:r>
            <a:r>
              <a:rPr lang="en-US" sz="2400" dirty="0" smtClean="0">
                <a:latin typeface="+mn-lt"/>
                <a:cs typeface="Calibri" pitchFamily="34" charset="0"/>
              </a:rPr>
              <a:t> </a:t>
            </a:r>
            <a:r>
              <a:rPr lang="en-US" sz="2400" dirty="0">
                <a:latin typeface="+mn-lt"/>
                <a:cs typeface="Calibri" pitchFamily="34" charset="0"/>
              </a:rPr>
              <a:t>– </a:t>
            </a:r>
            <a:r>
              <a:rPr lang="en-US" sz="2400" dirty="0">
                <a:latin typeface="+mn-lt"/>
                <a:cs typeface="Calibri" pitchFamily="34" charset="0"/>
              </a:rPr>
              <a:t>5</a:t>
            </a:r>
            <a:r>
              <a:rPr lang="en-US" sz="2400" dirty="0" smtClean="0">
                <a:latin typeface="+mn-lt"/>
                <a:cs typeface="Calibri" pitchFamily="34" charset="0"/>
              </a:rPr>
              <a:t>%</a:t>
            </a:r>
          </a:p>
          <a:p>
            <a:pPr>
              <a:defRPr/>
            </a:pPr>
            <a:r>
              <a:rPr lang="en-US" sz="2400" dirty="0" smtClean="0">
                <a:latin typeface="+mn-lt"/>
                <a:cs typeface="Calibri" pitchFamily="34" charset="0"/>
              </a:rPr>
              <a:t>HIV/AIDS – 1%</a:t>
            </a:r>
          </a:p>
          <a:p>
            <a:pPr>
              <a:defRPr/>
            </a:pPr>
            <a:r>
              <a:rPr lang="en-US" sz="2400" dirty="0" smtClean="0">
                <a:latin typeface="+mn-lt"/>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47818" y="268288"/>
            <a:ext cx="6142182"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Senegalese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27896" y="1305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38281"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10299" y="1173019"/>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450855"/>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052" y="1162049"/>
            <a:ext cx="6977404" cy="537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306945"/>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795" y="1214169"/>
            <a:ext cx="6929083" cy="502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79212" y="1193200"/>
            <a:ext cx="7385576"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21305" y="1306400"/>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273" y="1228296"/>
            <a:ext cx="7096125" cy="514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896" y="1234473"/>
            <a:ext cx="7254882" cy="486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Senegal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988" y="1171874"/>
            <a:ext cx="7272698" cy="509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53420" y="1341582"/>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7558" y="1313836"/>
            <a:ext cx="6448884"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7960" y="1154963"/>
            <a:ext cx="632808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43001"/>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4.8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38% </a:t>
            </a:r>
            <a:r>
              <a:rPr lang="en-US" sz="2200" dirty="0" smtClean="0"/>
              <a:t>(2000)</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$96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34%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$44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02909" y="268288"/>
            <a:ext cx="4191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64608" y="1241455"/>
            <a:ext cx="403174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Senegal</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a:t>
            </a:r>
          </a:p>
          <a:p>
            <a:pPr>
              <a:spcBef>
                <a:spcPts val="600"/>
              </a:spcBef>
              <a:spcAft>
                <a:spcPts val="600"/>
              </a:spcAft>
              <a:defRPr/>
            </a:pPr>
            <a:r>
              <a:rPr lang="en-US" sz="2800" dirty="0" smtClean="0">
                <a:latin typeface="+mn-lt"/>
                <a:cs typeface="Calibri" pitchFamily="34" charset="0"/>
              </a:rPr>
              <a:t>Vitamin A, breastfeeding, and ORT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Senegal  </a:t>
            </a:r>
            <a:endParaRPr lang="en-US" sz="4600" dirty="0"/>
          </a:p>
        </p:txBody>
      </p:sp>
    </p:spTree>
    <p:extLst>
      <p:ext uri="{BB962C8B-B14F-4D97-AF65-F5344CB8AC3E}">
        <p14:creationId xmlns:p14="http://schemas.microsoft.com/office/powerpoint/2010/main" val="15839160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Senegal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2" y="1639018"/>
            <a:ext cx="5425826"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97811" y="1664898"/>
            <a:ext cx="538984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68083" y="1207698"/>
            <a:ext cx="6654640"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50830" y="1181819"/>
            <a:ext cx="6656340"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12409</TotalTime>
  <Words>3039</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Senegal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731</cp:revision>
  <cp:lastPrinted>2012-06-12T19:26:24Z</cp:lastPrinted>
  <dcterms:created xsi:type="dcterms:W3CDTF">2008-01-10T17:37:13Z</dcterms:created>
  <dcterms:modified xsi:type="dcterms:W3CDTF">2014-12-07T16:24:58Z</dcterms:modified>
</cp:coreProperties>
</file>