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1" r:id="rId2"/>
    <p:sldId id="542" r:id="rId3"/>
    <p:sldId id="519" r:id="rId4"/>
    <p:sldId id="431" r:id="rId5"/>
    <p:sldId id="435" r:id="rId6"/>
    <p:sldId id="496" r:id="rId7"/>
    <p:sldId id="464" r:id="rId8"/>
    <p:sldId id="521" r:id="rId9"/>
    <p:sldId id="513" r:id="rId10"/>
    <p:sldId id="523" r:id="rId11"/>
    <p:sldId id="517" r:id="rId12"/>
    <p:sldId id="543" r:id="rId13"/>
    <p:sldId id="522" r:id="rId14"/>
    <p:sldId id="390" r:id="rId15"/>
    <p:sldId id="412" r:id="rId16"/>
    <p:sldId id="518" r:id="rId17"/>
    <p:sldId id="500" r:id="rId18"/>
    <p:sldId id="413" r:id="rId19"/>
    <p:sldId id="544"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 id="540" r:id="rId40"/>
    <p:sldId id="539" r:id="rId41"/>
    <p:sldId id="536" r:id="rId42"/>
    <p:sldId id="537" r:id="rId43"/>
    <p:sldId id="538"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33"/>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2" autoAdjust="0"/>
    <p:restoredTop sz="89050" autoAdjust="0"/>
  </p:normalViewPr>
  <p:slideViewPr>
    <p:cSldViewPr snapToGrid="0">
      <p:cViewPr>
        <p:scale>
          <a:sx n="110" d="100"/>
          <a:sy n="110" d="100"/>
        </p:scale>
        <p:origin x="-520" y="224"/>
      </p:cViewPr>
      <p:guideLst>
        <p:guide orient="horz" pos="2160"/>
        <p:guide pos="2880"/>
      </p:guideLst>
    </p:cSldViewPr>
  </p:slideViewPr>
  <p:outlineViewPr>
    <p:cViewPr>
      <p:scale>
        <a:sx n="33" d="100"/>
        <a:sy n="33" d="100"/>
      </p:scale>
      <p:origin x="246" y="44994"/>
    </p:cViewPr>
  </p:outlineViewPr>
  <p:notesTextViewPr>
    <p:cViewPr>
      <p:scale>
        <a:sx n="100" d="100"/>
        <a:sy n="100" d="100"/>
      </p:scale>
      <p:origin x="0" y="0"/>
    </p:cViewPr>
  </p:notesTextViewPr>
  <p:sorterViewPr>
    <p:cViewPr>
      <p:scale>
        <a:sx n="90" d="100"/>
        <a:sy n="90" d="100"/>
      </p:scale>
      <p:origin x="0" y="195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06/12/2014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06/12/2014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São Tomé and Príncipe,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smtClean="0"/>
              <a:t>for São Tomé and Príncipe</a:t>
            </a:r>
            <a:r>
              <a:rPr lang="en-US" i="0" baseline="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endParaRPr lang="en-US" i="0" baseline="0" dirty="0" smtClean="0"/>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a:t>
            </a:r>
            <a:r>
              <a:rPr lang="en-US" i="1" dirty="0" smtClean="0"/>
              <a:t>São Tomé and Príncipe</a:t>
            </a:r>
            <a:r>
              <a:rPr lang="en-US" sz="1200" i="1" kern="1200" dirty="0" smtClean="0">
                <a:solidFill>
                  <a:schemeClr val="tx1"/>
                </a:solidFill>
                <a:latin typeface="+mn-lt"/>
                <a:ea typeface="+mn-ea"/>
                <a:cs typeface="+mn-cs"/>
              </a:rPr>
              <a:t>’s official mortality statistics.)</a:t>
            </a:r>
          </a:p>
          <a:p>
            <a:r>
              <a:rPr lang="en-US" dirty="0" smtClean="0"/>
              <a:t>Other</a:t>
            </a:r>
            <a:r>
              <a:rPr lang="en-US" baseline="0" dirty="0" smtClean="0"/>
              <a:t> data sources are listed here and include </a:t>
            </a:r>
            <a:r>
              <a:rPr lang="en-US" dirty="0" smtClean="0"/>
              <a:t>country reports. </a:t>
            </a:r>
          </a:p>
          <a:p>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São Tomé and Príncipe</a:t>
            </a:r>
            <a:r>
              <a:rPr lang="en-US" i="0" baseline="0" dirty="0" smtClean="0"/>
              <a:t> </a:t>
            </a:r>
            <a:r>
              <a:rPr lang="en-US" i="1" dirty="0" smtClean="0"/>
              <a:t>Under-five child mortality rate </a:t>
            </a:r>
            <a:r>
              <a:rPr lang="en-US" i="0" dirty="0" smtClean="0"/>
              <a:t>shows </a:t>
            </a:r>
            <a:r>
              <a:rPr lang="en-US" i="0" baseline="0" dirty="0" smtClean="0"/>
              <a:t>has been declining </a:t>
            </a:r>
            <a:r>
              <a:rPr lang="en-US" i="0" dirty="0" smtClean="0"/>
              <a:t>since 1990. </a:t>
            </a:r>
            <a:r>
              <a:rPr lang="en-US" dirty="0" smtClean="0"/>
              <a:t>Newer UN</a:t>
            </a:r>
            <a:r>
              <a:rPr lang="en-US" baseline="0" dirty="0" smtClean="0"/>
              <a:t> estimates show an Under-five mortality rate of 51 for 2013.</a:t>
            </a:r>
            <a:endParaRPr lang="en-US"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 2014”)</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sub-Saharan Africa, </a:t>
            </a:r>
            <a:r>
              <a:rPr lang="en-US" i="0" smtClean="0"/>
              <a:t>including São Tomé and Príncipe,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solidFill>
                  <a:prstClr val="black"/>
                </a:solidFill>
                <a:latin typeface="Calibri" pitchFamily="34" charset="0"/>
                <a:cs typeface="Calibri" pitchFamily="34" charset="0"/>
              </a:rPr>
              <a:pPr eaLnBrk="1" hangingPunct="1"/>
              <a:t>19</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Sao Tome and Principe, some </a:t>
            </a:r>
            <a:r>
              <a:rPr lang="en-US" dirty="0" smtClean="0"/>
              <a:t>38% </a:t>
            </a:r>
            <a:r>
              <a:rPr lang="en-US" dirty="0" smtClean="0"/>
              <a:t>of child deaths occur in the neonatal period.  Most of these can be prevented.  Post-neonatal deaths can, also,</a:t>
            </a:r>
            <a:r>
              <a:rPr lang="en-US" baseline="0" dirty="0" smtClean="0"/>
              <a:t> mostly be prevented and come mainly from Pneumonia, </a:t>
            </a:r>
            <a:r>
              <a:rPr lang="en-US" baseline="0" dirty="0" err="1" smtClean="0"/>
              <a:t>Diarrhoea</a:t>
            </a:r>
            <a:r>
              <a:rPr lang="en-US" baseline="0" dirty="0" smtClean="0"/>
              <a:t>, Malaria, and Injuries.  </a:t>
            </a:r>
            <a:r>
              <a:rPr lang="en-US" dirty="0" smtClean="0"/>
              <a:t> </a:t>
            </a:r>
            <a:endParaRPr 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r>
              <a:rPr lang="en-US" i="0" baseline="0" dirty="0" smtClean="0"/>
              <a:t> </a:t>
            </a:r>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is high, but it’s 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Estimated PMTCT </a:t>
            </a:r>
            <a:r>
              <a:rPr lang="en-US" dirty="0" smtClean="0"/>
              <a:t>coverage is </a:t>
            </a:r>
            <a:r>
              <a:rPr lang="en-US" dirty="0" smtClean="0"/>
              <a:t>shown</a:t>
            </a:r>
            <a:r>
              <a:rPr lang="en-US" baseline="0" dirty="0" smtClean="0"/>
              <a:t> here</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Sao Tome and Principe, 98</a:t>
            </a:r>
            <a:r>
              <a:rPr lang="en-US" baseline="0" dirty="0" smtClean="0"/>
              <a:t>% of women </a:t>
            </a:r>
            <a:r>
              <a:rPr lang="en-US" sz="1200" kern="1200" dirty="0" smtClean="0">
                <a:solidFill>
                  <a:schemeClr val="tx1"/>
                </a:solidFill>
                <a:effectLst/>
                <a:latin typeface="+mn-lt"/>
                <a:ea typeface="+mn-ea"/>
                <a:cs typeface="+mn-cs"/>
              </a:rPr>
              <a:t>are attending </a:t>
            </a:r>
            <a:r>
              <a:rPr lang="en-US" sz="1200" i="1" kern="1200" dirty="0" smtClean="0">
                <a:solidFill>
                  <a:schemeClr val="tx1"/>
                </a:solidFill>
                <a:effectLst/>
                <a:latin typeface="+mn-lt"/>
                <a:ea typeface="+mn-ea"/>
                <a:cs typeface="+mn-cs"/>
              </a:rPr>
              <a:t>Antenatal care</a:t>
            </a:r>
            <a:r>
              <a:rPr lang="en-US" sz="1200" kern="1200" dirty="0" smtClean="0">
                <a:solidFill>
                  <a:schemeClr val="tx1"/>
                </a:solidFill>
                <a:effectLst/>
                <a:latin typeface="+mn-lt"/>
                <a:ea typeface="+mn-ea"/>
                <a:cs typeface="+mn-cs"/>
              </a:rPr>
              <a:t> with a skilled provider at least once during pregnancy. </a:t>
            </a:r>
            <a:r>
              <a:rPr lang="en-US" sz="1200" kern="1200" dirty="0" smtClean="0">
                <a:solidFill>
                  <a:schemeClr val="tx1"/>
                </a:solidFill>
                <a:effectLst/>
                <a:latin typeface="+mn-lt"/>
                <a:ea typeface="+mn-ea"/>
                <a:cs typeface="+mn-cs"/>
              </a:rPr>
              <a:t>72</a:t>
            </a:r>
            <a:r>
              <a:rPr lang="en-US" sz="1200" kern="1200" baseline="0" dirty="0" smtClean="0">
                <a:solidFill>
                  <a:schemeClr val="tx1"/>
                </a:solidFill>
                <a:effectLst/>
                <a:latin typeface="+mn-lt"/>
                <a:ea typeface="+mn-ea"/>
                <a:cs typeface="+mn-cs"/>
              </a:rPr>
              <a:t>% of </a:t>
            </a:r>
            <a:r>
              <a:rPr lang="en-US" sz="1200" kern="1200" dirty="0" smtClean="0">
                <a:solidFill>
                  <a:schemeClr val="tx1"/>
                </a:solidFill>
                <a:effectLst/>
                <a:latin typeface="+mn-lt"/>
                <a:ea typeface="+mn-ea"/>
                <a:cs typeface="+mn-cs"/>
              </a:rPr>
              <a:t>women </a:t>
            </a:r>
            <a:r>
              <a:rPr lang="en-US" sz="1200" kern="1200" dirty="0" smtClean="0">
                <a:solidFill>
                  <a:schemeClr val="tx1"/>
                </a:solidFill>
                <a:effectLst/>
                <a:latin typeface="+mn-lt"/>
                <a:ea typeface="+mn-ea"/>
                <a:cs typeface="+mn-cs"/>
              </a:rPr>
              <a:t>are attending the necessary 4 visits, as shown on the next slide.   Quality of care for antenatal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care also needs to be considered.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a:t>
            </a:r>
            <a:r>
              <a:rPr lang="en-US" i="1" baseline="0" dirty="0" smtClean="0"/>
              <a:t>Rural C-section rate</a:t>
            </a:r>
            <a:r>
              <a:rPr lang="en-US" baseline="0" dirty="0" smtClean="0"/>
              <a:t> is below the minimum required for saving women’s lives.</a:t>
            </a:r>
          </a:p>
          <a:p>
            <a:r>
              <a:rPr lang="en-US" baseline="0" dirty="0" smtClean="0"/>
              <a:t>Data is not available for </a:t>
            </a:r>
            <a:r>
              <a:rPr lang="en-US" i="1" baseline="0" dirty="0" smtClean="0"/>
              <a:t>Postnatal visit for </a:t>
            </a:r>
            <a:r>
              <a:rPr lang="en-US" i="1" baseline="0" dirty="0" smtClean="0"/>
              <a:t>baby, </a:t>
            </a:r>
            <a:r>
              <a:rPr lang="en-US" i="0" baseline="0" dirty="0" smtClean="0"/>
              <a:t>for </a:t>
            </a:r>
            <a:r>
              <a:rPr lang="en-US" i="1" baseline="0" dirty="0" smtClean="0"/>
              <a:t>Neonatal tetanus </a:t>
            </a:r>
            <a:r>
              <a:rPr lang="en-US" i="1" baseline="0" dirty="0" smtClean="0"/>
              <a:t>vaccine and for Women with low body mass index</a:t>
            </a:r>
            <a:r>
              <a:rPr lang="en-US" baseline="0" dirty="0" smtClean="0"/>
              <a:t>.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São Tomé and Príncipe’s has data for 3 out of the 5 indicators</a:t>
            </a:r>
            <a:r>
              <a:rPr lang="en-US" i="0" baseline="0" dirty="0" smtClean="0"/>
              <a:t> related to immunization. </a:t>
            </a:r>
            <a:r>
              <a:rPr lang="en-US" i="0" dirty="0" smtClean="0"/>
              <a:t>São </a:t>
            </a:r>
            <a:r>
              <a:rPr lang="en-US" i="0" dirty="0" smtClean="0"/>
              <a:t>Tomé and Príncipe’s </a:t>
            </a:r>
            <a:r>
              <a:rPr lang="en-US" i="1" dirty="0" smtClean="0"/>
              <a:t>Immunization</a:t>
            </a:r>
            <a:r>
              <a:rPr lang="en-US" dirty="0" smtClean="0"/>
              <a:t> coverage is</a:t>
            </a:r>
            <a:r>
              <a:rPr lang="en-US" baseline="0" dirty="0" smtClean="0"/>
              <a:t> high.</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2008 some 75% of children with suspected pneumonia were taken to an appropriate provider for treatment</a:t>
            </a:r>
            <a:r>
              <a:rPr lang="en-US" baseline="0" dirty="0" smtClean="0"/>
              <a:t>.  </a:t>
            </a:r>
            <a:r>
              <a:rPr lang="en-US" baseline="0" dirty="0" smtClean="0"/>
              <a:t>60% of children were </a:t>
            </a:r>
            <a:r>
              <a:rPr lang="en-US" baseline="0" dirty="0" smtClean="0"/>
              <a:t>receiving </a:t>
            </a:r>
            <a:r>
              <a:rPr lang="en-US" baseline="0" dirty="0" smtClean="0"/>
              <a:t>antibiotics.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children with diarrhoea were being treated with ORS in 2009.</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São Tomé and Príncipe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São Tomé and Príncipe</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ITN use is increasing, with 56% </a:t>
            </a:r>
            <a:r>
              <a:rPr lang="en-US" baseline="0" dirty="0" smtClean="0"/>
              <a:t>of children &lt;5 sleeping under a treated bednet.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are high</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Exclusive breastfeeding</a:t>
            </a:r>
            <a:r>
              <a:rPr lang="en-US" dirty="0" smtClean="0"/>
              <a:t> rates have decreased since 2000.</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97% </a:t>
            </a:r>
            <a:r>
              <a:rPr lang="en-US" dirty="0" smtClean="0"/>
              <a:t>of the population have access</a:t>
            </a:r>
            <a:r>
              <a:rPr lang="en-US" baseline="0" dirty="0" smtClean="0"/>
              <a:t> to </a:t>
            </a:r>
            <a:r>
              <a:rPr lang="en-US" i="1" baseline="0" dirty="0" smtClean="0"/>
              <a:t>Improved drinking water</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30% of the population has access to </a:t>
            </a:r>
            <a:r>
              <a:rPr lang="en-US" i="1" dirty="0" smtClean="0"/>
              <a:t>Improved sanitation</a:t>
            </a:r>
            <a:r>
              <a:rPr lang="en-US" dirty="0" smtClean="0"/>
              <a:t>.  55% still practice </a:t>
            </a:r>
            <a:r>
              <a:rPr lang="en-US" i="0" dirty="0" smtClean="0"/>
              <a:t>open defecation</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More information is required to understand the policy environment in </a:t>
            </a:r>
            <a:r>
              <a:rPr lang="en-US" i="0" dirty="0" smtClean="0"/>
              <a:t>São Tomé and Príncipe</a:t>
            </a:r>
            <a:r>
              <a:rPr lang="en-US" dirty="0" smtClean="0"/>
              <a:t>.  For many of the policies tracked by Countdown,</a:t>
            </a:r>
            <a:r>
              <a:rPr lang="en-US" baseline="0" dirty="0" smtClean="0"/>
              <a:t> information was not available.  Adopting these internationally recommended policies and implementing them at scale can contribute to improved coverage of lifesaving interventions.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shows coverage levels for the poorest and richest households for a range of interventions along the continuum of care. The poorest 20% is represented by the red dot.  The wealthiest 20% is represented by the</a:t>
            </a:r>
            <a:r>
              <a:rPr lang="en-US" baseline="0" dirty="0" smtClean="0"/>
              <a:t> orange dot. The longer the line between the two groups, the greater the inequality.  </a:t>
            </a:r>
            <a:r>
              <a:rPr lang="en-US" dirty="0" smtClean="0"/>
              <a:t> Inequality is greatest for </a:t>
            </a:r>
            <a:r>
              <a:rPr lang="en-US" i="1" baseline="0" dirty="0" smtClean="0"/>
              <a:t>Antenatal care 4 or more visits and for ITN use.  </a:t>
            </a:r>
            <a:r>
              <a:rPr lang="en-US" i="0" baseline="0" dirty="0" smtClean="0"/>
              <a:t>Other interventions, such as </a:t>
            </a:r>
            <a:r>
              <a:rPr lang="en-US" i="1" baseline="0" dirty="0" smtClean="0"/>
              <a:t>DTP3</a:t>
            </a:r>
            <a:r>
              <a:rPr lang="en-US" i="0" baseline="0" dirty="0" smtClean="0"/>
              <a:t> and </a:t>
            </a:r>
            <a:r>
              <a:rPr lang="en-US" i="1" baseline="0" dirty="0" smtClean="0"/>
              <a:t>Measles</a:t>
            </a:r>
            <a:r>
              <a:rPr lang="en-US" i="0" baseline="0" dirty="0" smtClean="0"/>
              <a:t>, </a:t>
            </a:r>
            <a:r>
              <a:rPr lang="en-US" i="1" baseline="0" dirty="0" smtClean="0"/>
              <a:t>Antenatal care 1 or more visits</a:t>
            </a:r>
            <a:r>
              <a:rPr lang="en-US" i="0" baseline="0" dirty="0" smtClean="0"/>
              <a:t>, or </a:t>
            </a:r>
            <a:r>
              <a:rPr lang="en-US" i="1" baseline="0" dirty="0" smtClean="0"/>
              <a:t>Early initiation of breastfeeding </a:t>
            </a:r>
            <a:r>
              <a:rPr lang="en-US" i="0" baseline="0" dirty="0" smtClean="0"/>
              <a:t>show much smaller gaps in coverage.         </a:t>
            </a:r>
            <a:endParaRPr lang="en-US" baseline="0" dirty="0" smtClean="0">
              <a:solidFill>
                <a:srgbClr val="FF0000"/>
              </a:solidFill>
            </a:endParaRPr>
          </a:p>
          <a:p>
            <a:endParaRPr lang="en-US" baseline="0" dirty="0" smtClean="0"/>
          </a:p>
          <a:p>
            <a:r>
              <a:rPr lang="en-US" i="1" baseline="0" dirty="0" smtClean="0"/>
              <a:t>(These figures might differ from other charts due to differences in data sources.)     </a:t>
            </a:r>
          </a:p>
          <a:p>
            <a:r>
              <a:rPr lang="en-US" i="1" baseline="0" dirty="0" smtClean="0"/>
              <a:t>(Note: Additional Equity slides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São Tomé and Príncipe</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insecticide-treated bednet the previous night (only for countries with endemic malaria)</a:t>
            </a:r>
            <a:endParaRPr lang="en-US" b="0" i="1"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b="0" i="0"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                    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b="0"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06/12/2014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06/12/2014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06/12/2014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06/12/2014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06/12/2014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06/12/2014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06/12/2014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06/12/2014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06/12/2014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06/12/2014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06/12/2014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06/12/2014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lnSpcReduction="20000"/>
          </a:bodyPr>
          <a:lstStyle/>
          <a:p>
            <a:pPr marL="342900" lvl="0" indent="-342900" algn="ctr">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n-lt"/>
                <a:cs typeface="Calibri" pitchFamily="34" charset="0"/>
              </a:rPr>
              <a:t>São Tomé and Príncipe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São Tomé and Príncipe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632363" y="268288"/>
            <a:ext cx="632690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243407" y="1582648"/>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0289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51 </a:t>
            </a:r>
            <a:r>
              <a:rPr lang="en-US" sz="2200" dirty="0">
                <a:latin typeface="+mn-lt"/>
              </a:rPr>
              <a:t>deaths per 1000 live </a:t>
            </a:r>
            <a:r>
              <a:rPr lang="en-US" sz="2200" dirty="0" smtClean="0">
                <a:latin typeface="+mn-lt"/>
              </a:rPr>
              <a:t>births</a:t>
            </a:r>
          </a:p>
          <a:p>
            <a:pPr algn="ctr"/>
            <a:r>
              <a:rPr lang="en-US" sz="2200" dirty="0" smtClean="0">
                <a:latin typeface="+mn-lt"/>
              </a:rPr>
              <a:t>Infant mortality rate (IMR) = 37 deaths per 1000 live births</a:t>
            </a:r>
          </a:p>
          <a:p>
            <a:pPr algn="ctr"/>
            <a:r>
              <a:rPr lang="en-US" sz="2200" dirty="0" smtClean="0">
                <a:latin typeface="+mn-lt"/>
              </a:rPr>
              <a:t>Neonatal mortality rate (NMR) </a:t>
            </a:r>
            <a:r>
              <a:rPr lang="en-US" sz="2200" dirty="0">
                <a:latin typeface="+mn-lt"/>
              </a:rPr>
              <a:t>= 1</a:t>
            </a:r>
            <a:r>
              <a:rPr lang="en-US" sz="2200" dirty="0" smtClean="0">
                <a:latin typeface="+mn-lt"/>
              </a:rPr>
              <a:t>9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2" name="Picture 1"/>
          <p:cNvPicPr>
            <a:picLocks noChangeAspect="1"/>
          </p:cNvPicPr>
          <p:nvPr/>
        </p:nvPicPr>
        <p:blipFill>
          <a:blip r:embed="rId3"/>
          <a:stretch>
            <a:fillRect/>
          </a:stretch>
        </p:blipFill>
        <p:spPr>
          <a:xfrm>
            <a:off x="206550" y="2032581"/>
            <a:ext cx="8730900" cy="31392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defRPr/>
            </a:pPr>
            <a:r>
              <a:rPr lang="en-US" sz="2400" b="1" dirty="0">
                <a:solidFill>
                  <a:srgbClr val="990033"/>
                </a:solidFill>
                <a:latin typeface="Calibri"/>
                <a:cs typeface="Calibri" pitchFamily="34" charset="0"/>
              </a:rPr>
              <a:t>Leading direct causes:</a:t>
            </a:r>
          </a:p>
          <a:p>
            <a:pPr defTabSz="914400" fontAlgn="base">
              <a:spcBef>
                <a:spcPct val="0"/>
              </a:spcBef>
              <a:spcAft>
                <a:spcPct val="0"/>
              </a:spcAft>
            </a:pPr>
            <a:r>
              <a:rPr lang="en-US" sz="2400" dirty="0">
                <a:solidFill>
                  <a:prstClr val="black"/>
                </a:solidFill>
                <a:latin typeface="Calibri"/>
                <a:cs typeface="Arial" charset="0"/>
              </a:rPr>
              <a:t>Haemorrhage – 25%</a:t>
            </a:r>
          </a:p>
          <a:p>
            <a:pPr defTabSz="914400" fontAlgn="base">
              <a:spcBef>
                <a:spcPct val="0"/>
              </a:spcBef>
              <a:spcAft>
                <a:spcPct val="0"/>
              </a:spcAft>
            </a:pPr>
            <a:r>
              <a:rPr lang="en-US" sz="2400" dirty="0">
                <a:solidFill>
                  <a:prstClr val="black"/>
                </a:solidFill>
                <a:latin typeface="Calibri"/>
                <a:cs typeface="Arial" charset="0"/>
              </a:rPr>
              <a:t>Hypertension – 16%</a:t>
            </a:r>
          </a:p>
          <a:p>
            <a:pPr defTabSz="914400" fontAlgn="base">
              <a:spcBef>
                <a:spcPct val="0"/>
              </a:spcBef>
              <a:spcAft>
                <a:spcPct val="0"/>
              </a:spcAft>
            </a:pPr>
            <a:r>
              <a:rPr lang="en-US" sz="2400" dirty="0">
                <a:solidFill>
                  <a:prstClr val="black"/>
                </a:solidFill>
                <a:latin typeface="Calibri"/>
                <a:cs typeface="Arial" charset="0"/>
              </a:rPr>
              <a:t>Unsafe abortion – 10%</a:t>
            </a:r>
          </a:p>
          <a:p>
            <a:pPr defTabSz="914400" fontAlgn="base">
              <a:spcBef>
                <a:spcPct val="0"/>
              </a:spcBef>
              <a:spcAft>
                <a:spcPct val="0"/>
              </a:spcAft>
            </a:pPr>
            <a:r>
              <a:rPr lang="en-US" sz="2400" dirty="0">
                <a:solidFill>
                  <a:prstClr val="black"/>
                </a:solidFill>
                <a:latin typeface="Calibri"/>
                <a:cs typeface="Arial" charset="0"/>
              </a:rPr>
              <a:t>Sepsis – 10%</a:t>
            </a:r>
          </a:p>
          <a:p>
            <a:pPr defTabSz="914400" fontAlgn="base">
              <a:spcBef>
                <a:spcPct val="0"/>
              </a:spcBef>
              <a:spcAft>
                <a:spcPct val="0"/>
              </a:spcAft>
              <a:defRPr/>
            </a:pPr>
            <a:endParaRPr lang="en-US" sz="2000" i="1" dirty="0">
              <a:solidFill>
                <a:prstClr val="black"/>
              </a:solidFill>
              <a:latin typeface="Calibri"/>
              <a:cs typeface="Calibri" pitchFamily="34" charset="0"/>
            </a:endParaRPr>
          </a:p>
          <a:p>
            <a:pPr marL="457200" indent="-457200" defTabSz="914400" fontAlgn="base">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defTabSz="914400" fontAlgn="base">
              <a:spcBef>
                <a:spcPct val="0"/>
              </a:spcBef>
              <a:spcAft>
                <a:spcPct val="0"/>
              </a:spcAft>
              <a:defRPr/>
            </a:pPr>
            <a:r>
              <a:rPr lang="en-US" sz="2800" b="1" dirty="0">
                <a:solidFill>
                  <a:srgbClr val="990033"/>
                </a:solidFill>
                <a:latin typeface="Calibri" pitchFamily="34" charset="0"/>
                <a:cs typeface="Calibri" pitchFamily="34" charset="0"/>
              </a:rPr>
              <a:t>Understanding the cause of death distribution </a:t>
            </a:r>
            <a:r>
              <a:rPr lang="en-US" sz="2800" dirty="0">
                <a:solidFill>
                  <a:prstClr val="black"/>
                </a:solidFill>
                <a:latin typeface="Calibri" pitchFamily="34" charset="0"/>
                <a:cs typeface="Calibri" pitchFamily="34" charset="0"/>
              </a:rPr>
              <a:t>is important for program development and monitoring</a:t>
            </a:r>
          </a:p>
        </p:txBody>
      </p:sp>
      <p:sp>
        <p:nvSpPr>
          <p:cNvPr id="33795" name="Rectangle 8"/>
          <p:cNvSpPr>
            <a:spLocks noChangeArrowheads="1"/>
          </p:cNvSpPr>
          <p:nvPr/>
        </p:nvSpPr>
        <p:spPr bwMode="auto">
          <a:xfrm>
            <a:off x="3095624" y="239713"/>
            <a:ext cx="5819775"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sz="3600" b="1" dirty="0">
                <a:solidFill>
                  <a:srgbClr val="FFFFFF"/>
                </a:solidFill>
                <a:latin typeface="Calibri" pitchFamily="34" charset="0"/>
                <a:cs typeface="Calibri" pitchFamily="34" charset="0"/>
              </a:rPr>
              <a:t>Why do sub-Saharan African mothers die?</a:t>
            </a:r>
          </a:p>
        </p:txBody>
      </p:sp>
      <p:pic>
        <p:nvPicPr>
          <p:cNvPr id="2050" name="Picture 2"/>
          <p:cNvPicPr>
            <a:picLocks noChangeAspect="1" noChangeArrowheads="1"/>
          </p:cNvPicPr>
          <p:nvPr/>
        </p:nvPicPr>
        <p:blipFill>
          <a:blip r:embed="rId3" cstate="print"/>
          <a:srcRect/>
          <a:stretch>
            <a:fillRect/>
          </a:stretch>
        </p:blipFill>
        <p:spPr bwMode="auto">
          <a:xfrm>
            <a:off x="3333751" y="1733550"/>
            <a:ext cx="5437895" cy="3600000"/>
          </a:xfrm>
          <a:prstGeom prst="rect">
            <a:avLst/>
          </a:prstGeom>
          <a:noFill/>
          <a:ln w="9525">
            <a:noFill/>
            <a:miter lim="800000"/>
            <a:headEnd/>
            <a:tailEnd/>
          </a:ln>
        </p:spPr>
      </p:pic>
    </p:spTree>
    <p:extLst>
      <p:ext uri="{BB962C8B-B14F-4D97-AF65-F5344CB8AC3E}">
        <p14:creationId xmlns:p14="http://schemas.microsoft.com/office/powerpoint/2010/main" val="39580866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72102" y="2082477"/>
            <a:ext cx="2540832"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38%</a:t>
            </a:r>
            <a:endParaRPr lang="en-US" sz="2400" dirty="0" smtClean="0">
              <a:latin typeface="+mn-lt"/>
              <a:cs typeface="Calibri" pitchFamily="34" charset="0"/>
            </a:endParaRP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14% </a:t>
            </a:r>
            <a:r>
              <a:rPr lang="en-US" sz="2400" dirty="0" smtClean="0">
                <a:latin typeface="+mn-lt"/>
                <a:cs typeface="Calibri" pitchFamily="34" charset="0"/>
              </a:rPr>
              <a:t>Diarrhoea </a:t>
            </a:r>
            <a:r>
              <a:rPr lang="en-US" sz="2400" dirty="0">
                <a:latin typeface="+mn-lt"/>
                <a:cs typeface="Calibri" pitchFamily="34" charset="0"/>
              </a:rPr>
              <a:t>– </a:t>
            </a:r>
            <a:r>
              <a:rPr lang="en-US" sz="2400" dirty="0">
                <a:latin typeface="+mn-lt"/>
                <a:cs typeface="Calibri" pitchFamily="34" charset="0"/>
              </a:rPr>
              <a:t>9</a:t>
            </a:r>
            <a:r>
              <a:rPr lang="en-US" sz="2400" dirty="0" smtClean="0">
                <a:latin typeface="+mn-lt"/>
                <a:cs typeface="Calibri" pitchFamily="34" charset="0"/>
              </a:rPr>
              <a:t>%</a:t>
            </a:r>
            <a:endParaRPr lang="en-US" sz="2400" dirty="0" smtClean="0">
              <a:latin typeface="+mn-lt"/>
              <a:cs typeface="Calibri" pitchFamily="34" charset="0"/>
            </a:endParaRPr>
          </a:p>
          <a:p>
            <a:pPr>
              <a:defRPr/>
            </a:pPr>
            <a:r>
              <a:rPr lang="en-US" sz="2400" dirty="0" smtClean="0">
                <a:latin typeface="+mn-lt"/>
                <a:cs typeface="Calibri" pitchFamily="34" charset="0"/>
              </a:rPr>
              <a:t>Malaria – 8%</a:t>
            </a:r>
          </a:p>
          <a:p>
            <a:pPr>
              <a:defRPr/>
            </a:pPr>
            <a:r>
              <a:rPr lang="en-US" sz="2400" dirty="0" smtClean="0">
                <a:latin typeface="+mn-lt"/>
                <a:cs typeface="Calibri" pitchFamily="34" charset="0"/>
              </a:rPr>
              <a:t>Injuries </a:t>
            </a:r>
            <a:r>
              <a:rPr lang="en-US" sz="2400" dirty="0" smtClean="0">
                <a:latin typeface="+mn-lt"/>
                <a:cs typeface="Calibri" pitchFamily="34" charset="0"/>
              </a:rPr>
              <a:t>– </a:t>
            </a:r>
            <a:r>
              <a:rPr lang="en-US" sz="2400" dirty="0" smtClean="0">
                <a:latin typeface="+mn-lt"/>
                <a:cs typeface="Calibri" pitchFamily="34" charset="0"/>
              </a:rPr>
              <a:t>7%</a:t>
            </a:r>
            <a:endParaRPr lang="en-US" sz="2400" dirty="0">
              <a:latin typeface="+mn-lt"/>
              <a:cs typeface="Calibri" pitchFamily="34" charset="0"/>
            </a:endParaRPr>
          </a:p>
          <a:p>
            <a:pPr>
              <a:defRPr/>
            </a:pPr>
            <a:r>
              <a:rPr lang="en-US" sz="2400" dirty="0" smtClean="0">
                <a:solidFill>
                  <a:prstClr val="black"/>
                </a:solidFill>
                <a:latin typeface="+mn-lt"/>
                <a:cs typeface="Calibri" pitchFamily="34" charset="0"/>
              </a:rPr>
              <a:t>HIV/AIDS</a:t>
            </a:r>
            <a:r>
              <a:rPr lang="en-US" sz="2400" dirty="0" smtClean="0">
                <a:solidFill>
                  <a:prstClr val="black"/>
                </a:solidFill>
                <a:latin typeface="Calibri"/>
                <a:cs typeface="Calibri" pitchFamily="34" charset="0"/>
              </a:rPr>
              <a:t> </a:t>
            </a:r>
            <a:r>
              <a:rPr lang="en-US" sz="2400" dirty="0">
                <a:solidFill>
                  <a:prstClr val="black"/>
                </a:solidFill>
                <a:latin typeface="Calibri"/>
                <a:cs typeface="Calibri" pitchFamily="34" charset="0"/>
              </a:rPr>
              <a:t>– </a:t>
            </a:r>
            <a:r>
              <a:rPr lang="en-US" sz="2400" dirty="0">
                <a:solidFill>
                  <a:prstClr val="black"/>
                </a:solidFill>
                <a:latin typeface="Calibri"/>
                <a:cs typeface="Calibri" pitchFamily="34" charset="0"/>
              </a:rPr>
              <a:t>1</a:t>
            </a:r>
            <a:r>
              <a:rPr lang="en-US" sz="2400" dirty="0" smtClean="0">
                <a:solidFill>
                  <a:prstClr val="black"/>
                </a:solidFill>
                <a:latin typeface="Calibri"/>
                <a:cs typeface="Calibri" pitchFamily="34" charset="0"/>
              </a:rPr>
              <a:t>%</a:t>
            </a:r>
          </a:p>
          <a:p>
            <a:pPr>
              <a:defRPr/>
            </a:pPr>
            <a:r>
              <a:rPr lang="en-US" sz="2400" dirty="0" smtClean="0">
                <a:solidFill>
                  <a:prstClr val="black"/>
                </a:solidFill>
                <a:latin typeface="Calibri"/>
                <a:cs typeface="Calibri" pitchFamily="34" charset="0"/>
              </a:rPr>
              <a:t>Measles – 1%</a:t>
            </a:r>
            <a:endParaRPr lang="en-US" sz="2400" dirty="0">
              <a:solidFill>
                <a:prstClr val="black"/>
              </a:solidFill>
              <a:latin typeface="Calibri"/>
              <a:cs typeface="Calibri" pitchFamily="34" charset="0"/>
            </a:endParaRP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759364" y="268288"/>
            <a:ext cx="6084454" cy="1077218"/>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dirty="0" smtClean="0">
                <a:solidFill>
                  <a:srgbClr val="FFFFFF"/>
                </a:solidFill>
                <a:latin typeface="Calibri" pitchFamily="34" charset="0"/>
                <a:cs typeface="Calibri" pitchFamily="34" charset="0"/>
              </a:rPr>
              <a:t>Why do Sao Tome and Principe’s children die?</a:t>
            </a:r>
            <a:endParaRPr lang="en-US" sz="32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2916350" y="1714500"/>
            <a:ext cx="5742938" cy="39924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249826" y="233925"/>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676266" y="1129145"/>
            <a:ext cx="7791467" cy="54144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1286108" y="576118"/>
            <a:ext cx="6733419" cy="54252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500034" y="5237936"/>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8618" y="1150442"/>
            <a:ext cx="6853238" cy="5288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10834" y="1286909"/>
            <a:ext cx="6522332" cy="5040000"/>
          </a:xfrm>
          <a:prstGeom prst="rect">
            <a:avLst/>
          </a:prstGeom>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4793" y="1150420"/>
            <a:ext cx="7177088" cy="5202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2" name="Picture 1"/>
          <p:cNvPicPr>
            <a:picLocks noChangeAspect="1"/>
          </p:cNvPicPr>
          <p:nvPr/>
        </p:nvPicPr>
        <p:blipFill>
          <a:blip r:embed="rId3"/>
          <a:stretch>
            <a:fillRect/>
          </a:stretch>
        </p:blipFill>
        <p:spPr>
          <a:xfrm>
            <a:off x="920184" y="1200727"/>
            <a:ext cx="7303632" cy="54000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076237" y="1312718"/>
            <a:ext cx="7222435" cy="50436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170969" y="1302328"/>
            <a:ext cx="7148424" cy="5065200"/>
          </a:xfrm>
          <a:prstGeom prst="rect">
            <a:avLst/>
          </a:prstGeom>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3843" y="1168224"/>
            <a:ext cx="7138988" cy="493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São Tomé and Príncipe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611" y="1291208"/>
            <a:ext cx="7306037" cy="4936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8280" y="1189586"/>
            <a:ext cx="6417470" cy="5341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6268" y="1207711"/>
            <a:ext cx="6434138" cy="526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61498" y="1109519"/>
            <a:ext cx="6421003" cy="54252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77420" y="1200727"/>
            <a:ext cx="6389159" cy="54036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446213"/>
            <a:ext cx="8229600" cy="468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a:t>
            </a:r>
            <a:r>
              <a:rPr lang="en-US" sz="2400" dirty="0" smtClean="0"/>
              <a:t> - Specific notifications of maternal deaths </a:t>
            </a:r>
          </a:p>
          <a:p>
            <a:r>
              <a:rPr lang="en-US" sz="2400" b="1" dirty="0" smtClean="0">
                <a:solidFill>
                  <a:srgbClr val="800000"/>
                </a:solidFill>
              </a:rPr>
              <a:t>* </a:t>
            </a:r>
            <a:r>
              <a:rPr lang="en-US" sz="2400" dirty="0" smtClean="0"/>
              <a:t>- Midwifery personnel authorized to administer core set of life saving interventions</a:t>
            </a:r>
            <a:r>
              <a:rPr lang="en-US" sz="2400" dirty="0"/>
              <a:t> </a:t>
            </a:r>
          </a:p>
          <a:p>
            <a:r>
              <a:rPr lang="en-US" sz="2400" b="1" dirty="0" smtClean="0">
                <a:solidFill>
                  <a:srgbClr val="800000"/>
                </a:solidFill>
              </a:rPr>
              <a:t>Partial</a:t>
            </a:r>
            <a:r>
              <a:rPr lang="en-US" sz="2400" dirty="0" smtClean="0"/>
              <a:t> </a:t>
            </a:r>
            <a:r>
              <a:rPr lang="en-US" sz="2400" dirty="0"/>
              <a:t>- </a:t>
            </a:r>
            <a:r>
              <a:rPr lang="en-US" sz="2400" dirty="0" smtClean="0"/>
              <a:t>International Code of Marketing of Breastmilk Substitutes</a:t>
            </a:r>
          </a:p>
          <a:p>
            <a:r>
              <a:rPr lang="en-US" sz="2400" b="1" dirty="0">
                <a:solidFill>
                  <a:srgbClr val="800000"/>
                </a:solidFill>
              </a:rPr>
              <a:t>*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a:solidFill>
                  <a:srgbClr val="800000"/>
                </a:solidFill>
              </a:rPr>
              <a:t>PARTIAL </a:t>
            </a:r>
            <a:r>
              <a:rPr lang="en-US" sz="2400" dirty="0" smtClean="0"/>
              <a:t>- Pneumococcal vaccine</a:t>
            </a:r>
          </a:p>
          <a:p>
            <a:endParaRPr lang="en-US" sz="2000" dirty="0"/>
          </a:p>
        </p:txBody>
      </p:sp>
      <p:sp>
        <p:nvSpPr>
          <p:cNvPr id="2" name="TextBox 1"/>
          <p:cNvSpPr txBox="1"/>
          <p:nvPr/>
        </p:nvSpPr>
        <p:spPr>
          <a:xfrm>
            <a:off x="361950" y="6199644"/>
            <a:ext cx="6953250" cy="430887"/>
          </a:xfrm>
          <a:prstGeom prst="rect">
            <a:avLst/>
          </a:prstGeom>
          <a:noFill/>
        </p:spPr>
        <p:txBody>
          <a:bodyPr wrap="square" rtlCol="0">
            <a:spAutoFit/>
          </a:bodyPr>
          <a:lstStyle/>
          <a:p>
            <a:r>
              <a:rPr lang="en-US" sz="2200" dirty="0" smtClean="0">
                <a:latin typeface="+mn-lt"/>
              </a:rPr>
              <a:t>* Policy information not available</a:t>
            </a:r>
            <a:endParaRPr lang="en-US" sz="2200" dirty="0">
              <a:latin typeface="+mn-lt"/>
            </a:endParaRPr>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 -</a:t>
            </a: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23.6 </a:t>
            </a:r>
            <a:r>
              <a:rPr lang="en-US" sz="2200" dirty="0"/>
              <a:t>(</a:t>
            </a:r>
            <a:r>
              <a:rPr lang="en-US" sz="2200" dirty="0" smtClean="0"/>
              <a:t>2004)</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 - </a:t>
            </a:r>
            <a:r>
              <a:rPr lang="en-US" sz="2200" dirty="0" smtClean="0"/>
              <a:t/>
            </a:r>
            <a:br>
              <a:rPr lang="en-US" sz="2200" dirty="0" smtClean="0"/>
            </a:b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$144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smtClean="0">
                <a:solidFill>
                  <a:srgbClr val="800000"/>
                </a:solidFill>
              </a:rPr>
              <a:t>6%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52%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$112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a:t>
            </a:r>
            <a:r>
              <a:rPr lang="en-US" sz="2200" smtClean="0"/>
              <a:t>:   </a:t>
            </a:r>
            <a:r>
              <a:rPr lang="en-US" sz="2200" b="1" smtClean="0">
                <a:solidFill>
                  <a:srgbClr val="800000"/>
                </a:solidFill>
              </a:rPr>
              <a:t>$234 </a:t>
            </a:r>
            <a:r>
              <a:rPr lang="en-US" sz="2200" smtClean="0"/>
              <a:t>(2011)</a:t>
            </a:r>
            <a:endParaRPr lang="en-US" sz="2200" dirty="0" smtClean="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687455" y="429925"/>
            <a:ext cx="4271818"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smtClean="0">
                <a:solidFill>
                  <a:srgbClr val="FFFFFF"/>
                </a:solidFill>
                <a:latin typeface="Calibri" pitchFamily="34" charset="0"/>
                <a:cs typeface="Calibri" pitchFamily="34" charset="0"/>
              </a:rPr>
              <a:t>Who </a:t>
            </a:r>
            <a:r>
              <a:rPr lang="en-US" sz="3200" b="1">
                <a:solidFill>
                  <a:srgbClr val="FFFFFF"/>
                </a:solidFill>
                <a:latin typeface="Calibri" pitchFamily="34" charset="0"/>
                <a:cs typeface="Calibri" pitchFamily="34" charset="0"/>
              </a:rPr>
              <a:t>i</a:t>
            </a:r>
            <a:r>
              <a:rPr lang="en-US" sz="3200" b="1" smtClean="0">
                <a:solidFill>
                  <a:srgbClr val="FFFFFF"/>
                </a:solidFill>
                <a:latin typeface="Calibri" pitchFamily="34" charset="0"/>
                <a:cs typeface="Calibri" pitchFamily="34" charset="0"/>
              </a:rPr>
              <a:t>s </a:t>
            </a:r>
            <a:r>
              <a:rPr lang="en-US" sz="3200" b="1" dirty="0" smtClean="0">
                <a:solidFill>
                  <a:srgbClr val="FFFFFF"/>
                </a:solidFill>
                <a:latin typeface="Calibri" pitchFamily="34" charset="0"/>
                <a:cs typeface="Calibri" pitchFamily="34" charset="0"/>
              </a:rPr>
              <a:t>left behind?</a:t>
            </a:r>
            <a:endParaRPr lang="en-US" sz="32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781550" y="1071154"/>
            <a:ext cx="4076700" cy="5801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latin typeface="+mn-lt"/>
                <a:cs typeface="Calibri" pitchFamily="34" charset="0"/>
              </a:rPr>
              <a:t>     São Tomé and Príncipe </a:t>
            </a:r>
          </a:p>
          <a:p>
            <a:pPr>
              <a:spcBef>
                <a:spcPts val="600"/>
              </a:spcBef>
              <a:spcAft>
                <a:spcPts val="600"/>
              </a:spcAft>
              <a:defRPr/>
            </a:pPr>
            <a:r>
              <a:rPr lang="en-US" sz="2800" dirty="0" smtClean="0">
                <a:latin typeface="+mn-lt"/>
                <a:cs typeface="Calibri" pitchFamily="34" charset="0"/>
              </a:rPr>
              <a:t>The wide bars for some indicators show important </a:t>
            </a:r>
            <a:r>
              <a:rPr lang="en-US" sz="2800" b="1" dirty="0" smtClean="0">
                <a:solidFill>
                  <a:srgbClr val="990033"/>
                </a:solidFill>
                <a:latin typeface="+mn-lt"/>
                <a:cs typeface="Calibri" pitchFamily="34" charset="0"/>
              </a:rPr>
              <a:t>inequalities in coverage.</a:t>
            </a:r>
            <a:r>
              <a:rPr lang="en-US" sz="2800" dirty="0" smtClean="0">
                <a:latin typeface="+mn-lt"/>
                <a:cs typeface="Calibri" pitchFamily="34" charset="0"/>
              </a:rPr>
              <a:t> </a:t>
            </a:r>
          </a:p>
          <a:p>
            <a:pPr>
              <a:spcBef>
                <a:spcPts val="600"/>
              </a:spcBef>
              <a:spcAft>
                <a:spcPts val="600"/>
              </a:spcAft>
              <a:defRPr/>
            </a:pPr>
            <a:r>
              <a:rPr lang="en-US" sz="2800" dirty="0" smtClean="0">
                <a:latin typeface="+mn-lt"/>
                <a:cs typeface="Calibri" pitchFamily="34" charset="0"/>
              </a:rPr>
              <a:t>Inequality is greatest for antenatal care 4+ and ITN use. </a:t>
            </a:r>
          </a:p>
          <a:p>
            <a:pPr>
              <a:spcBef>
                <a:spcPts val="600"/>
              </a:spcBef>
              <a:spcAft>
                <a:spcPts val="600"/>
              </a:spcAft>
              <a:defRPr/>
            </a:pPr>
            <a:r>
              <a:rPr lang="en-US" sz="2800" dirty="0" smtClean="0">
                <a:latin typeface="+mn-lt"/>
                <a:cs typeface="Calibri" pitchFamily="34" charset="0"/>
              </a:rPr>
              <a:t>Immunizations , early breastfeeding, and antenatal care 1+ show much smaller </a:t>
            </a:r>
            <a:r>
              <a:rPr lang="en-US" sz="2800" b="1" dirty="0" smtClean="0">
                <a:solidFill>
                  <a:schemeClr val="accent2">
                    <a:lumMod val="75000"/>
                  </a:schemeClr>
                </a:solidFill>
                <a:latin typeface="+mn-lt"/>
                <a:cs typeface="Calibri" pitchFamily="34" charset="0"/>
              </a:rPr>
              <a:t>gaps</a:t>
            </a:r>
            <a:r>
              <a:rPr lang="en-US" sz="2800" dirty="0" smtClean="0">
                <a:latin typeface="+mn-lt"/>
                <a:cs typeface="Calibri" pitchFamily="34" charset="0"/>
              </a:rPr>
              <a:t> </a:t>
            </a:r>
            <a:r>
              <a:rPr lang="en-US" sz="2800" b="1" dirty="0" smtClean="0">
                <a:solidFill>
                  <a:schemeClr val="accent2">
                    <a:lumMod val="75000"/>
                  </a:schemeClr>
                </a:solidFill>
                <a:latin typeface="+mn-lt"/>
                <a:cs typeface="Calibri" pitchFamily="34" charset="0"/>
              </a:rPr>
              <a:t>in coverage.</a:t>
            </a:r>
            <a:endParaRPr lang="en-US" sz="2800" dirty="0">
              <a:solidFill>
                <a:srgbClr val="C00000"/>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34" y="423854"/>
            <a:ext cx="3995766" cy="6127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800" dirty="0"/>
              <a:t>São Tomé and Príncipe</a:t>
            </a:r>
            <a:r>
              <a:rPr lang="en-US" sz="4600" dirty="0" smtClean="0"/>
              <a:t> </a:t>
            </a:r>
            <a:endParaRPr lang="en-US" sz="4600" dirty="0"/>
          </a:p>
        </p:txBody>
      </p:sp>
    </p:spTree>
    <p:extLst>
      <p:ext uri="{BB962C8B-B14F-4D97-AF65-F5344CB8AC3E}">
        <p14:creationId xmlns:p14="http://schemas.microsoft.com/office/powerpoint/2010/main" val="315767484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São Tomé and Príncipe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940944" y="1613139"/>
            <a:ext cx="5400518" cy="4860000"/>
          </a:xfrm>
          <a:prstGeom prst="rect">
            <a:avLst/>
          </a:prstGeom>
          <a:noFill/>
          <a:ln w="9525">
            <a:noFill/>
            <a:miter lim="800000"/>
            <a:headEnd/>
            <a:tailEnd/>
          </a:ln>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846052" y="1639018"/>
            <a:ext cx="5400000" cy="4860000"/>
          </a:xfrm>
          <a:prstGeom prst="rect">
            <a:avLst/>
          </a:prstGeom>
          <a:noFill/>
          <a:ln w="9525">
            <a:noFill/>
            <a:miter lim="800000"/>
            <a:headEnd/>
            <a:tailEnd/>
          </a:ln>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259457" y="1130061"/>
            <a:ext cx="6672696" cy="4860000"/>
          </a:xfrm>
          <a:prstGeom prst="rect">
            <a:avLst/>
          </a:prstGeom>
          <a:noFill/>
          <a:ln w="9525">
            <a:noFill/>
            <a:miter lim="800000"/>
            <a:headEnd/>
            <a:tailEnd/>
          </a:ln>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950" y="1139959"/>
            <a:ext cx="7056502" cy="4975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12352</TotalTime>
  <Words>3050</Words>
  <Application>Microsoft Macintosh PowerPoint</Application>
  <PresentationFormat>On-screen Show (4:3)</PresentationFormat>
  <Paragraphs>264</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São Tomé and Príncipe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727</cp:revision>
  <cp:lastPrinted>2012-06-12T19:26:24Z</cp:lastPrinted>
  <dcterms:created xsi:type="dcterms:W3CDTF">2008-01-10T17:37:13Z</dcterms:created>
  <dcterms:modified xsi:type="dcterms:W3CDTF">2014-12-06T08:21:26Z</dcterms:modified>
</cp:coreProperties>
</file>