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2150" autoAdjust="0"/>
  </p:normalViewPr>
  <p:slideViewPr>
    <p:cSldViewPr snapToGrid="0">
      <p:cViewPr>
        <p:scale>
          <a:sx n="110" d="100"/>
          <a:sy n="110" d="100"/>
        </p:scale>
        <p:origin x="-528" y="116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Rwanda,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Rwanda</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Rwanda’s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Rwanda </a:t>
            </a:r>
            <a:r>
              <a:rPr lang="en-US" i="1" dirty="0" smtClean="0"/>
              <a:t>Under-five child mortality rate </a:t>
            </a:r>
            <a:r>
              <a:rPr lang="en-US" dirty="0" smtClean="0"/>
              <a:t>and </a:t>
            </a:r>
            <a:r>
              <a:rPr lang="en-US" i="1" dirty="0" smtClean="0"/>
              <a:t>Maternal mortality ratio </a:t>
            </a:r>
            <a:r>
              <a:rPr lang="en-US" dirty="0" smtClean="0"/>
              <a:t>are declining rapidly.  Newer UN</a:t>
            </a:r>
            <a:r>
              <a:rPr lang="en-US" baseline="0" dirty="0" smtClean="0"/>
              <a:t> estimates show an Under-five mortality rate of 52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Rwanda,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Rwanda, some </a:t>
            </a:r>
            <a:r>
              <a:rPr lang="en-US" dirty="0" smtClean="0"/>
              <a:t>39% </a:t>
            </a:r>
            <a:r>
              <a:rPr lang="en-US" dirty="0" smtClean="0"/>
              <a:t>of child deaths occur in the neonatal period.  Most of these can be prevented.  Post-neonatal deaths can, also,</a:t>
            </a:r>
            <a:r>
              <a:rPr lang="en-US" baseline="0" dirty="0" smtClean="0"/>
              <a:t> mostly be prevented and come mainly from Pneumonia, Diarrhoea, </a:t>
            </a:r>
            <a:r>
              <a:rPr lang="en-US" baseline="0" dirty="0" smtClean="0"/>
              <a:t>Injuries, and  Malaria.</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p>
          <a:p>
            <a:endParaRPr lang="en-US" i="0" baseline="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to 69%.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a:t>
            </a:r>
            <a:r>
              <a:rPr lang="en-US" dirty="0" smtClean="0"/>
              <a:t>87</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Rwanda, 98</a:t>
            </a:r>
            <a:r>
              <a:rPr lang="en-US" baseline="0" dirty="0" smtClean="0"/>
              <a:t>%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35%</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women </a:t>
            </a:r>
            <a:r>
              <a:rPr lang="en-US" sz="1200" kern="1200" dirty="0" smtClean="0">
                <a:solidFill>
                  <a:schemeClr val="tx1"/>
                </a:solidFill>
                <a:latin typeface="+mn-lt"/>
                <a:ea typeface="+mn-ea"/>
                <a:cs typeface="+mn-cs"/>
              </a:rPr>
              <a:t>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Rwanda’s </a:t>
            </a:r>
            <a:r>
              <a:rPr lang="en-US" i="1" dirty="0" smtClean="0"/>
              <a:t>Immunization</a:t>
            </a:r>
            <a:r>
              <a:rPr lang="en-US" dirty="0" smtClean="0"/>
              <a:t> coverage is</a:t>
            </a:r>
            <a:r>
              <a:rPr lang="en-US" baseline="0" dirty="0" smtClean="0"/>
              <a:t> </a:t>
            </a:r>
            <a:r>
              <a:rPr lang="en-US" baseline="0" dirty="0" smtClean="0"/>
              <a:t>high, apart from rotavirus vaccine.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2010 some 50% </a:t>
            </a:r>
            <a:r>
              <a:rPr lang="en-US" sz="1200" kern="1200" dirty="0" smtClean="0">
                <a:solidFill>
                  <a:schemeClr val="tx1"/>
                </a:solidFill>
                <a:latin typeface="+mn-lt"/>
                <a:ea typeface="+mn-ea"/>
                <a:cs typeface="+mn-cs"/>
              </a:rPr>
              <a:t>of children with suspected pneumonia were taken to an appropriate health provider for treatment. </a:t>
            </a:r>
            <a:r>
              <a:rPr lang="en-US" sz="1200" kern="1200" baseline="0" dirty="0" smtClean="0">
                <a:solidFill>
                  <a:schemeClr val="tx1"/>
                </a:solidFill>
                <a:latin typeface="+mn-lt"/>
                <a:ea typeface="+mn-ea"/>
                <a:cs typeface="+mn-cs"/>
              </a:rPr>
              <a:t> </a:t>
            </a:r>
            <a:r>
              <a:rPr lang="en-US" baseline="0" dirty="0" smtClean="0"/>
              <a:t>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Only 21% of children with diarrhoea received increased fluids and continued feeding.  29% were treated with ORS.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Rwanda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Rwanda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is increasing,</a:t>
            </a:r>
            <a:r>
              <a:rPr lang="en-US" baseline="0" dirty="0" smtClean="0"/>
              <a:t> with </a:t>
            </a:r>
            <a:r>
              <a:rPr lang="en-US" baseline="0" dirty="0" smtClean="0"/>
              <a:t>70% </a:t>
            </a:r>
            <a:r>
              <a:rPr lang="en-US" baseline="0" dirty="0" smtClean="0"/>
              <a:t>of children sleeping under treated nets.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declining,</a:t>
            </a:r>
            <a:r>
              <a:rPr lang="en-US" baseline="0" dirty="0" smtClean="0"/>
              <a:t> but still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are very high.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29% </a:t>
            </a:r>
            <a:r>
              <a:rPr lang="en-US" i="0" baseline="0" dirty="0" smtClean="0"/>
              <a:t>of the population drink surface water or water from unimproved sources.</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26% </a:t>
            </a:r>
            <a:r>
              <a:rPr lang="en-US" sz="1200" kern="1200" dirty="0" smtClean="0">
                <a:solidFill>
                  <a:schemeClr val="tx1"/>
                </a:solidFill>
                <a:latin typeface="+mn-lt"/>
                <a:ea typeface="+mn-ea"/>
                <a:cs typeface="+mn-cs"/>
              </a:rPr>
              <a:t>of the population are using unimproved facilities or open defecation.  Coverage</a:t>
            </a:r>
            <a:r>
              <a:rPr lang="en-US" sz="1200" kern="1200" baseline="0" dirty="0" smtClean="0">
                <a:solidFill>
                  <a:schemeClr val="tx1"/>
                </a:solidFill>
                <a:latin typeface="+mn-lt"/>
                <a:ea typeface="+mn-ea"/>
                <a:cs typeface="+mn-cs"/>
              </a:rPr>
              <a:t> has increased in rural areas, but decreased in urban areas.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Rwanda has fully adopted many of the policies being tracked by Countdown.  It’s useful to understand why some policies haven’t been adopted and to know the current implementation status of each policy.   Implementing these policies at scale can contribute to improved coverage of lifesaving interventions.</a:t>
            </a:r>
          </a:p>
          <a:p>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a:t>
            </a:r>
            <a:r>
              <a:rPr lang="en-US" i="1" baseline="0" smtClean="0"/>
              <a:t>birth attendant</a:t>
            </a:r>
            <a:r>
              <a:rPr lang="en-US" i="0" baseline="0" smtClean="0"/>
              <a:t> and</a:t>
            </a:r>
            <a:r>
              <a:rPr lang="en-US" smtClean="0"/>
              <a:t> </a:t>
            </a:r>
            <a:r>
              <a:rPr lang="en-US" i="1" dirty="0" smtClean="0"/>
              <a:t>Careseeking for pneumonia.</a:t>
            </a:r>
            <a:r>
              <a:rPr lang="en-US" i="1" baseline="0" dirty="0" smtClean="0"/>
              <a:t>  </a:t>
            </a:r>
            <a:r>
              <a:rPr lang="en-US" sz="1200" kern="1200" dirty="0" smtClean="0">
                <a:solidFill>
                  <a:srgbClr val="FF0000"/>
                </a:solidFill>
                <a:latin typeface="+mn-lt"/>
                <a:ea typeface="+mn-ea"/>
                <a:cs typeface="+mn-cs"/>
              </a:rPr>
              <a:t>Other interventions such as </a:t>
            </a:r>
            <a:r>
              <a:rPr lang="en-US" sz="1200" i="1" kern="1200" dirty="0" smtClean="0">
                <a:solidFill>
                  <a:srgbClr val="FF0000"/>
                </a:solidFill>
                <a:latin typeface="+mn-lt"/>
                <a:ea typeface="+mn-ea"/>
                <a:cs typeface="+mn-cs"/>
              </a:rPr>
              <a:t>Early initiation of breastfeeding, Vitamin A,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Immunization</a:t>
            </a:r>
            <a:r>
              <a:rPr lang="en-US" sz="1200" i="0" kern="1200" baseline="0" dirty="0" smtClean="0">
                <a:solidFill>
                  <a:srgbClr val="FF0000"/>
                </a:solidFill>
                <a:latin typeface="+mn-lt"/>
                <a:ea typeface="+mn-ea"/>
                <a:cs typeface="+mn-cs"/>
              </a:rPr>
              <a:t>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 gaps in coverage.  </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Rwanda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Rwanda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smtClean="0">
                    <a:solidFill>
                      <a:schemeClr val="tx1"/>
                    </a:solidFill>
                    <a:effectLst/>
                    <a:latin typeface="Cambria Math"/>
                    <a:ea typeface="+mn-ea"/>
                    <a:cs typeface="+mn-cs"/>
                  </a:rPr>
                  <a:t>                                               𝐶𝐶𝐼</a:t>
                </a:r>
                <a:r>
                  <a:rPr lang="en-US" sz="1200" i="0" kern="1200" dirty="0" smtClean="0">
                    <a:solidFill>
                      <a:schemeClr val="tx1"/>
                    </a:solidFill>
                    <a:effectLst/>
                    <a:latin typeface="Cambria Math"/>
                    <a:ea typeface="+mn-ea"/>
                    <a:cs typeface="+mn-cs"/>
                  </a:rPr>
                  <a:t>=</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Rwanda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Rwanda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886364" y="268288"/>
            <a:ext cx="6084454"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20317" y="1478740"/>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52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20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3" name="Picture 2"/>
          <p:cNvPicPr>
            <a:picLocks noChangeAspect="1"/>
          </p:cNvPicPr>
          <p:nvPr/>
        </p:nvPicPr>
        <p:blipFill>
          <a:blip r:embed="rId3"/>
          <a:stretch>
            <a:fillRect/>
          </a:stretch>
        </p:blipFill>
        <p:spPr>
          <a:xfrm>
            <a:off x="164868" y="2049318"/>
            <a:ext cx="8814264" cy="32580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0321925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25921" y="2042573"/>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39%</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16%</a:t>
            </a:r>
            <a:endParaRPr lang="en-US" sz="2400" dirty="0" smtClean="0">
              <a:latin typeface="+mn-lt"/>
              <a:cs typeface="Calibri" pitchFamily="34" charset="0"/>
            </a:endParaRPr>
          </a:p>
          <a:p>
            <a:pPr>
              <a:defRPr/>
            </a:pPr>
            <a:r>
              <a:rPr lang="en-US" sz="2400" dirty="0" smtClean="0">
                <a:solidFill>
                  <a:prstClr val="black"/>
                </a:solidFill>
                <a:latin typeface="Calibri"/>
                <a:cs typeface="Calibri" pitchFamily="34" charset="0"/>
              </a:rPr>
              <a:t>Diarrhoea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10%</a:t>
            </a:r>
            <a:endParaRPr lang="en-US" sz="2400" dirty="0" smtClean="0">
              <a:solidFill>
                <a:prstClr val="black"/>
              </a:solidFill>
              <a:latin typeface="Calibri"/>
              <a:cs typeface="Calibri" pitchFamily="34" charset="0"/>
            </a:endParaRP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a:solidFill>
                  <a:prstClr val="black"/>
                </a:solidFill>
                <a:latin typeface="Calibri"/>
                <a:cs typeface="Calibri" pitchFamily="34" charset="0"/>
              </a:rPr>
              <a:t>7</a:t>
            </a:r>
            <a:r>
              <a:rPr lang="en-US" sz="2400" dirty="0" smtClean="0">
                <a:solidFill>
                  <a:prstClr val="black"/>
                </a:solidFill>
                <a:latin typeface="Calibri"/>
                <a:cs typeface="Calibri" pitchFamily="34" charset="0"/>
              </a:rPr>
              <a:t>%</a:t>
            </a:r>
          </a:p>
          <a:p>
            <a:pPr lvl="0">
              <a:defRPr/>
            </a:pPr>
            <a:r>
              <a:rPr lang="en-US" sz="2400" dirty="0" smtClean="0">
                <a:solidFill>
                  <a:prstClr val="black"/>
                </a:solidFill>
                <a:latin typeface="Calibri"/>
                <a:cs typeface="Calibri" pitchFamily="34" charset="0"/>
              </a:rPr>
              <a:t>Malaria – 4%</a:t>
            </a:r>
          </a:p>
          <a:p>
            <a:pPr lvl="0">
              <a:defRPr/>
            </a:pPr>
            <a:r>
              <a:rPr lang="en-US" sz="2400" dirty="0" smtClean="0">
                <a:solidFill>
                  <a:prstClr val="black"/>
                </a:solidFill>
                <a:latin typeface="Calibri"/>
                <a:cs typeface="Calibri" pitchFamily="34" charset="0"/>
              </a:rPr>
              <a:t>HIV/AIDS – 1%</a:t>
            </a:r>
          </a:p>
          <a:p>
            <a:pPr lvl="0">
              <a:defRPr/>
            </a:pPr>
            <a:r>
              <a:rPr lang="en-US" sz="2400" dirty="0" smtClean="0">
                <a:solidFill>
                  <a:prstClr val="black"/>
                </a:solidFill>
                <a:latin typeface="Calibri"/>
                <a:cs typeface="Calibri" pitchFamily="34" charset="0"/>
              </a:rPr>
              <a:t>Measles – 1%</a:t>
            </a:r>
            <a:endParaRPr lang="en-US" sz="2400" dirty="0" smtClean="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67000" y="268288"/>
            <a:ext cx="6153727"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Rwandan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27895"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215189" y="303199"/>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949036" y="1162628"/>
            <a:ext cx="7525000" cy="541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006334" y="6032535"/>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86068" y="531673"/>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230" y="1088498"/>
            <a:ext cx="7034213" cy="5444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3457" y="1344636"/>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2404" y="1150050"/>
            <a:ext cx="7281863" cy="52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817023" y="1076036"/>
            <a:ext cx="7509954" cy="54216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48305" y="1312716"/>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0" y="1229897"/>
            <a:ext cx="7086600" cy="514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440" y="1228442"/>
            <a:ext cx="7523272" cy="5039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Rwanda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68899" y="1357091"/>
            <a:ext cx="6972465" cy="46980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272602" y="1260764"/>
            <a:ext cx="6598796" cy="50616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538" y="1186479"/>
            <a:ext cx="6471047" cy="528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31127"/>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4370" y="1155700"/>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90550" y="1613070"/>
            <a:ext cx="8229600" cy="48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NO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PARTIAL  </a:t>
            </a:r>
            <a:r>
              <a:rPr lang="en-US" sz="2400" dirty="0" smtClean="0"/>
              <a:t>- Rotavirus vaccine</a:t>
            </a:r>
          </a:p>
          <a:p>
            <a:r>
              <a:rPr lang="en-US" sz="2400" b="1" dirty="0" smtClean="0">
                <a:solidFill>
                  <a:srgbClr val="800000"/>
                </a:solidFill>
              </a:rPr>
              <a:t>YES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7.5 </a:t>
            </a:r>
            <a:r>
              <a:rPr lang="en-US" sz="2200" dirty="0"/>
              <a:t>(</a:t>
            </a:r>
            <a:r>
              <a:rPr lang="en-US" sz="2200" dirty="0" smtClean="0"/>
              <a:t>2010)</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endParaRPr lang="en-US" sz="2200" dirty="0"/>
          </a:p>
          <a:p>
            <a:pPr marL="0" indent="0">
              <a:spcBef>
                <a:spcPts val="0"/>
              </a:spcBef>
              <a:spcAft>
                <a:spcPts val="600"/>
              </a:spcAft>
              <a:buClr>
                <a:srgbClr val="800000"/>
              </a:buClr>
              <a:buNone/>
            </a:pPr>
            <a:r>
              <a:rPr lang="en-US" sz="2200" dirty="0" smtClean="0"/>
              <a:t>      (% </a:t>
            </a:r>
            <a:r>
              <a:rPr lang="en-US" sz="2200" dirty="0"/>
              <a:t>of recommended minimum</a:t>
            </a:r>
            <a:r>
              <a:rPr lang="en-US" sz="2200" dirty="0" smtClean="0"/>
              <a:t>)</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$144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22%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21%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$3</a:t>
            </a:r>
            <a:r>
              <a:rPr lang="en-US" sz="2200" b="1" dirty="0">
                <a:solidFill>
                  <a:srgbClr val="800000"/>
                </a:solidFill>
              </a:rPr>
              <a:t>9</a:t>
            </a:r>
            <a:r>
              <a:rPr lang="en-US" sz="2200" b="1" dirty="0" smtClean="0">
                <a:solidFill>
                  <a:srgbClr val="800000"/>
                </a:solidFill>
              </a:rPr>
              <a:t>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smtClean="0">
                <a:solidFill>
                  <a:srgbClr val="800000"/>
                </a:solidFill>
              </a:rPr>
              <a:t>$5</a:t>
            </a:r>
            <a:r>
              <a:rPr lang="en-US" sz="2200" b="1" dirty="0">
                <a:solidFill>
                  <a:srgbClr val="800000"/>
                </a:solidFill>
              </a:rPr>
              <a:t>2</a:t>
            </a:r>
            <a:r>
              <a:rPr lang="en-US" sz="2200" b="1" smtClean="0">
                <a:solidFill>
                  <a:srgbClr val="800000"/>
                </a:solidFill>
              </a:rPr>
              <a:t>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918363" y="268288"/>
            <a:ext cx="4075545"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26000" y="1168400"/>
            <a:ext cx="4146550" cy="5878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latin typeface="+mn-lt"/>
                <a:cs typeface="Calibri" pitchFamily="34" charset="0"/>
              </a:rPr>
              <a:t>                 Rwanda</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a:t>
            </a:r>
          </a:p>
          <a:p>
            <a:pPr>
              <a:spcBef>
                <a:spcPts val="600"/>
              </a:spcBef>
              <a:spcAft>
                <a:spcPts val="600"/>
              </a:spcAft>
              <a:defRPr/>
            </a:pPr>
            <a:r>
              <a:rPr lang="en-US" sz="2800" dirty="0" smtClean="0">
                <a:latin typeface="+mn-lt"/>
                <a:cs typeface="Calibri" pitchFamily="34" charset="0"/>
              </a:rPr>
              <a:t>Inequality is greatest for skilled birth attendant and </a:t>
            </a:r>
            <a:r>
              <a:rPr lang="en-US" sz="2800" dirty="0" err="1" smtClean="0">
                <a:latin typeface="+mn-lt"/>
                <a:cs typeface="Calibri" pitchFamily="34" charset="0"/>
              </a:rPr>
              <a:t>careseeking</a:t>
            </a:r>
            <a:r>
              <a:rPr lang="en-US" sz="2800" dirty="0" smtClean="0">
                <a:latin typeface="+mn-lt"/>
                <a:cs typeface="Calibri" pitchFamily="34" charset="0"/>
              </a:rPr>
              <a:t> for pneumonia.</a:t>
            </a:r>
          </a:p>
          <a:p>
            <a:pPr>
              <a:spcBef>
                <a:spcPts val="600"/>
              </a:spcBef>
              <a:spcAft>
                <a:spcPts val="600"/>
              </a:spcAft>
              <a:defRPr/>
            </a:pPr>
            <a:r>
              <a:rPr lang="en-US" sz="2800" dirty="0" smtClean="0">
                <a:latin typeface="+mn-lt"/>
                <a:cs typeface="Calibri" pitchFamily="34" charset="0"/>
              </a:rPr>
              <a:t>Other indicators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dirty="0" smtClean="0">
              <a:solidFill>
                <a:srgbClr val="C00000"/>
              </a:solidFill>
              <a:latin typeface="+mn-lt"/>
              <a:cs typeface="Calibri" pitchFamily="34" charset="0"/>
            </a:endParaRPr>
          </a:p>
          <a:p>
            <a:pPr>
              <a:spcBef>
                <a:spcPts val="600"/>
              </a:spcBef>
              <a:spcAft>
                <a:spcPts val="600"/>
              </a:spcAft>
              <a:defRPr/>
            </a:pPr>
            <a:r>
              <a:rPr lang="en-US" sz="2800" dirty="0" smtClean="0">
                <a:cs typeface="Calibri" pitchFamily="34" charset="0"/>
              </a:rPr>
              <a:t>.</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Rwanda </a:t>
            </a:r>
            <a:endParaRPr lang="en-US" sz="4600" dirty="0"/>
          </a:p>
        </p:txBody>
      </p:sp>
    </p:spTree>
    <p:extLst>
      <p:ext uri="{BB962C8B-B14F-4D97-AF65-F5344CB8AC3E}">
        <p14:creationId xmlns:p14="http://schemas.microsoft.com/office/powerpoint/2010/main" val="25389511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Rwanda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63305" y="1673525"/>
            <a:ext cx="5406515"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871933" y="1595887"/>
            <a:ext cx="5353010"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268083" y="1268083"/>
            <a:ext cx="6685776"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173193" y="1181819"/>
            <a:ext cx="6670929"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12424</TotalTime>
  <Words>2990</Words>
  <Application>Microsoft Macintosh PowerPoint</Application>
  <PresentationFormat>On-screen Show (4:3)</PresentationFormat>
  <Paragraphs>266</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Rwanda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735</cp:revision>
  <cp:lastPrinted>2012-06-12T19:26:24Z</cp:lastPrinted>
  <dcterms:created xsi:type="dcterms:W3CDTF">2008-01-10T17:37:13Z</dcterms:created>
  <dcterms:modified xsi:type="dcterms:W3CDTF">2014-12-05T22:36:28Z</dcterms:modified>
</cp:coreProperties>
</file>