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388" autoAdjust="0"/>
  </p:normalViewPr>
  <p:slideViewPr>
    <p:cSldViewPr snapToGrid="0">
      <p:cViewPr>
        <p:scale>
          <a:sx n="110" d="100"/>
          <a:sy n="110" d="100"/>
        </p:scale>
        <p:origin x="-528" y="34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Philippines,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Philippines</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Philippines’s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Philippines </a:t>
            </a:r>
            <a:r>
              <a:rPr lang="en-US" i="1" dirty="0" smtClean="0"/>
              <a:t>Under-five child mortality rate </a:t>
            </a:r>
            <a:r>
              <a:rPr lang="en-US" dirty="0" smtClean="0"/>
              <a:t>and </a:t>
            </a:r>
            <a:r>
              <a:rPr lang="en-US" i="1" dirty="0" smtClean="0"/>
              <a:t>Maternal mortality ratio </a:t>
            </a:r>
            <a:r>
              <a:rPr lang="en-US" dirty="0" smtClean="0"/>
              <a:t>are </a:t>
            </a:r>
            <a:r>
              <a:rPr lang="en-US" sz="1200" kern="1200" dirty="0" smtClean="0">
                <a:solidFill>
                  <a:schemeClr val="tx1"/>
                </a:solidFill>
                <a:latin typeface="+mn-lt"/>
                <a:ea typeface="+mn-ea"/>
                <a:cs typeface="+mn-cs"/>
              </a:rPr>
              <a:t>declining, but will need to continue to do so to meet the MDG Targets.</a:t>
            </a:r>
          </a:p>
          <a:p>
            <a:r>
              <a:rPr lang="en-US" dirty="0" smtClean="0"/>
              <a:t>Newer UN</a:t>
            </a:r>
            <a:r>
              <a:rPr lang="en-US" baseline="0" dirty="0" smtClean="0"/>
              <a:t> estimates show an Under-five mortality rate of 30 for 2013.</a:t>
            </a:r>
            <a:endParaRPr lang="en-US" i="1" dirty="0" smtClean="0"/>
          </a:p>
          <a:p>
            <a:endParaRPr lang="en-US" i="1"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 including Philippines, </a:t>
            </a:r>
            <a:r>
              <a:rPr lang="en-US" i="0" baseline="0" dirty="0" smtClean="0"/>
              <a:t>are s</a:t>
            </a:r>
            <a:r>
              <a:rPr lang="en-US" baseline="0" dirty="0" smtClean="0"/>
              <a:t>hown here.</a:t>
            </a:r>
          </a:p>
          <a:p>
            <a:endParaRPr lang="en-US" baseline="0" dirty="0" smtClean="0"/>
          </a:p>
          <a:p>
            <a:r>
              <a:rPr lang="en-US" i="1" baseline="0" dirty="0" smtClean="0"/>
              <a:t>(Please not that these are regional estimates, not country-specific estimates.)</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1504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Philippines, some </a:t>
            </a:r>
            <a:r>
              <a:rPr lang="en-US" dirty="0" smtClean="0"/>
              <a:t>47% </a:t>
            </a:r>
            <a:r>
              <a:rPr lang="en-US" dirty="0" smtClean="0"/>
              <a:t>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slowly.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Philippines, 91</a:t>
            </a:r>
            <a:r>
              <a:rPr lang="en-US" sz="1200" kern="1200" dirty="0" smtClean="0">
                <a:solidFill>
                  <a:schemeClr val="tx1"/>
                </a:solidFill>
                <a:latin typeface="+mn-lt"/>
                <a:ea typeface="+mn-ea"/>
                <a:cs typeface="+mn-cs"/>
              </a:rPr>
              <a:t>% 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78%</a:t>
            </a:r>
            <a:r>
              <a:rPr lang="en-US" sz="1200" kern="1200" baseline="0" dirty="0" smtClean="0">
                <a:solidFill>
                  <a:schemeClr val="tx1"/>
                </a:solidFill>
                <a:latin typeface="+mn-lt"/>
                <a:ea typeface="+mn-ea"/>
                <a:cs typeface="+mn-cs"/>
              </a:rPr>
              <a:t> of women </a:t>
            </a:r>
            <a:r>
              <a:rPr lang="en-US" sz="1200" kern="120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in a number</a:t>
            </a:r>
            <a:r>
              <a:rPr lang="en-US" baseline="0" dirty="0" smtClean="0"/>
              <a:t> of other maternal and newborn health indicators.  </a:t>
            </a:r>
          </a:p>
          <a:p>
            <a:r>
              <a:rPr lang="en-US" baseline="0" dirty="0" smtClean="0"/>
              <a:t>Data for </a:t>
            </a:r>
            <a:r>
              <a:rPr lang="en-US" i="1" baseline="0" dirty="0" smtClean="0"/>
              <a:t>Postnatal visit for baby </a:t>
            </a:r>
            <a:r>
              <a:rPr lang="en-US" baseline="0" dirty="0" smtClean="0"/>
              <a:t>or for </a:t>
            </a:r>
            <a:r>
              <a:rPr lang="en-US" i="1" baseline="0" dirty="0" smtClean="0"/>
              <a:t>Women with low body mass  </a:t>
            </a:r>
            <a:r>
              <a:rPr lang="en-US" baseline="0" dirty="0" smtClean="0"/>
              <a:t>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Philippines</a:t>
            </a:r>
            <a:r>
              <a:rPr lang="en-US" i="0" baseline="0" dirty="0" smtClean="0"/>
              <a:t> have data for 4 out of the 5 indicators related to immunization. </a:t>
            </a:r>
            <a:r>
              <a:rPr lang="en-US" i="1" dirty="0" smtClean="0"/>
              <a:t>Immunization</a:t>
            </a:r>
            <a:r>
              <a:rPr lang="en-US" dirty="0" smtClean="0"/>
              <a:t>  </a:t>
            </a:r>
            <a:r>
              <a:rPr lang="en-US" dirty="0" smtClean="0"/>
              <a:t>coverage is</a:t>
            </a:r>
            <a:r>
              <a:rPr lang="en-US" baseline="0" dirty="0" smtClean="0"/>
              <a:t> </a:t>
            </a:r>
            <a:r>
              <a:rPr lang="en-US" baseline="0" dirty="0" smtClean="0"/>
              <a:t>high, apart from </a:t>
            </a:r>
            <a:r>
              <a:rPr lang="en-US" baseline="0" dirty="0" err="1" smtClean="0"/>
              <a:t>Hib</a:t>
            </a:r>
            <a:r>
              <a:rPr lang="en-US" baseline="0" dirty="0" smtClean="0"/>
              <a:t> and Rotavirus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some 50% of </a:t>
            </a:r>
            <a:r>
              <a:rPr lang="en-US" sz="1200" kern="1200" dirty="0" smtClean="0">
                <a:solidFill>
                  <a:schemeClr val="tx1"/>
                </a:solidFill>
                <a:latin typeface="+mn-lt"/>
                <a:ea typeface="+mn-ea"/>
                <a:cs typeface="+mn-cs"/>
              </a:rPr>
              <a:t>children with suspected pneumonia were taken to an appropriate health provider for treatment.   42%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60% of children with diarrhoea received increased fluids and continued feeding.  47%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Philippines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the Philippines</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a:t>
            </a:r>
            <a:r>
              <a:rPr lang="en-US" baseline="0" dirty="0" smtClean="0"/>
              <a:t>declined, 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have</a:t>
            </a:r>
            <a:r>
              <a:rPr lang="en-US" baseline="0" dirty="0" smtClean="0"/>
              <a:t> remained at about 34% since 2003.</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has grown.  Around 8% of the population is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of the rural population still practice </a:t>
            </a:r>
            <a:r>
              <a:rPr lang="en-US" i="0" dirty="0" smtClean="0"/>
              <a:t>open defecation</a:t>
            </a:r>
            <a:r>
              <a:rPr lang="en-US" dirty="0" smtClean="0"/>
              <a:t>.  Another 3%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Philippines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adopted many of the policies being tracked by Countdown. It would be important to understand why full adoption hasn’t happened </a:t>
            </a:r>
            <a:r>
              <a:rPr lang="en-US" sz="1200" kern="1200" baseline="0" dirty="0" smtClean="0">
                <a:solidFill>
                  <a:schemeClr val="tx1"/>
                </a:solidFill>
                <a:latin typeface="+mn-lt"/>
                <a:ea typeface="+mn-ea"/>
                <a:cs typeface="+mn-cs"/>
              </a:rPr>
              <a:t> for some policies </a:t>
            </a:r>
            <a:r>
              <a:rPr lang="en-US" sz="1200" kern="1200" dirty="0" smtClean="0">
                <a:solidFill>
                  <a:schemeClr val="tx1"/>
                </a:solidFill>
                <a:latin typeface="+mn-lt"/>
                <a:ea typeface="+mn-ea"/>
                <a:cs typeface="+mn-cs"/>
              </a:rPr>
              <a:t>and the current status of implementation of each policy. Adopting key policies and implementing them at scale can contribute to improved coverage of lifesaving interventions.</a:t>
            </a:r>
            <a:endParaRPr lang="en-US" sz="1200" kern="1200" dirty="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 and Antenatal care 4+ visits</a:t>
            </a:r>
            <a:r>
              <a:rPr lang="en-US" i="0" baseline="0" dirty="0" smtClean="0"/>
              <a:t>.  </a:t>
            </a:r>
            <a:r>
              <a:rPr lang="en-US" sz="1200" kern="1200" dirty="0" smtClean="0">
                <a:solidFill>
                  <a:srgbClr val="FF0000"/>
                </a:solidFill>
                <a:latin typeface="+mn-lt"/>
                <a:ea typeface="+mn-ea"/>
                <a:cs typeface="+mn-cs"/>
              </a:rPr>
              <a:t>Other interventions</a:t>
            </a:r>
            <a:r>
              <a:rPr lang="en-US" sz="1200" kern="1200" baseline="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Vitamin A, ORT, Early initiation of breastfeeding</a:t>
            </a:r>
            <a:r>
              <a:rPr lang="en-US" sz="1200" kern="1200" dirty="0" smtClean="0">
                <a:solidFill>
                  <a:srgbClr val="FF0000"/>
                </a:solidFill>
                <a:latin typeface="+mn-lt"/>
                <a:ea typeface="+mn-ea"/>
                <a:cs typeface="+mn-cs"/>
              </a:rPr>
              <a:t>, and </a:t>
            </a:r>
            <a:r>
              <a:rPr lang="en-US" sz="1200" i="1" kern="1200" dirty="0" smtClean="0">
                <a:solidFill>
                  <a:srgbClr val="FF0000"/>
                </a:solidFill>
                <a:latin typeface="+mn-lt"/>
                <a:ea typeface="+mn-ea"/>
                <a:cs typeface="+mn-cs"/>
              </a:rPr>
              <a:t>Antenatal care 1+visits</a:t>
            </a:r>
            <a:r>
              <a:rPr lang="en-US" sz="1200" kern="1200" dirty="0" smtClean="0">
                <a:solidFill>
                  <a:srgbClr val="FF0000"/>
                </a:solidFill>
                <a:latin typeface="+mn-lt"/>
                <a:ea typeface="+mn-ea"/>
                <a:cs typeface="+mn-cs"/>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the Philippines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Philippines</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a:t>
                </a:r>
                <a:r>
                  <a:rPr lang="en-US" sz="1200" i="0" kern="1200" baseline="0" smtClean="0">
                    <a:solidFill>
                      <a:schemeClr val="tx1"/>
                    </a:solidFill>
                    <a:effectLst/>
                    <a:latin typeface="Cambria Math"/>
                    <a:ea typeface="+mn-ea"/>
                    <a:cs typeface="+mn-cs"/>
                  </a:rPr>
                  <a:t>                       </a:t>
                </a:r>
                <a:r>
                  <a:rPr lang="en-US" sz="1200" i="0" kern="1200" smtClean="0">
                    <a:solidFill>
                      <a:schemeClr val="tx1"/>
                    </a:solidFill>
                    <a:effectLst/>
                    <a:latin typeface="Cambria Math"/>
                    <a:ea typeface="+mn-ea"/>
                    <a:cs typeface="+mn-cs"/>
                  </a:rPr>
                  <a:t>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Philippines</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Philippines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78545" y="268288"/>
            <a:ext cx="633845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85679" y="1467194"/>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315326" y="5152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64868" y="1899227"/>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solidFill>
                  <a:srgbClr val="29211D"/>
                </a:solidFill>
                <a:latin typeface="+mn-lt"/>
              </a:rPr>
              <a:t>Hypertension –15%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12%</a:t>
            </a:r>
          </a:p>
          <a:p>
            <a:pPr lvl="0"/>
            <a:r>
              <a:rPr lang="en-US" sz="2400" dirty="0" smtClean="0">
                <a:solidFill>
                  <a:prstClr val="black"/>
                </a:solidFill>
                <a:latin typeface="Calibri"/>
              </a:rPr>
              <a:t>Abortion – 7%</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6%</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descr="2 Graph 2_Causes of maternal deaths.jpg"/>
          <p:cNvPicPr>
            <a:picLocks noChangeAspect="1"/>
          </p:cNvPicPr>
          <p:nvPr/>
        </p:nvPicPr>
        <p:blipFill>
          <a:blip r:embed="rId3" cstate="print"/>
          <a:stretch>
            <a:fillRect/>
          </a:stretch>
        </p:blipFill>
        <p:spPr>
          <a:xfrm>
            <a:off x="3053782" y="1323849"/>
            <a:ext cx="5810796" cy="3852000"/>
          </a:xfrm>
          <a:prstGeom prst="rect">
            <a:avLst/>
          </a:prstGeom>
        </p:spPr>
      </p:pic>
      <p:sp>
        <p:nvSpPr>
          <p:cNvPr id="8" name="Rectangle 8"/>
          <p:cNvSpPr>
            <a:spLocks noChangeArrowheads="1"/>
          </p:cNvSpPr>
          <p:nvPr/>
        </p:nvSpPr>
        <p:spPr bwMode="auto">
          <a:xfrm>
            <a:off x="2660074" y="268288"/>
            <a:ext cx="6320222"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SE Asian mothers die?</a:t>
            </a:r>
            <a:endParaRPr lang="en-US" sz="3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926685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88754"/>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47%</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a:t>
            </a:r>
            <a:endParaRPr lang="en-US" sz="2400" dirty="0" smtClean="0">
              <a:solidFill>
                <a:prstClr val="black"/>
              </a:solidFill>
              <a:latin typeface="+mn-lt"/>
              <a:cs typeface="Calibri" pitchFamily="34" charset="0"/>
            </a:endParaRPr>
          </a:p>
          <a:p>
            <a:pPr lvl="0">
              <a:defRPr/>
            </a:pPr>
            <a:r>
              <a:rPr lang="en-US" sz="2400" dirty="0">
                <a:solidFill>
                  <a:prstClr val="black"/>
                </a:solidFill>
                <a:latin typeface="Calibri"/>
                <a:cs typeface="Calibri" pitchFamily="34" charset="0"/>
              </a:rPr>
              <a:t>Injuries – </a:t>
            </a:r>
            <a:r>
              <a:rPr lang="en-US" sz="2400" dirty="0" smtClean="0">
                <a:solidFill>
                  <a:prstClr val="black"/>
                </a:solidFill>
                <a:latin typeface="Calibri"/>
                <a:cs typeface="Calibri" pitchFamily="34" charset="0"/>
              </a:rPr>
              <a:t>8%</a:t>
            </a:r>
            <a:endParaRPr lang="en-US" sz="2400" dirty="0">
              <a:cs typeface="Calibri" pitchFamily="34" charset="0"/>
            </a:endParaRPr>
          </a:p>
          <a:p>
            <a:pPr>
              <a:defRPr/>
            </a:pPr>
            <a:r>
              <a:rPr lang="en-US" sz="2400" dirty="0" smtClean="0">
                <a:latin typeface="+mn-lt"/>
                <a:cs typeface="Calibri" pitchFamily="34" charset="0"/>
              </a:rPr>
              <a:t>Diarrhoea – </a:t>
            </a:r>
            <a:r>
              <a:rPr lang="en-US" sz="2400" dirty="0">
                <a:latin typeface="+mn-lt"/>
                <a:cs typeface="Calibri" pitchFamily="34" charset="0"/>
              </a:rPr>
              <a:t>7</a:t>
            </a:r>
            <a:r>
              <a:rPr lang="en-US" sz="2400" dirty="0" smtClean="0">
                <a:latin typeface="+mn-lt"/>
                <a:cs typeface="Calibri" pitchFamily="34" charset="0"/>
              </a:rPr>
              <a:t>%</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47818" y="268288"/>
            <a:ext cx="610754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Filipino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82899" y="1432800"/>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26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683491" y="1162627"/>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06846"/>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243" y="1165141"/>
            <a:ext cx="6834188" cy="52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19872" y="1333837"/>
            <a:ext cx="6304255"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699" y="1140625"/>
            <a:ext cx="7153275" cy="520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76694" y="1134919"/>
            <a:ext cx="7550912"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41480" y="1231900"/>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943" y="1265715"/>
            <a:ext cx="7062788" cy="514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318" y="1316276"/>
            <a:ext cx="7158038" cy="478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the Philippines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009" y="1333500"/>
            <a:ext cx="7150655"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1318" y="1299945"/>
            <a:ext cx="6561364"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175" y="1166462"/>
            <a:ext cx="6410324" cy="526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235364"/>
            <a:ext cx="636192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77637"/>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74379"/>
            <a:ext cx="8229600" cy="482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3774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4" y="1057170"/>
            <a:ext cx="7928147"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71.5 </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$203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52%</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2</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$5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02909" y="268288"/>
            <a:ext cx="411018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53354" y="1055077"/>
            <a:ext cx="4042996"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Philippines</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antenatal care 4+ visits.</a:t>
            </a:r>
          </a:p>
          <a:p>
            <a:pPr>
              <a:spcBef>
                <a:spcPts val="600"/>
              </a:spcBef>
              <a:spcAft>
                <a:spcPts val="600"/>
              </a:spcAft>
              <a:defRPr/>
            </a:pPr>
            <a:r>
              <a:rPr lang="en-US" sz="2800" dirty="0" smtClean="0">
                <a:latin typeface="+mn-lt"/>
                <a:cs typeface="Calibri" pitchFamily="34" charset="0"/>
              </a:rPr>
              <a:t>Vitamin A,</a:t>
            </a:r>
            <a:r>
              <a:rPr lang="en-US" sz="2800" dirty="0" smtClean="0">
                <a:cs typeface="Calibri" pitchFamily="34" charset="0"/>
              </a:rPr>
              <a:t> </a:t>
            </a:r>
            <a:r>
              <a:rPr lang="en-US" sz="2800" dirty="0" smtClean="0">
                <a:latin typeface="+mn-lt"/>
                <a:cs typeface="Calibri" pitchFamily="34" charset="0"/>
              </a:rPr>
              <a:t>ORT,</a:t>
            </a:r>
            <a:r>
              <a:rPr lang="en-US" sz="2800" dirty="0" smtClean="0">
                <a:cs typeface="Calibri" pitchFamily="34" charset="0"/>
              </a:rPr>
              <a:t> </a:t>
            </a:r>
            <a:r>
              <a:rPr lang="en-US" sz="2800" dirty="0" smtClean="0">
                <a:latin typeface="+mn-lt"/>
                <a:cs typeface="Calibri" pitchFamily="34" charset="0"/>
              </a:rPr>
              <a:t>early initiation of breastfeeding, &amp; antenatal care 1+ visits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58646" cy="63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Philippines </a:t>
            </a:r>
            <a:endParaRPr lang="en-US" sz="4600" dirty="0"/>
          </a:p>
        </p:txBody>
      </p:sp>
    </p:spTree>
    <p:extLst>
      <p:ext uri="{BB962C8B-B14F-4D97-AF65-F5344CB8AC3E}">
        <p14:creationId xmlns:p14="http://schemas.microsoft.com/office/powerpoint/2010/main" val="35154426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Philippines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8" y="1639019"/>
            <a:ext cx="5372902"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3" y="1630393"/>
            <a:ext cx="541014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190446" y="1233577"/>
            <a:ext cx="6639498"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33578" y="1247502"/>
            <a:ext cx="6641168"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12748</TotalTime>
  <Words>3076</Words>
  <Application>Microsoft Macintosh PowerPoint</Application>
  <PresentationFormat>On-screen Show (4:3)</PresentationFormat>
  <Paragraphs>266</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Philippines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781</cp:revision>
  <cp:lastPrinted>2012-06-12T19:26:24Z</cp:lastPrinted>
  <dcterms:created xsi:type="dcterms:W3CDTF">2008-01-10T17:37:13Z</dcterms:created>
  <dcterms:modified xsi:type="dcterms:W3CDTF">2014-12-05T22:01:39Z</dcterms:modified>
</cp:coreProperties>
</file>