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802" autoAdjust="0"/>
  </p:normalViewPr>
  <p:slideViewPr>
    <p:cSldViewPr snapToGrid="0">
      <p:cViewPr>
        <p:scale>
          <a:sx n="110" d="100"/>
          <a:sy n="110" d="100"/>
        </p:scale>
        <p:origin x="-528" y="1216"/>
      </p:cViewPr>
      <p:guideLst>
        <p:guide orient="horz" pos="1542"/>
        <p:guide pos="291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Peru,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Peru</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Peru’s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Peru has made impressive progress in reducing the </a:t>
            </a:r>
            <a:r>
              <a:rPr lang="en-US" i="1" dirty="0" smtClean="0"/>
              <a:t>Under-five child mortality rate </a:t>
            </a:r>
            <a:r>
              <a:rPr lang="en-US" dirty="0" smtClean="0"/>
              <a:t>and </a:t>
            </a:r>
            <a:r>
              <a:rPr lang="en-US" i="1" dirty="0" smtClean="0"/>
              <a:t>Maternal mortality ratio.</a:t>
            </a:r>
            <a:r>
              <a:rPr lang="en-US" i="1" baseline="0" dirty="0" smtClean="0"/>
              <a:t>  </a:t>
            </a:r>
            <a:r>
              <a:rPr lang="en-US" dirty="0" smtClean="0"/>
              <a:t>Newer UN</a:t>
            </a:r>
            <a:r>
              <a:rPr lang="en-US" baseline="0" dirty="0" smtClean="0"/>
              <a:t> estimates show an Under-five mortality rate of 17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Latin American and Caribbean (LAC) region, including Peru,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8" indent="-285718" eaLnBrk="0" hangingPunct="0">
              <a:defRPr>
                <a:solidFill>
                  <a:schemeClr val="tx1"/>
                </a:solidFill>
                <a:latin typeface="Arial" charset="0"/>
                <a:cs typeface="Arial" charset="0"/>
              </a:defRPr>
            </a:lvl2pPr>
            <a:lvl3pPr marL="1142874" indent="-228574" eaLnBrk="0" hangingPunct="0">
              <a:defRPr>
                <a:solidFill>
                  <a:schemeClr val="tx1"/>
                </a:solidFill>
                <a:latin typeface="Arial" charset="0"/>
                <a:cs typeface="Arial" charset="0"/>
              </a:defRPr>
            </a:lvl3pPr>
            <a:lvl4pPr marL="1600023" indent="-228574" eaLnBrk="0" hangingPunct="0">
              <a:defRPr>
                <a:solidFill>
                  <a:schemeClr val="tx1"/>
                </a:solidFill>
                <a:latin typeface="Arial" charset="0"/>
                <a:cs typeface="Arial" charset="0"/>
              </a:defRPr>
            </a:lvl4pPr>
            <a:lvl5pPr marL="2057174" indent="-228574" eaLnBrk="0" hangingPunct="0">
              <a:defRPr>
                <a:solidFill>
                  <a:schemeClr val="tx1"/>
                </a:solidFill>
                <a:latin typeface="Arial" charset="0"/>
                <a:cs typeface="Arial" charset="0"/>
              </a:defRPr>
            </a:lvl5pPr>
            <a:lvl6pPr marL="2514322" indent="-228574" eaLnBrk="0" fontAlgn="base" hangingPunct="0">
              <a:spcBef>
                <a:spcPct val="0"/>
              </a:spcBef>
              <a:spcAft>
                <a:spcPct val="0"/>
              </a:spcAft>
              <a:defRPr>
                <a:solidFill>
                  <a:schemeClr val="tx1"/>
                </a:solidFill>
                <a:latin typeface="Arial" charset="0"/>
                <a:cs typeface="Arial" charset="0"/>
              </a:defRPr>
            </a:lvl6pPr>
            <a:lvl7pPr marL="2971470" indent="-228574" eaLnBrk="0" fontAlgn="base" hangingPunct="0">
              <a:spcBef>
                <a:spcPct val="0"/>
              </a:spcBef>
              <a:spcAft>
                <a:spcPct val="0"/>
              </a:spcAft>
              <a:defRPr>
                <a:solidFill>
                  <a:schemeClr val="tx1"/>
                </a:solidFill>
                <a:latin typeface="Arial" charset="0"/>
                <a:cs typeface="Arial" charset="0"/>
              </a:defRPr>
            </a:lvl7pPr>
            <a:lvl8pPr marL="3428621" indent="-228574" eaLnBrk="0" fontAlgn="base" hangingPunct="0">
              <a:spcBef>
                <a:spcPct val="0"/>
              </a:spcBef>
              <a:spcAft>
                <a:spcPct val="0"/>
              </a:spcAft>
              <a:defRPr>
                <a:solidFill>
                  <a:schemeClr val="tx1"/>
                </a:solidFill>
                <a:latin typeface="Arial" charset="0"/>
                <a:cs typeface="Arial" charset="0"/>
              </a:defRPr>
            </a:lvl8pPr>
            <a:lvl9pPr marL="3885770" indent="-228574"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Peru, some 49% of child deaths occur in the neonatal period.  Most of these can be prevented.  Post-neonatal deaths can, also,</a:t>
            </a:r>
            <a:r>
              <a:rPr lang="en-US" baseline="0" dirty="0" smtClean="0"/>
              <a:t> mostly be prevented and come mainly from </a:t>
            </a:r>
            <a:r>
              <a:rPr lang="en-US" baseline="0" dirty="0" smtClean="0"/>
              <a:t>Pneumonia</a:t>
            </a:r>
            <a:r>
              <a:rPr lang="en-US" baseline="0" dirty="0" smtClean="0"/>
              <a:t>, </a:t>
            </a:r>
            <a:r>
              <a:rPr lang="en-US" baseline="0" dirty="0" smtClean="0"/>
              <a:t>Injuries and </a:t>
            </a:r>
            <a:r>
              <a:rPr lang="en-US" baseline="0" dirty="0" smtClean="0"/>
              <a:t>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Though not the case for Peru, coverage often </a:t>
            </a:r>
            <a:r>
              <a:rPr lang="en-US" dirty="0" smtClean="0"/>
              <a:t>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Peru, 96</a:t>
            </a:r>
            <a:r>
              <a:rPr lang="en-US" baseline="0" dirty="0" smtClean="0"/>
              <a:t>%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94%</a:t>
            </a:r>
            <a:r>
              <a:rPr lang="en-US" sz="1200" kern="1200" baseline="0" dirty="0" smtClean="0">
                <a:solidFill>
                  <a:schemeClr val="tx1"/>
                </a:solidFill>
                <a:latin typeface="+mn-lt"/>
                <a:ea typeface="+mn-ea"/>
                <a:cs typeface="+mn-cs"/>
              </a:rPr>
              <a:t> of </a:t>
            </a:r>
            <a:r>
              <a:rPr lang="en-US" baseline="0" dirty="0" smtClean="0"/>
              <a:t>women </a:t>
            </a:r>
            <a:r>
              <a:rPr lang="en-US" baseline="0" dirty="0" smtClean="0"/>
              <a:t>are also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missing for a </a:t>
            </a:r>
            <a:r>
              <a:rPr lang="en-US" dirty="0" smtClean="0"/>
              <a:t>Postnatal</a:t>
            </a:r>
            <a:r>
              <a:rPr lang="en-US" baseline="0" dirty="0" smtClean="0"/>
              <a:t> visit for baby.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Peru’s </a:t>
            </a:r>
            <a:r>
              <a:rPr lang="en-US" i="1" dirty="0" smtClean="0"/>
              <a:t>Immunization</a:t>
            </a:r>
            <a:r>
              <a:rPr lang="en-US" dirty="0" smtClean="0"/>
              <a:t> coverage is</a:t>
            </a:r>
            <a:r>
              <a:rPr lang="en-US" baseline="0" dirty="0" smtClean="0"/>
              <a:t>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2012, </a:t>
            </a:r>
            <a:r>
              <a:rPr lang="en-US" dirty="0" smtClean="0"/>
              <a:t>some </a:t>
            </a:r>
            <a:r>
              <a:rPr lang="en-US" dirty="0" smtClean="0"/>
              <a:t>59%</a:t>
            </a:r>
            <a:r>
              <a:rPr lang="en-US" baseline="0" dirty="0" smtClean="0"/>
              <a:t> </a:t>
            </a:r>
            <a:r>
              <a:rPr lang="en-US" sz="1200" kern="1200" dirty="0" smtClean="0">
                <a:solidFill>
                  <a:schemeClr val="tx1"/>
                </a:solidFill>
                <a:latin typeface="+mn-lt"/>
                <a:ea typeface="+mn-ea"/>
                <a:cs typeface="+mn-cs"/>
              </a:rPr>
              <a:t>of children with suspected pneumonia were taken to an appropriate health provider for treatment.   </a:t>
            </a:r>
            <a:r>
              <a:rPr lang="en-US" sz="1200" kern="1200" dirty="0" smtClean="0">
                <a:solidFill>
                  <a:schemeClr val="tx1"/>
                </a:solidFill>
                <a:latin typeface="+mn-lt"/>
                <a:ea typeface="+mn-ea"/>
                <a:cs typeface="+mn-cs"/>
              </a:rPr>
              <a:t>48% </a:t>
            </a:r>
            <a:r>
              <a:rPr lang="en-US" sz="1200" kern="1200" dirty="0" smtClean="0">
                <a:solidFill>
                  <a:schemeClr val="tx1"/>
                </a:solidFill>
                <a:latin typeface="+mn-lt"/>
                <a:ea typeface="+mn-ea"/>
                <a:cs typeface="+mn-cs"/>
              </a:rPr>
              <a:t>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64% of children with diarrhoea received increased fluids and continued feeding. </a:t>
            </a:r>
            <a:r>
              <a:rPr lang="en-US" sz="1200" kern="1200" baseline="0" dirty="0" smtClean="0">
                <a:solidFill>
                  <a:schemeClr val="tx1"/>
                </a:solidFill>
                <a:latin typeface="+mn-lt"/>
                <a:ea typeface="+mn-ea"/>
                <a:cs typeface="+mn-cs"/>
              </a:rPr>
              <a:t> </a:t>
            </a:r>
            <a:r>
              <a:rPr lang="en-US" dirty="0" smtClean="0"/>
              <a:t>31% </a:t>
            </a:r>
            <a:r>
              <a:rPr lang="en-US" dirty="0" smtClean="0"/>
              <a:t>of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Peru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Peru</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decline.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from 28% in 1986, to </a:t>
            </a:r>
            <a:r>
              <a:rPr lang="en-US" baseline="0" dirty="0" smtClean="0"/>
              <a:t>71% </a:t>
            </a:r>
            <a:r>
              <a:rPr lang="en-US" baseline="0" dirty="0" smtClean="0"/>
              <a:t>in </a:t>
            </a:r>
            <a:r>
              <a:rPr lang="en-US" baseline="0" dirty="0" smtClean="0"/>
              <a:t>2011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is increasing</a:t>
            </a:r>
            <a:r>
              <a:rPr lang="en-US" baseline="0" dirty="0" smtClean="0"/>
              <a:t>, especially in rural areas.  However, around </a:t>
            </a:r>
            <a:r>
              <a:rPr lang="en-US" baseline="0" dirty="0" smtClean="0"/>
              <a:t>28% </a:t>
            </a:r>
            <a:r>
              <a:rPr lang="en-US" baseline="0" dirty="0" smtClean="0"/>
              <a:t>of the rural population and 9% of the urban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Use of </a:t>
            </a:r>
            <a:r>
              <a:rPr lang="en-US" sz="1200" i="1" kern="1200" dirty="0" smtClean="0">
                <a:solidFill>
                  <a:schemeClr val="tx1"/>
                </a:solidFill>
                <a:latin typeface="+mn-lt"/>
                <a:ea typeface="+mn-ea"/>
                <a:cs typeface="+mn-cs"/>
              </a:rPr>
              <a:t>Improved sanitation  </a:t>
            </a:r>
            <a:r>
              <a:rPr lang="en-US" sz="1200" kern="1200" dirty="0" smtClean="0">
                <a:solidFill>
                  <a:schemeClr val="tx1"/>
                </a:solidFill>
                <a:latin typeface="+mn-lt"/>
                <a:ea typeface="+mn-ea"/>
                <a:cs typeface="+mn-cs"/>
              </a:rPr>
              <a:t>has also increased, however, </a:t>
            </a:r>
            <a:r>
              <a:rPr lang="en-US" sz="1200" kern="1200" dirty="0" smtClean="0">
                <a:solidFill>
                  <a:schemeClr val="tx1"/>
                </a:solidFill>
                <a:latin typeface="+mn-lt"/>
                <a:ea typeface="+mn-ea"/>
                <a:cs typeface="+mn-cs"/>
              </a:rPr>
              <a:t>23% </a:t>
            </a:r>
            <a:r>
              <a:rPr lang="en-US" sz="1200" kern="1200" dirty="0" smtClean="0">
                <a:solidFill>
                  <a:schemeClr val="tx1"/>
                </a:solidFill>
                <a:latin typeface="+mn-lt"/>
                <a:ea typeface="+mn-ea"/>
                <a:cs typeface="+mn-cs"/>
              </a:rPr>
              <a:t>of the rural population still practice open defecation.  </a:t>
            </a:r>
            <a:r>
              <a:rPr lang="en-US" sz="1200" kern="1200" smtClean="0">
                <a:solidFill>
                  <a:schemeClr val="tx1"/>
                </a:solidFill>
                <a:latin typeface="+mn-lt"/>
                <a:ea typeface="+mn-ea"/>
                <a:cs typeface="+mn-cs"/>
              </a:rPr>
              <a:t>Another </a:t>
            </a:r>
            <a:r>
              <a:rPr lang="en-US" sz="1200" kern="1200" smtClean="0">
                <a:solidFill>
                  <a:schemeClr val="tx1"/>
                </a:solidFill>
                <a:latin typeface="+mn-lt"/>
                <a:ea typeface="+mn-ea"/>
                <a:cs typeface="+mn-cs"/>
              </a:rPr>
              <a:t>28% </a:t>
            </a:r>
            <a:r>
              <a:rPr lang="en-US" sz="1200" kern="1200" dirty="0" smtClean="0">
                <a:solidFill>
                  <a:schemeClr val="tx1"/>
                </a:solidFill>
                <a:latin typeface="+mn-lt"/>
                <a:ea typeface="+mn-ea"/>
                <a:cs typeface="+mn-cs"/>
              </a:rPr>
              <a:t>of that population use unimproved facilities.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Peru has fully or partially adopted all of the policies being tracked by Countdown.  It’s useful to understand why some policies haven’t been fully adopted and to know the current implementation status of each policy.   </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followed by </a:t>
            </a:r>
            <a:r>
              <a:rPr lang="en-US" sz="1200" i="1" kern="1200" dirty="0" smtClean="0">
                <a:solidFill>
                  <a:srgbClr val="FF0000"/>
                </a:solidFill>
                <a:latin typeface="+mn-lt"/>
                <a:ea typeface="+mn-ea"/>
                <a:cs typeface="+mn-cs"/>
              </a:rPr>
              <a:t>ORT &amp; continued feeding</a:t>
            </a:r>
            <a:r>
              <a:rPr lang="en-US" sz="1200" i="0" kern="1200" dirty="0" smtClean="0">
                <a:solidFill>
                  <a:srgbClr val="FF0000"/>
                </a:solidFill>
                <a:latin typeface="+mn-lt"/>
                <a:ea typeface="+mn-ea"/>
                <a:cs typeface="+mn-cs"/>
              </a:rPr>
              <a:t>,</a:t>
            </a:r>
            <a:r>
              <a:rPr lang="en-US" sz="1200" i="0" kern="1200" baseline="0" dirty="0" smtClean="0">
                <a:solidFill>
                  <a:srgbClr val="FF0000"/>
                </a:solidFill>
                <a:latin typeface="+mn-lt"/>
                <a:ea typeface="+mn-ea"/>
                <a:cs typeface="+mn-cs"/>
              </a:rPr>
              <a:t> and </a:t>
            </a:r>
            <a:r>
              <a:rPr lang="en-US" i="1" dirty="0" smtClean="0"/>
              <a:t>Antenatal care</a:t>
            </a:r>
            <a:r>
              <a:rPr lang="en-US" i="0" dirty="0" smtClean="0"/>
              <a:t>.</a:t>
            </a:r>
            <a:r>
              <a:rPr lang="en-US" i="0" baseline="0" dirty="0" smtClean="0"/>
              <a:t>  </a:t>
            </a:r>
            <a:r>
              <a:rPr lang="en-US" baseline="0" dirty="0" smtClean="0"/>
              <a:t>Other</a:t>
            </a:r>
            <a:r>
              <a:rPr lang="en-US" sz="1200" kern="1200" dirty="0" smtClean="0">
                <a:solidFill>
                  <a:srgbClr val="FF0000"/>
                </a:solidFill>
                <a:latin typeface="+mn-lt"/>
                <a:ea typeface="+mn-ea"/>
                <a:cs typeface="+mn-cs"/>
              </a:rPr>
              <a:t> interventions (</a:t>
            </a:r>
            <a:r>
              <a:rPr lang="en-US" sz="1200" i="1" kern="1200" dirty="0" smtClean="0">
                <a:solidFill>
                  <a:srgbClr val="FF0000"/>
                </a:solidFill>
                <a:latin typeface="+mn-lt"/>
                <a:ea typeface="+mn-ea"/>
                <a:cs typeface="+mn-cs"/>
              </a:rPr>
              <a:t>Careseeking for pneumonia, </a:t>
            </a:r>
            <a:r>
              <a:rPr lang="en-US" sz="1200" i="1" kern="1200" baseline="0" dirty="0" smtClean="0">
                <a:solidFill>
                  <a:srgbClr val="FF0000"/>
                </a:solidFill>
                <a:latin typeface="+mn-lt"/>
                <a:ea typeface="+mn-ea"/>
                <a:cs typeface="+mn-cs"/>
              </a:rPr>
              <a:t>Demand for </a:t>
            </a:r>
            <a:r>
              <a:rPr lang="en-US" sz="1200" i="1" kern="1200" dirty="0" smtClean="0">
                <a:solidFill>
                  <a:srgbClr val="FF0000"/>
                </a:solidFill>
                <a:latin typeface="+mn-lt"/>
                <a:ea typeface="+mn-ea"/>
                <a:cs typeface="+mn-cs"/>
              </a:rPr>
              <a:t>family planning satisfied</a:t>
            </a:r>
            <a:r>
              <a:rPr lang="en-US" sz="1200" i="1" kern="1200" smtClean="0">
                <a:solidFill>
                  <a:srgbClr val="FF0000"/>
                </a:solidFill>
                <a:latin typeface="+mn-lt"/>
                <a:ea typeface="+mn-ea"/>
                <a:cs typeface="+mn-cs"/>
              </a:rPr>
              <a:t>, Immunization</a:t>
            </a:r>
            <a:r>
              <a:rPr lang="en-US" sz="1200" i="0" kern="1200" baseline="0" smtClean="0">
                <a:solidFill>
                  <a:srgbClr val="FF0000"/>
                </a:solidFill>
                <a:latin typeface="+mn-lt"/>
                <a:ea typeface="+mn-ea"/>
                <a:cs typeface="+mn-cs"/>
              </a:rPr>
              <a:t>) </a:t>
            </a:r>
            <a:r>
              <a:rPr lang="en-US" sz="1200" kern="1200" dirty="0" smtClean="0">
                <a:solidFill>
                  <a:srgbClr val="FF0000"/>
                </a:solidFill>
                <a:latin typeface="+mn-lt"/>
                <a:ea typeface="+mn-ea"/>
                <a:cs typeface="+mn-cs"/>
              </a:rPr>
              <a:t>show much smaller gaps in coverage.  Though also having a much smaller gap</a:t>
            </a:r>
            <a:r>
              <a:rPr lang="en-US" sz="1200" kern="1200" baseline="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in coverage, </a:t>
            </a:r>
            <a:r>
              <a:rPr lang="en-US" sz="1200" i="1" kern="1200" dirty="0" smtClean="0">
                <a:solidFill>
                  <a:srgbClr val="FF0000"/>
                </a:solidFill>
                <a:latin typeface="+mn-lt"/>
                <a:ea typeface="+mn-ea"/>
                <a:cs typeface="+mn-cs"/>
              </a:rPr>
              <a:t>Vitamin A</a:t>
            </a:r>
            <a:r>
              <a:rPr lang="en-US" sz="1200" i="1" kern="1200" baseline="0" dirty="0" smtClean="0">
                <a:solidFill>
                  <a:srgbClr val="FF0000"/>
                </a:solidFill>
                <a:latin typeface="+mn-lt"/>
                <a:ea typeface="+mn-ea"/>
                <a:cs typeface="+mn-cs"/>
              </a:rPr>
              <a:t> </a:t>
            </a:r>
            <a:r>
              <a:rPr lang="en-US" sz="1200" kern="1200" baseline="0" dirty="0" smtClean="0">
                <a:solidFill>
                  <a:srgbClr val="FF0000"/>
                </a:solidFill>
                <a:latin typeface="+mn-lt"/>
                <a:ea typeface="+mn-ea"/>
                <a:cs typeface="+mn-cs"/>
              </a:rPr>
              <a:t>coverage is low for all wealth groups.</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Peru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Peru</a:t>
            </a:r>
            <a:r>
              <a:rPr lang="en-GB" i="1" baseline="0" dirty="0" smtClean="0"/>
              <a:t> </a:t>
            </a:r>
            <a:r>
              <a:rPr lang="en-US" baseline="0" dirty="0" smtClean="0"/>
              <a:t>profile.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Peru</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Peru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55455" y="268288"/>
            <a:ext cx="631536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3" y="1467194"/>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a:t>
            </a:r>
            <a:r>
              <a:rPr lang="en-US" sz="2200" dirty="0">
                <a:latin typeface="+mn-lt"/>
              </a:rPr>
              <a:t>3</a:t>
            </a:r>
            <a:r>
              <a:rPr lang="en-US" sz="2200" dirty="0" smtClean="0">
                <a:latin typeface="+mn-lt"/>
              </a:rPr>
              <a:t>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94421" y="2027383"/>
            <a:ext cx="8955158"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Hypertension –23%</a:t>
            </a:r>
          </a:p>
          <a:p>
            <a:pPr defTabSz="914400" fontAlgn="base">
              <a:spcBef>
                <a:spcPct val="0"/>
              </a:spcBef>
              <a:spcAft>
                <a:spcPct val="0"/>
              </a:spcAft>
            </a:pPr>
            <a:r>
              <a:rPr lang="en-US" sz="2400" dirty="0">
                <a:solidFill>
                  <a:prstClr val="black"/>
                </a:solidFill>
                <a:latin typeface="Calibri"/>
                <a:cs typeface="Arial" charset="0"/>
              </a:rPr>
              <a:t>Haemorrhage – 22%</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8%</a:t>
            </a:r>
          </a:p>
          <a:p>
            <a:pPr defTabSz="914400" fontAlgn="base">
              <a:spcBef>
                <a:spcPct val="0"/>
              </a:spcBef>
              <a:spcAft>
                <a:spcPct val="0"/>
              </a:spcAft>
            </a:pPr>
            <a:r>
              <a:rPr lang="en-US" sz="2400" dirty="0">
                <a:solidFill>
                  <a:prstClr val="black"/>
                </a:solidFill>
                <a:latin typeface="Calibri"/>
                <a:cs typeface="Calibri" pitchFamily="34" charset="0"/>
              </a:rPr>
              <a:t>Embolism – 3%</a:t>
            </a:r>
            <a:endParaRPr lang="en-US" sz="2000"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2950234" y="268288"/>
            <a:ext cx="595222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mothers in the LAC region die?</a:t>
            </a:r>
          </a:p>
        </p:txBody>
      </p:sp>
      <p:pic>
        <p:nvPicPr>
          <p:cNvPr id="2050" name="Picture 2"/>
          <p:cNvPicPr>
            <a:picLocks noChangeAspect="1" noChangeArrowheads="1"/>
          </p:cNvPicPr>
          <p:nvPr/>
        </p:nvPicPr>
        <p:blipFill>
          <a:blip r:embed="rId3" cstate="print"/>
          <a:srcRect/>
          <a:stretch>
            <a:fillRect/>
          </a:stretch>
        </p:blipFill>
        <p:spPr bwMode="auto">
          <a:xfrm>
            <a:off x="3295292" y="1802922"/>
            <a:ext cx="5452243" cy="3600000"/>
          </a:xfrm>
          <a:prstGeom prst="rect">
            <a:avLst/>
          </a:prstGeom>
          <a:noFill/>
          <a:ln w="9525">
            <a:noFill/>
            <a:miter lim="800000"/>
            <a:headEnd/>
            <a:tailEnd/>
          </a:ln>
        </p:spPr>
      </p:pic>
    </p:spTree>
    <p:extLst>
      <p:ext uri="{BB962C8B-B14F-4D97-AF65-F5344CB8AC3E}">
        <p14:creationId xmlns:p14="http://schemas.microsoft.com/office/powerpoint/2010/main" val="21434581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2031028"/>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51</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Pneumonia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8</a:t>
            </a:r>
            <a:r>
              <a:rPr lang="en-US" sz="2400" dirty="0" smtClean="0">
                <a:solidFill>
                  <a:prstClr val="black"/>
                </a:solidFill>
                <a:latin typeface="Calibri"/>
                <a:cs typeface="Calibri" pitchFamily="34" charset="0"/>
              </a:rPr>
              <a:t>% </a:t>
            </a:r>
            <a:r>
              <a:rPr lang="en-US" sz="2400" dirty="0" smtClean="0">
                <a:solidFill>
                  <a:prstClr val="black"/>
                </a:solidFill>
                <a:latin typeface="+mn-lt"/>
                <a:cs typeface="Calibri" pitchFamily="34" charset="0"/>
              </a:rPr>
              <a:t>Injuries</a:t>
            </a:r>
            <a:r>
              <a:rPr lang="en-US" sz="2400" dirty="0" smtClean="0">
                <a:solidFill>
                  <a:prstClr val="black"/>
                </a:solidFill>
                <a:latin typeface="+mn-lt"/>
                <a:cs typeface="Calibri" pitchFamily="34" charset="0"/>
              </a:rPr>
              <a:t> </a:t>
            </a:r>
            <a:r>
              <a:rPr lang="en-US" sz="2400" dirty="0">
                <a:solidFill>
                  <a:prstClr val="black"/>
                </a:solidFill>
                <a:latin typeface="+mn-lt"/>
                <a:cs typeface="Calibri" pitchFamily="34" charset="0"/>
              </a:rPr>
              <a:t>– </a:t>
            </a:r>
            <a:r>
              <a:rPr lang="en-US" sz="2400" dirty="0">
                <a:solidFill>
                  <a:prstClr val="black"/>
                </a:solidFill>
                <a:latin typeface="+mn-lt"/>
                <a:cs typeface="Calibri" pitchFamily="34" charset="0"/>
              </a:rPr>
              <a:t>6</a:t>
            </a:r>
            <a:r>
              <a:rPr lang="en-US" sz="2400" dirty="0" smtClean="0">
                <a:solidFill>
                  <a:prstClr val="black"/>
                </a:solidFill>
                <a:latin typeface="+mn-lt"/>
                <a:cs typeface="Calibri" pitchFamily="34" charset="0"/>
              </a:rPr>
              <a:t>%</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4</a:t>
            </a:r>
            <a:r>
              <a:rPr lang="en-US" sz="2400" dirty="0" smtClean="0">
                <a:latin typeface="+mn-lt"/>
                <a:cs typeface="Calibri" pitchFamily="34" charset="0"/>
              </a:rPr>
              <a:t>%</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0909" y="268288"/>
            <a:ext cx="5969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Peruvian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27896" y="1345045"/>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72917"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97264"/>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8000" y="473364"/>
            <a:ext cx="676800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333091"/>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330037"/>
            <a:ext cx="6522332"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6370" y="1249418"/>
            <a:ext cx="6751260" cy="50544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102682" y="1409700"/>
            <a:ext cx="6894186" cy="505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17190" y="1301173"/>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68930" y="1220354"/>
            <a:ext cx="7101389"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15824" y="1438564"/>
            <a:ext cx="7007601"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Peru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937" y="1247757"/>
            <a:ext cx="7162800" cy="488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58459" y="1295400"/>
            <a:ext cx="6522332" cy="50400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0227" y="1203037"/>
            <a:ext cx="6598796"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25045" y="1165762"/>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8072" y="1143000"/>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26.5 </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$555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18%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36% </a:t>
            </a:r>
            <a:r>
              <a:rPr lang="en-US" sz="2200" dirty="0"/>
              <a:t>(2012)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4</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$13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64545" y="268288"/>
            <a:ext cx="398318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92130" y="1408669"/>
            <a:ext cx="415187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Peru</a:t>
            </a:r>
          </a:p>
          <a:p>
            <a:pPr>
              <a:spcBef>
                <a:spcPts val="600"/>
              </a:spcBef>
              <a:spcAft>
                <a:spcPts val="600"/>
              </a:spcAft>
              <a:defRPr/>
            </a:pPr>
            <a:r>
              <a:rPr lang="en-US" sz="2800" dirty="0" smtClean="0">
                <a:latin typeface="+mn-lt"/>
                <a:cs typeface="Calibri" pitchFamily="34" charset="0"/>
              </a:rPr>
              <a:t> 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a:t>
            </a:r>
          </a:p>
          <a:p>
            <a:pPr>
              <a:spcBef>
                <a:spcPts val="600"/>
              </a:spcBef>
              <a:spcAft>
                <a:spcPts val="600"/>
              </a:spcAft>
              <a:defRPr/>
            </a:pPr>
            <a:r>
              <a:rPr lang="en-US" sz="2800" dirty="0" smtClean="0">
                <a:latin typeface="+mn-lt"/>
                <a:cs typeface="Calibri" pitchFamily="34" charset="0"/>
              </a:rPr>
              <a:t>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Peru  </a:t>
            </a:r>
            <a:endParaRPr lang="en-US" sz="4600" dirty="0"/>
          </a:p>
        </p:txBody>
      </p:sp>
    </p:spTree>
    <p:extLst>
      <p:ext uri="{BB962C8B-B14F-4D97-AF65-F5344CB8AC3E}">
        <p14:creationId xmlns:p14="http://schemas.microsoft.com/office/powerpoint/2010/main" val="1290249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Peru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63306" y="1647645"/>
            <a:ext cx="5364837"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3" y="1690777"/>
            <a:ext cx="5392983"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85338" y="1199071"/>
            <a:ext cx="6625291"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199071" y="1164566"/>
            <a:ext cx="671563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12607</TotalTime>
  <Words>3053</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Peru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749</cp:revision>
  <cp:lastPrinted>2012-06-12T19:26:24Z</cp:lastPrinted>
  <dcterms:created xsi:type="dcterms:W3CDTF">2008-01-10T17:37:13Z</dcterms:created>
  <dcterms:modified xsi:type="dcterms:W3CDTF">2014-12-05T21:10:27Z</dcterms:modified>
</cp:coreProperties>
</file>