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0"/>
  </p:notesMasterIdLst>
  <p:handoutMasterIdLst>
    <p:handoutMasterId r:id="rId41"/>
  </p:handoutMasterIdLst>
  <p:sldIdLst>
    <p:sldId id="534" r:id="rId2"/>
    <p:sldId id="535" r:id="rId3"/>
    <p:sldId id="519" r:id="rId4"/>
    <p:sldId id="431" r:id="rId5"/>
    <p:sldId id="435" r:id="rId6"/>
    <p:sldId id="496" r:id="rId7"/>
    <p:sldId id="464" r:id="rId8"/>
    <p:sldId id="521" r:id="rId9"/>
    <p:sldId id="513" r:id="rId10"/>
    <p:sldId id="523" r:id="rId11"/>
    <p:sldId id="517" r:id="rId12"/>
    <p:sldId id="536" r:id="rId13"/>
    <p:sldId id="522" r:id="rId14"/>
    <p:sldId id="390" r:id="rId15"/>
    <p:sldId id="412" r:id="rId16"/>
    <p:sldId id="518" r:id="rId17"/>
    <p:sldId id="500" r:id="rId18"/>
    <p:sldId id="413" r:id="rId19"/>
    <p:sldId id="533"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90033"/>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3388" autoAdjust="0"/>
  </p:normalViewPr>
  <p:slideViewPr>
    <p:cSldViewPr snapToGrid="0">
      <p:cViewPr>
        <p:scale>
          <a:sx n="110" d="100"/>
          <a:sy n="110" d="100"/>
        </p:scale>
        <p:origin x="-528" y="344"/>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05/12/2014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05/12/2014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Papua New Guinea,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dirty="0" smtClean="0"/>
              <a:t>for Papua</a:t>
            </a:r>
            <a:r>
              <a:rPr lang="en-US" i="0" baseline="0" dirty="0" smtClean="0"/>
              <a:t> </a:t>
            </a:r>
            <a:r>
              <a:rPr lang="en-US" i="0" baseline="0" smtClean="0"/>
              <a:t>New Guinea </a:t>
            </a:r>
            <a:r>
              <a:rPr lang="en-US" i="0" smtClean="0"/>
              <a:t>has </a:t>
            </a:r>
            <a:r>
              <a:rPr lang="en-US" i="0" dirty="0" smtClean="0"/>
              <a:t>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Papua</a:t>
            </a:r>
            <a:r>
              <a:rPr lang="en-US" sz="1200" i="1" kern="1200" baseline="0" dirty="0" smtClean="0">
                <a:solidFill>
                  <a:schemeClr val="tx1"/>
                </a:solidFill>
                <a:latin typeface="+mn-lt"/>
                <a:ea typeface="+mn-ea"/>
                <a:cs typeface="+mn-cs"/>
              </a:rPr>
              <a:t> New Guinea</a:t>
            </a:r>
            <a:r>
              <a:rPr lang="en-US" sz="1200" i="1" kern="1200" dirty="0" smtClean="0">
                <a:solidFill>
                  <a:schemeClr val="tx1"/>
                </a:solidFill>
                <a:latin typeface="+mn-lt"/>
                <a:ea typeface="+mn-ea"/>
                <a:cs typeface="+mn-cs"/>
              </a:rPr>
              <a:t>’s official mortality statistics.)</a:t>
            </a:r>
          </a:p>
          <a:p>
            <a:r>
              <a:rPr lang="en-US" dirty="0" smtClean="0"/>
              <a:t>Other</a:t>
            </a:r>
            <a:r>
              <a:rPr lang="en-US" baseline="0" dirty="0" smtClean="0"/>
              <a:t> data sources 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 Papua</a:t>
            </a:r>
            <a:r>
              <a:rPr lang="en-US" i="0" baseline="0" dirty="0" smtClean="0"/>
              <a:t> New Guinea</a:t>
            </a:r>
            <a:r>
              <a:rPr lang="en-US" i="0" dirty="0" smtClean="0"/>
              <a:t> is making slow progress in reducing the </a:t>
            </a:r>
            <a:r>
              <a:rPr lang="en-US" i="1" dirty="0" smtClean="0"/>
              <a:t>Under-five child mortality rate </a:t>
            </a:r>
            <a:r>
              <a:rPr lang="en-US" dirty="0" smtClean="0"/>
              <a:t>and </a:t>
            </a:r>
            <a:r>
              <a:rPr lang="en-US" i="1" dirty="0" smtClean="0"/>
              <a:t>Maternal mortality ratio.</a:t>
            </a:r>
            <a:r>
              <a:rPr lang="en-US" dirty="0" smtClean="0"/>
              <a:t>  Newer UN</a:t>
            </a:r>
            <a:r>
              <a:rPr lang="en-US" baseline="0" dirty="0" smtClean="0"/>
              <a:t> estimates show an Under-five mortality rate of 61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a:t>
            </a:r>
            <a:r>
              <a:rPr lang="en-ZA" sz="1200" b="0" i="1" kern="1200" smtClean="0">
                <a:solidFill>
                  <a:schemeClr val="tx1"/>
                </a:solidFill>
                <a:effectLst/>
                <a:latin typeface="+mn-lt"/>
                <a:ea typeface="+mn-ea"/>
                <a:cs typeface="+mn-cs"/>
              </a:rPr>
              <a:t>, 2014”</a:t>
            </a:r>
            <a:r>
              <a:rPr lang="en-ZA" sz="1200" b="0" i="1" kern="1200" dirty="0" smtClean="0">
                <a:solidFill>
                  <a:schemeClr val="tx1"/>
                </a:solidFill>
                <a:effectLst/>
                <a:latin typeface="+mn-lt"/>
                <a:ea typeface="+mn-ea"/>
                <a:cs typeface="+mn-cs"/>
              </a:rPr>
              <a:t>)</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the </a:t>
            </a:r>
            <a:r>
              <a:rPr lang="en-US" i="0" dirty="0" smtClean="0"/>
              <a:t>Oceania region, including Papua New Guinea,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Papua</a:t>
            </a:r>
            <a:r>
              <a:rPr lang="en-US" baseline="0" dirty="0" smtClean="0"/>
              <a:t> New Guinea, s</a:t>
            </a:r>
            <a:r>
              <a:rPr lang="en-US" dirty="0" smtClean="0"/>
              <a:t>ome </a:t>
            </a:r>
            <a:r>
              <a:rPr lang="en-US" dirty="0" smtClean="0"/>
              <a:t>38% </a:t>
            </a:r>
            <a:r>
              <a:rPr lang="en-US" dirty="0" smtClean="0"/>
              <a:t>of child deaths occur in the neonatal period.  Most of these can be prevented.  Post-neonatal deaths can, also,</a:t>
            </a:r>
            <a:r>
              <a:rPr lang="en-US" baseline="0" dirty="0" smtClean="0"/>
              <a:t> mostly be prevented and come mainly from Pneumonia, Malaria, </a:t>
            </a:r>
            <a:r>
              <a:rPr lang="en-US" baseline="0" dirty="0" err="1" smtClean="0"/>
              <a:t>Diarrhoea</a:t>
            </a:r>
            <a:r>
              <a:rPr lang="en-US" baseline="0" dirty="0" smtClean="0"/>
              <a:t>, Injuries, HIV/AIDS and Measles. </a:t>
            </a:r>
            <a:r>
              <a:rPr lang="en-US" dirty="0" smtClean="0"/>
              <a:t> </a:t>
            </a:r>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i="0" baseline="0" dirty="0" smtClean="0"/>
              <a:t> </a:t>
            </a:r>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usually varies along the continuum of care.  It’s useful to consider what delivery strategies are used to deliver different interventions and how</a:t>
            </a:r>
            <a:r>
              <a:rPr lang="en-US" baseline="0" dirty="0" smtClean="0"/>
              <a:t> to overcome </a:t>
            </a:r>
            <a:r>
              <a:rPr lang="en-US" i="0" baseline="0" dirty="0" smtClean="0"/>
              <a:t>barriers to delivery or to utilization of key services.</a:t>
            </a:r>
          </a:p>
          <a:p>
            <a:r>
              <a:rPr lang="en-US" i="0" baseline="0" dirty="0" smtClean="0"/>
              <a:t>No data is available </a:t>
            </a:r>
            <a:r>
              <a:rPr lang="en-US" i="0" baseline="0" dirty="0" smtClean="0"/>
              <a:t>for </a:t>
            </a:r>
            <a:r>
              <a:rPr lang="en-US" i="1" baseline="0" dirty="0" smtClean="0"/>
              <a:t>Postnatal </a:t>
            </a:r>
            <a:r>
              <a:rPr lang="en-US" i="1" baseline="0" dirty="0" smtClean="0"/>
              <a:t>care</a:t>
            </a:r>
            <a:r>
              <a:rPr lang="en-US" i="0" baseline="0" dirty="0" smtClean="0"/>
              <a:t>.</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i="0" baseline="0" dirty="0" smtClean="0"/>
              <a:t> remains at 53%.  I</a:t>
            </a:r>
            <a:r>
              <a:rPr lang="en-US" baseline="0" dirty="0" smtClean="0"/>
              <a:t>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estimated at</a:t>
            </a:r>
            <a:r>
              <a:rPr lang="en-US" baseline="0" dirty="0" smtClean="0"/>
              <a:t> </a:t>
            </a:r>
            <a:r>
              <a:rPr lang="en-US" baseline="0" dirty="0" smtClean="0"/>
              <a:t>39%</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Papua New Guinea, 79</a:t>
            </a:r>
            <a:r>
              <a:rPr lang="en-US" baseline="0" dirty="0" smtClean="0"/>
              <a:t>% </a:t>
            </a:r>
            <a:r>
              <a:rPr lang="en-US" sz="1200" kern="1200" dirty="0" smtClean="0">
                <a:solidFill>
                  <a:schemeClr val="tx1"/>
                </a:solidFill>
                <a:latin typeface="+mn-lt"/>
                <a:ea typeface="+mn-ea"/>
                <a:cs typeface="+mn-cs"/>
              </a:rPr>
              <a:t>of women are attending </a:t>
            </a:r>
            <a:r>
              <a:rPr lang="en-US" sz="1200" i="1" kern="1200" dirty="0" smtClean="0">
                <a:solidFill>
                  <a:schemeClr val="tx1"/>
                </a:solidFill>
                <a:latin typeface="+mn-lt"/>
                <a:ea typeface="+mn-ea"/>
                <a:cs typeface="+mn-cs"/>
              </a:rPr>
              <a:t>Antenatal care</a:t>
            </a:r>
            <a:r>
              <a:rPr lang="en-US" sz="1200" kern="1200" dirty="0" smtClean="0">
                <a:solidFill>
                  <a:schemeClr val="tx1"/>
                </a:solidFill>
                <a:latin typeface="+mn-lt"/>
                <a:ea typeface="+mn-ea"/>
                <a:cs typeface="+mn-cs"/>
              </a:rPr>
              <a:t> with a skilled provider at least once during pregnancy.  </a:t>
            </a:r>
            <a:r>
              <a:rPr lang="en-US" sz="1200" kern="1200" dirty="0" smtClean="0">
                <a:solidFill>
                  <a:schemeClr val="tx1"/>
                </a:solidFill>
                <a:latin typeface="+mn-lt"/>
                <a:ea typeface="+mn-ea"/>
                <a:cs typeface="+mn-cs"/>
              </a:rPr>
              <a:t>55%</a:t>
            </a:r>
            <a:r>
              <a:rPr lang="en-US" sz="1200" kern="1200" baseline="0" dirty="0" smtClean="0">
                <a:solidFill>
                  <a:schemeClr val="tx1"/>
                </a:solidFill>
                <a:latin typeface="+mn-lt"/>
                <a:ea typeface="+mn-ea"/>
                <a:cs typeface="+mn-cs"/>
              </a:rPr>
              <a:t> of</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women are attending the necessary 4 visits, as shown on the next slide.  Quality of care for antenatal care also needs to be considered.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data is missing for many other maternal and newborn indicators.  </a:t>
            </a:r>
            <a:r>
              <a:rPr lang="en-US" baseline="0" dirty="0" smtClean="0"/>
              <a:t>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Papua New Guinea has data</a:t>
            </a:r>
            <a:r>
              <a:rPr lang="en-US" i="0" baseline="0" dirty="0" smtClean="0"/>
              <a:t> for 3 out of the 5 indicators related to immunization. </a:t>
            </a:r>
            <a:r>
              <a:rPr lang="en-US" i="0" dirty="0" smtClean="0"/>
              <a:t>Papua </a:t>
            </a:r>
            <a:r>
              <a:rPr lang="en-US" i="0" dirty="0" smtClean="0"/>
              <a:t>New Guinea’s </a:t>
            </a:r>
            <a:r>
              <a:rPr lang="en-US" i="1" dirty="0" smtClean="0"/>
              <a:t>Immunization</a:t>
            </a:r>
            <a:r>
              <a:rPr lang="en-US" dirty="0" smtClean="0"/>
              <a:t> coverage is</a:t>
            </a:r>
            <a:r>
              <a:rPr lang="en-US" baseline="0" dirty="0" smtClean="0"/>
              <a:t> consistently </a:t>
            </a:r>
            <a:r>
              <a:rPr lang="en-US" baseline="0" dirty="0" smtClean="0"/>
              <a:t>below 80%.</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2008 some 63% of children with suspected pneumonia were taken to an appropriate health provider for treatment. </a:t>
            </a:r>
            <a:r>
              <a:rPr lang="en-US" baseline="0" dirty="0" smtClean="0"/>
              <a:t> Data on those receiving antibiotics is not available.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 data on children with diarrhoea being treated with 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Papua New Guinea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Papua New Guinea</a:t>
            </a:r>
            <a:r>
              <a:rPr lang="en-US" i="0" baseline="0" dirty="0" smtClean="0"/>
              <a:t>, </a:t>
            </a:r>
            <a:r>
              <a:rPr lang="en-US" i="0" dirty="0" smtClean="0"/>
              <a:t>using data from global data bases as of early 2012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There</a:t>
            </a:r>
            <a:r>
              <a:rPr lang="en-US" sz="1200" kern="1200" baseline="0" dirty="0" smtClean="0">
                <a:solidFill>
                  <a:schemeClr val="tx1"/>
                </a:solidFill>
                <a:latin typeface="+mn-lt"/>
                <a:ea typeface="+mn-ea"/>
                <a:cs typeface="+mn-cs"/>
              </a:rPr>
              <a:t> is no data on the percent of children sleeping under a treated bednet.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are high</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have decreased slightly since</a:t>
            </a:r>
            <a:r>
              <a:rPr lang="en-US" baseline="0" dirty="0" smtClean="0"/>
              <a:t> 1996.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a:t>
            </a:r>
            <a:r>
              <a:rPr lang="en-US" i="1" baseline="0" dirty="0" smtClean="0"/>
              <a:t>water</a:t>
            </a:r>
            <a:r>
              <a:rPr lang="en-US" i="0" baseline="0" dirty="0" smtClean="0"/>
              <a:t> </a:t>
            </a:r>
            <a:r>
              <a:rPr lang="en-US" i="0" baseline="0" dirty="0" smtClean="0"/>
              <a:t>in </a:t>
            </a:r>
            <a:r>
              <a:rPr lang="en-US" i="0" baseline="0" dirty="0" smtClean="0"/>
              <a:t>2012 </a:t>
            </a:r>
            <a:r>
              <a:rPr lang="en-US" i="0" baseline="0" dirty="0" smtClean="0"/>
              <a:t>remains similar to 1990.  A</a:t>
            </a:r>
            <a:r>
              <a:rPr lang="en-US" baseline="0" dirty="0" smtClean="0"/>
              <a:t>round </a:t>
            </a:r>
            <a:r>
              <a:rPr lang="en-US" baseline="0" dirty="0" smtClean="0"/>
              <a:t>67% </a:t>
            </a:r>
            <a:r>
              <a:rPr lang="en-US" baseline="0" dirty="0" smtClean="0"/>
              <a:t>of the rural population are still without improved drinking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13% </a:t>
            </a:r>
            <a:r>
              <a:rPr lang="en-US" dirty="0" smtClean="0"/>
              <a:t>of the rural population still practice </a:t>
            </a:r>
            <a:r>
              <a:rPr lang="en-US" i="0" dirty="0" smtClean="0"/>
              <a:t>open defecation and </a:t>
            </a:r>
            <a:r>
              <a:rPr lang="en-US" i="0" smtClean="0"/>
              <a:t>a</a:t>
            </a:r>
            <a:r>
              <a:rPr lang="en-US" smtClean="0"/>
              <a:t>nother </a:t>
            </a:r>
            <a:r>
              <a:rPr lang="en-US" smtClean="0"/>
              <a:t>71</a:t>
            </a:r>
            <a:r>
              <a:rPr lang="en-US" dirty="0" smtClean="0"/>
              <a:t>% are using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Papua New Guinea has fully or partially adopted many of the policies being tracked by Countdown.   It would be important to understand why full adoption hasn’t happened and the current status of implementation of each policy.   Adopting these policies and implementing them at scale can contribute to improved coverage of life saving interventions.</a:t>
            </a:r>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is included to show coverage for different wealth groups for a range of interventions along the continuum of care.  54 Countdown</a:t>
            </a:r>
            <a:r>
              <a:rPr lang="en-US" baseline="0" dirty="0" smtClean="0"/>
              <a:t> countries have sufficient data to provide information on </a:t>
            </a:r>
            <a:r>
              <a:rPr lang="en-US" dirty="0" smtClean="0"/>
              <a:t>socioeconomic status, gender, urban/rural residence, etc.  Papua New Guinea does not have sufficient data for the Countdown equity analysis.  Conducting national household surveys periodically will both provide</a:t>
            </a:r>
            <a:r>
              <a:rPr lang="en-US" baseline="0" dirty="0" smtClean="0"/>
              <a:t> overall</a:t>
            </a:r>
            <a:r>
              <a:rPr lang="en-US" dirty="0" smtClean="0"/>
              <a:t> coverage data and allow for equity analyses in order to better understand the underserved populations.    </a:t>
            </a:r>
            <a:endParaRPr lang="en-US" baseline="0" dirty="0" smtClean="0"/>
          </a:p>
          <a:p>
            <a:endParaRPr lang="en-US"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Papua New Guinea</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05/12/2014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05/12/2014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05/12/2014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05/12/2014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05/12/2014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05/12/2014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05/12/2014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05/12/2014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Papua New Guinea</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Papua New Guinea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724727" y="268288"/>
            <a:ext cx="6246091"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231861" y="1501830"/>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0289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61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47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24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2" name="Picture 1"/>
          <p:cNvPicPr>
            <a:picLocks noChangeAspect="1"/>
          </p:cNvPicPr>
          <p:nvPr/>
        </p:nvPicPr>
        <p:blipFill>
          <a:blip r:embed="rId3"/>
          <a:stretch>
            <a:fillRect/>
          </a:stretch>
        </p:blipFill>
        <p:spPr>
          <a:xfrm>
            <a:off x="157837" y="1992746"/>
            <a:ext cx="8828325" cy="32472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a:solidFill>
                  <a:srgbClr val="990033"/>
                </a:solidFill>
                <a:latin typeface="+mj-lt"/>
                <a:cs typeface="Calibri" pitchFamily="34" charset="0"/>
              </a:rPr>
              <a:t>Leading direct causes:</a:t>
            </a:r>
          </a:p>
          <a:p>
            <a:r>
              <a:rPr lang="en-US" sz="2400" dirty="0">
                <a:latin typeface="+mj-lt"/>
              </a:rPr>
              <a:t>Haemorrhage – </a:t>
            </a:r>
            <a:r>
              <a:rPr lang="en-US" sz="2400" dirty="0" smtClean="0">
                <a:latin typeface="+mj-lt"/>
              </a:rPr>
              <a:t>32%</a:t>
            </a:r>
            <a:endParaRPr lang="en-US" sz="2400" dirty="0">
              <a:latin typeface="+mj-lt"/>
            </a:endParaRPr>
          </a:p>
          <a:p>
            <a:r>
              <a:rPr lang="en-US" sz="2400" dirty="0">
                <a:latin typeface="+mj-lt"/>
              </a:rPr>
              <a:t>Hypertension – </a:t>
            </a:r>
            <a:r>
              <a:rPr lang="en-US" sz="2400" dirty="0" smtClean="0">
                <a:latin typeface="+mj-lt"/>
              </a:rPr>
              <a:t>15%</a:t>
            </a:r>
            <a:endParaRPr lang="en-US" sz="2400" dirty="0">
              <a:latin typeface="+mj-lt"/>
            </a:endParaRPr>
          </a:p>
          <a:p>
            <a:r>
              <a:rPr lang="en-US" sz="2400" dirty="0">
                <a:latin typeface="+mj-lt"/>
              </a:rPr>
              <a:t>Unsafe abortion – 9%</a:t>
            </a:r>
          </a:p>
          <a:p>
            <a:r>
              <a:rPr lang="en-US" sz="2400" dirty="0">
                <a:latin typeface="+mj-lt"/>
              </a:rPr>
              <a:t>Sepsis – </a:t>
            </a:r>
            <a:r>
              <a:rPr lang="en-US" sz="2400" dirty="0" smtClean="0">
                <a:latin typeface="+mj-lt"/>
              </a:rPr>
              <a:t>8%</a:t>
            </a:r>
            <a:endParaRPr lang="en-US" sz="2400" dirty="0">
              <a:latin typeface="+mj-lt"/>
            </a:endParaRPr>
          </a:p>
          <a:p>
            <a:pPr>
              <a:defRPr/>
            </a:pPr>
            <a:endParaRPr lang="en-US" sz="2000" i="1" dirty="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863273" y="268288"/>
            <a:ext cx="5899727"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women in Oceania die? </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3206146" y="1702619"/>
            <a:ext cx="5465677" cy="3614400"/>
          </a:xfrm>
          <a:prstGeom prst="rect">
            <a:avLst/>
          </a:prstGeom>
        </p:spPr>
      </p:pic>
    </p:spTree>
    <p:extLst>
      <p:ext uri="{BB962C8B-B14F-4D97-AF65-F5344CB8AC3E}">
        <p14:creationId xmlns:p14="http://schemas.microsoft.com/office/powerpoint/2010/main" val="25754189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25921" y="2082477"/>
            <a:ext cx="2540832"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38%</a:t>
            </a:r>
            <a:endParaRPr lang="en-US" sz="2400" dirty="0" smtClean="0">
              <a:latin typeface="+mn-lt"/>
              <a:cs typeface="Calibri" pitchFamily="34" charset="0"/>
            </a:endParaRPr>
          </a:p>
          <a:p>
            <a:pPr lvl="0">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15% </a:t>
            </a:r>
            <a:r>
              <a:rPr lang="en-US" sz="2400" dirty="0">
                <a:solidFill>
                  <a:prstClr val="black"/>
                </a:solidFill>
                <a:latin typeface="Calibri"/>
                <a:cs typeface="Calibri" pitchFamily="34" charset="0"/>
              </a:rPr>
              <a:t>Malaria – </a:t>
            </a:r>
            <a:r>
              <a:rPr lang="en-US" sz="2400" dirty="0" smtClean="0">
                <a:solidFill>
                  <a:prstClr val="black"/>
                </a:solidFill>
                <a:latin typeface="Calibri"/>
                <a:cs typeface="Calibri" pitchFamily="34" charset="0"/>
              </a:rPr>
              <a:t>11%</a:t>
            </a:r>
            <a:endParaRPr lang="en-US" sz="2400" dirty="0">
              <a:solidFill>
                <a:prstClr val="black"/>
              </a:solidFill>
              <a:latin typeface="Calibri"/>
              <a:cs typeface="Calibri" pitchFamily="34" charset="0"/>
            </a:endParaRPr>
          </a:p>
          <a:p>
            <a:pPr>
              <a:defRPr/>
            </a:pPr>
            <a:r>
              <a:rPr lang="en-US" sz="2400" dirty="0" smtClean="0">
                <a:latin typeface="+mn-lt"/>
                <a:cs typeface="Calibri" pitchFamily="34" charset="0"/>
              </a:rPr>
              <a:t>Diarrhoea </a:t>
            </a:r>
            <a:r>
              <a:rPr lang="en-US" sz="2400" dirty="0">
                <a:latin typeface="+mn-lt"/>
                <a:cs typeface="Calibri" pitchFamily="34" charset="0"/>
              </a:rPr>
              <a:t>– </a:t>
            </a:r>
            <a:r>
              <a:rPr lang="en-US" sz="2400" dirty="0" smtClean="0">
                <a:latin typeface="+mn-lt"/>
                <a:cs typeface="Calibri" pitchFamily="34" charset="0"/>
              </a:rPr>
              <a:t>9%</a:t>
            </a:r>
            <a:endParaRPr lang="en-US" sz="2400" dirty="0" smtClean="0">
              <a:latin typeface="+mn-lt"/>
              <a:cs typeface="Calibri" pitchFamily="34" charset="0"/>
            </a:endParaRPr>
          </a:p>
          <a:p>
            <a:pPr>
              <a:defRPr/>
            </a:pPr>
            <a:r>
              <a:rPr lang="en-US" sz="2400" dirty="0" smtClean="0">
                <a:latin typeface="+mn-lt"/>
                <a:cs typeface="Calibri" pitchFamily="34" charset="0"/>
              </a:rPr>
              <a:t>Injuries – 6</a:t>
            </a:r>
            <a:r>
              <a:rPr lang="en-US" sz="2400" dirty="0" smtClean="0">
                <a:latin typeface="+mn-lt"/>
                <a:cs typeface="Calibri" pitchFamily="34" charset="0"/>
              </a:rPr>
              <a:t>%</a:t>
            </a:r>
          </a:p>
          <a:p>
            <a:pPr>
              <a:defRPr/>
            </a:pPr>
            <a:r>
              <a:rPr lang="en-US" sz="2400" dirty="0" smtClean="0">
                <a:latin typeface="+mn-lt"/>
                <a:cs typeface="Calibri" pitchFamily="34" charset="0"/>
              </a:rPr>
              <a:t>HIV/AIDS – 1%</a:t>
            </a:r>
          </a:p>
          <a:p>
            <a:pPr>
              <a:defRPr/>
            </a:pPr>
            <a:r>
              <a:rPr lang="en-US" sz="2400" dirty="0" smtClean="0">
                <a:latin typeface="+mn-lt"/>
                <a:cs typeface="Calibri" pitchFamily="34" charset="0"/>
              </a:rPr>
              <a:t>Measles – 1%</a:t>
            </a:r>
            <a:endParaRPr lang="en-US" sz="2400" dirty="0" smtClean="0">
              <a:latin typeface="+mn-lt"/>
              <a:cs typeface="Calibri" pitchFamily="34" charset="0"/>
            </a:endParaRP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667000" y="268288"/>
            <a:ext cx="607290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Papua New Guinean children die?</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2940628" y="1749137"/>
            <a:ext cx="5712223" cy="39924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134371" y="187744"/>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039415" y="1419000"/>
            <a:ext cx="7065170" cy="50580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stretch>
            <a:fillRect/>
          </a:stretch>
        </p:blipFill>
        <p:spPr>
          <a:xfrm>
            <a:off x="1166845" y="497036"/>
            <a:ext cx="6810309" cy="54252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00034" y="5237936"/>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090900"/>
            <a:ext cx="6903220" cy="532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03457" y="1295400"/>
            <a:ext cx="6337086" cy="50400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8130" y="1193860"/>
            <a:ext cx="7110413" cy="514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1"/>
          <p:cNvPicPr>
            <a:picLocks noChangeAspect="1"/>
          </p:cNvPicPr>
          <p:nvPr/>
        </p:nvPicPr>
        <p:blipFill>
          <a:blip r:embed="rId3"/>
          <a:stretch>
            <a:fillRect/>
          </a:stretch>
        </p:blipFill>
        <p:spPr>
          <a:xfrm>
            <a:off x="1077510" y="1236527"/>
            <a:ext cx="7312252" cy="54252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171396" y="1231900"/>
            <a:ext cx="7101389" cy="5043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2424" y="1237390"/>
            <a:ext cx="6975246" cy="5087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7124" y="1201022"/>
            <a:ext cx="7140576" cy="4799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Papua New Guinea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4312" y="1193277"/>
            <a:ext cx="7258050" cy="487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409402" y="1261919"/>
            <a:ext cx="6671557" cy="5050800"/>
          </a:xfrm>
          <a:prstGeom prst="rect">
            <a:avLst/>
          </a:prstGeom>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4445" y="1142999"/>
            <a:ext cx="6617784" cy="5331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44370" y="1097982"/>
            <a:ext cx="6455260" cy="54252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360447" y="1131454"/>
            <a:ext cx="6423105" cy="54036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066801"/>
            <a:ext cx="8229600" cy="544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solidFill>
                  <a:srgbClr val="800000"/>
                </a:solidFill>
              </a:rPr>
              <a:t>PARTIAL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 </a:t>
            </a:r>
            <a:r>
              <a:rPr lang="en-US" sz="2400" dirty="0" smtClean="0"/>
              <a:t>- Midwifery personnel authorized to administer core set of life saving interventions</a:t>
            </a:r>
            <a:r>
              <a:rPr lang="en-US" sz="2400" dirty="0"/>
              <a:t> </a:t>
            </a:r>
          </a:p>
          <a:p>
            <a:r>
              <a:rPr lang="en-US" sz="2400" b="1" dirty="0">
                <a:solidFill>
                  <a:srgbClr val="800000"/>
                </a:solidFill>
              </a:rPr>
              <a:t>PARTIAL</a:t>
            </a:r>
            <a:r>
              <a:rPr lang="en-US" sz="2400" dirty="0" smtClean="0"/>
              <a:t> </a:t>
            </a:r>
            <a:r>
              <a:rPr lang="en-US" sz="2400" dirty="0"/>
              <a:t>- </a:t>
            </a:r>
            <a:r>
              <a:rPr lang="en-US" sz="2400" dirty="0" smtClean="0"/>
              <a:t>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858874"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Partial </a:t>
            </a:r>
            <a:r>
              <a:rPr lang="en-US" sz="2200" dirty="0"/>
              <a:t>(</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5.1 </a:t>
            </a:r>
            <a:r>
              <a:rPr lang="en-US" sz="2200" dirty="0"/>
              <a:t>(</a:t>
            </a:r>
            <a:r>
              <a:rPr lang="en-US" sz="2200" dirty="0" smtClean="0"/>
              <a:t>2008)</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 -</a:t>
            </a:r>
            <a:r>
              <a:rPr lang="en-US" sz="2200" dirty="0" smtClean="0"/>
              <a:t> </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$151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14%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a:solidFill>
                  <a:srgbClr val="800000"/>
                </a:solidFill>
              </a:rPr>
              <a:t>9</a:t>
            </a:r>
            <a:r>
              <a:rPr lang="en-US" sz="2200" b="1" dirty="0" smtClean="0">
                <a:solidFill>
                  <a:srgbClr val="800000"/>
                </a:solidFill>
              </a:rPr>
              <a:t>%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$40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a:t>
            </a:r>
            <a:r>
              <a:rPr lang="en-US" sz="2200" smtClean="0"/>
              <a:t>:   </a:t>
            </a:r>
            <a:r>
              <a:rPr lang="en-US" sz="2200" b="1" smtClean="0">
                <a:solidFill>
                  <a:srgbClr val="800000"/>
                </a:solidFill>
              </a:rPr>
              <a:t>$62 </a:t>
            </a:r>
            <a:r>
              <a:rPr lang="en-US" sz="2200" smtClean="0"/>
              <a:t>(2011)</a:t>
            </a:r>
            <a:endParaRPr lang="en-US" sz="2200" dirty="0" smtClean="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837545" y="268288"/>
            <a:ext cx="4075546"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smtClean="0">
                <a:solidFill>
                  <a:srgbClr val="FFFFFF"/>
                </a:solidFill>
                <a:latin typeface="Calibri" pitchFamily="34" charset="0"/>
                <a:cs typeface="Calibri" pitchFamily="34" charset="0"/>
              </a:rPr>
              <a:t>Who </a:t>
            </a:r>
            <a:r>
              <a:rPr lang="en-US" sz="3200" b="1">
                <a:solidFill>
                  <a:srgbClr val="FFFFFF"/>
                </a:solidFill>
                <a:latin typeface="Calibri" pitchFamily="34" charset="0"/>
                <a:cs typeface="Calibri" pitchFamily="34" charset="0"/>
              </a:rPr>
              <a:t>i</a:t>
            </a:r>
            <a:r>
              <a:rPr lang="en-US" sz="3200" b="1" smtClean="0">
                <a:solidFill>
                  <a:srgbClr val="FFFFFF"/>
                </a:solidFill>
                <a:latin typeface="Calibri" pitchFamily="34" charset="0"/>
                <a:cs typeface="Calibri" pitchFamily="34" charset="0"/>
              </a:rPr>
              <a:t>s </a:t>
            </a:r>
            <a:r>
              <a:rPr lang="en-US" sz="3200" b="1" dirty="0" smtClean="0">
                <a:solidFill>
                  <a:srgbClr val="FFFFFF"/>
                </a:solidFill>
                <a:latin typeface="Calibri" pitchFamily="34" charset="0"/>
                <a:cs typeface="Calibri" pitchFamily="34" charset="0"/>
              </a:rPr>
              <a:t>left behind?</a:t>
            </a:r>
            <a:endParaRPr lang="en-US" sz="32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933950" y="2113573"/>
            <a:ext cx="396240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cs typeface="Calibri" pitchFamily="34" charset="0"/>
              </a:rPr>
              <a:t>   Papua New Guinea</a:t>
            </a:r>
          </a:p>
          <a:p>
            <a:pPr>
              <a:spcBef>
                <a:spcPts val="600"/>
              </a:spcBef>
              <a:spcAft>
                <a:spcPts val="600"/>
              </a:spcAft>
              <a:defRPr/>
            </a:pPr>
            <a:r>
              <a:rPr lang="en-US" sz="2800" dirty="0" smtClean="0">
                <a:cs typeface="Calibri" pitchFamily="34" charset="0"/>
              </a:rPr>
              <a:t>There </a:t>
            </a:r>
            <a:r>
              <a:rPr lang="en-US" sz="2800" dirty="0">
                <a:cs typeface="Calibri" pitchFamily="34" charset="0"/>
              </a:rPr>
              <a:t>was not sufficient information to </a:t>
            </a:r>
            <a:r>
              <a:rPr lang="en-US" sz="2800" dirty="0" smtClean="0">
                <a:cs typeface="Calibri" pitchFamily="34" charset="0"/>
              </a:rPr>
              <a:t>show </a:t>
            </a:r>
            <a:r>
              <a:rPr lang="en-US" sz="2800" b="1" dirty="0">
                <a:solidFill>
                  <a:srgbClr val="990033"/>
                </a:solidFill>
                <a:cs typeface="Calibri" pitchFamily="34" charset="0"/>
              </a:rPr>
              <a:t>coverage rates according to </a:t>
            </a:r>
            <a:r>
              <a:rPr lang="en-US" sz="2800" b="1" dirty="0">
                <a:solidFill>
                  <a:schemeClr val="accent2">
                    <a:lumMod val="75000"/>
                  </a:schemeClr>
                </a:solidFill>
                <a:cs typeface="Calibri" pitchFamily="34" charset="0"/>
              </a:rPr>
              <a:t>wealth </a:t>
            </a:r>
            <a:r>
              <a:rPr lang="en-US" sz="2800" b="1" dirty="0">
                <a:solidFill>
                  <a:srgbClr val="990033"/>
                </a:solidFill>
                <a:cs typeface="Calibri" pitchFamily="34" charset="0"/>
              </a:rPr>
              <a:t>groups.  </a:t>
            </a:r>
            <a:endParaRPr lang="en-US" sz="28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34" y="268288"/>
            <a:ext cx="4167740" cy="636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Papua New Guinea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12417</TotalTime>
  <Words>2436</Words>
  <Application>Microsoft Macintosh PowerPoint</Application>
  <PresentationFormat>On-screen Show (4:3)</PresentationFormat>
  <Paragraphs>225</Paragraphs>
  <Slides>38</Slides>
  <Notes>37</Notes>
  <HiddenSlides>2</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717</cp:revision>
  <cp:lastPrinted>2012-06-12T19:26:24Z</cp:lastPrinted>
  <dcterms:created xsi:type="dcterms:W3CDTF">2008-01-10T17:37:13Z</dcterms:created>
  <dcterms:modified xsi:type="dcterms:W3CDTF">2014-12-05T20:34:12Z</dcterms:modified>
</cp:coreProperties>
</file>