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1529" autoAdjust="0"/>
  </p:normalViewPr>
  <p:slideViewPr>
    <p:cSldViewPr snapToGrid="0">
      <p:cViewPr>
        <p:scale>
          <a:sx n="110" d="100"/>
          <a:sy n="110" d="100"/>
        </p:scale>
        <p:origin x="-528" y="32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Pakistan,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Pakistan</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(The presenter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Pakistan’s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Pakistan</a:t>
            </a:r>
            <a:r>
              <a:rPr lang="en-US" i="0" baseline="0" dirty="0" smtClean="0"/>
              <a:t> </a:t>
            </a:r>
            <a:r>
              <a:rPr lang="en-US" i="1" dirty="0" smtClean="0"/>
              <a:t>Under—five child mortality rate </a:t>
            </a:r>
            <a:r>
              <a:rPr lang="en-US" dirty="0" smtClean="0"/>
              <a:t>and </a:t>
            </a:r>
            <a:r>
              <a:rPr lang="en-US" i="1" dirty="0" smtClean="0"/>
              <a:t>Maternal mortality ratio </a:t>
            </a:r>
            <a:r>
              <a:rPr lang="en-US" dirty="0" smtClean="0"/>
              <a:t>are declining, but are still </a:t>
            </a:r>
            <a:r>
              <a:rPr lang="en-US" baseline="0" dirty="0" smtClean="0"/>
              <a:t> </a:t>
            </a:r>
            <a:r>
              <a:rPr lang="en-US" dirty="0" smtClean="0"/>
              <a:t>high.  Newer UN</a:t>
            </a:r>
            <a:r>
              <a:rPr lang="en-US" baseline="0" dirty="0" smtClean="0"/>
              <a:t> estimates show an Under-five mortality rate of 86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 Asia, </a:t>
            </a:r>
            <a:r>
              <a:rPr lang="en-US" i="0" smtClean="0"/>
              <a:t>including Pakistan,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Pakistan, some </a:t>
            </a:r>
            <a:r>
              <a:rPr lang="en-US" dirty="0" smtClean="0"/>
              <a:t>50% </a:t>
            </a:r>
            <a:r>
              <a:rPr lang="en-US" dirty="0" smtClean="0"/>
              <a:t>of child deaths occur in the neonatal period.  Most of these can be prevented.  Post-neonatal deaths can, also,</a:t>
            </a:r>
            <a:r>
              <a:rPr lang="en-US" baseline="0" dirty="0" smtClean="0"/>
              <a:t> mostly be prevented and come mainly from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a:t>
            </a:r>
            <a:r>
              <a:rPr lang="en-US" sz="1200" kern="1200" dirty="0" smtClean="0">
                <a:solidFill>
                  <a:schemeClr val="tx1"/>
                </a:solidFill>
                <a:latin typeface="+mn-lt"/>
                <a:ea typeface="+mn-ea"/>
                <a:cs typeface="+mn-cs"/>
              </a:rPr>
              <a:t>It’s important to consider </a:t>
            </a:r>
            <a:r>
              <a:rPr lang="en-US" sz="1200" b="1"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 to raise coverage, </a:t>
            </a:r>
            <a:r>
              <a:rPr lang="en-US" sz="1200" b="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still lacks access and </a:t>
            </a:r>
            <a:r>
              <a:rPr lang="en-US" sz="1200" b="1" kern="1200" dirty="0" smtClean="0">
                <a:solidFill>
                  <a:schemeClr val="tx1"/>
                </a:solidFill>
                <a:latin typeface="+mn-lt"/>
                <a:ea typeface="+mn-ea"/>
                <a:cs typeface="+mn-cs"/>
              </a:rPr>
              <a:t>if</a:t>
            </a:r>
            <a:r>
              <a:rPr lang="en-US" sz="1200" kern="1200" dirty="0" smtClean="0">
                <a:solidFill>
                  <a:schemeClr val="tx1"/>
                </a:solidFill>
                <a:latin typeface="+mn-lt"/>
                <a:ea typeface="+mn-ea"/>
                <a:cs typeface="+mn-cs"/>
              </a:rPr>
              <a:t> quality of care issues also need to be addressed.</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very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Pakistan,</a:t>
            </a:r>
            <a:r>
              <a:rPr lang="en-US" baseline="0" dirty="0" smtClean="0"/>
              <a:t> 61</a:t>
            </a:r>
            <a:r>
              <a:rPr lang="en-US" baseline="0" dirty="0" smtClean="0"/>
              <a:t>% of women are attending </a:t>
            </a:r>
            <a:r>
              <a:rPr lang="en-US" i="1" baseline="0" dirty="0" smtClean="0"/>
              <a:t>Antenatal care </a:t>
            </a:r>
            <a:r>
              <a:rPr lang="en-US" baseline="0" dirty="0" smtClean="0"/>
              <a:t>with a skilled provider at least once during </a:t>
            </a:r>
            <a:r>
              <a:rPr lang="en-US" baseline="0" dirty="0" smtClean="0"/>
              <a:t>pregnancy. 28% of 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a:t>
            </a:r>
            <a:r>
              <a:rPr lang="en-US" i="0" baseline="0" dirty="0" smtClean="0"/>
              <a:t>other maternal and newborn health indicators.  </a:t>
            </a:r>
            <a:r>
              <a:rPr lang="en-US" baseline="0" dirty="0" smtClean="0"/>
              <a:t>Data is not available for </a:t>
            </a:r>
            <a:r>
              <a:rPr lang="en-US" i="1" baseline="0" dirty="0" smtClean="0"/>
              <a:t>Postnatal visit for </a:t>
            </a:r>
            <a:r>
              <a:rPr lang="en-US" i="1" baseline="0" dirty="0" smtClean="0"/>
              <a:t>baby</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Pakistan has data for 3 out of the 5 indicators related to immunization.</a:t>
            </a:r>
            <a:r>
              <a:rPr lang="en-US" i="0" baseline="0" dirty="0" smtClean="0"/>
              <a:t> </a:t>
            </a:r>
            <a:r>
              <a:rPr lang="en-US" i="0" dirty="0" smtClean="0"/>
              <a:t>Pakistan’s </a:t>
            </a:r>
            <a:r>
              <a:rPr lang="en-US" i="1" dirty="0" smtClean="0"/>
              <a:t>Immunization</a:t>
            </a:r>
            <a:r>
              <a:rPr lang="en-US" dirty="0" smtClean="0"/>
              <a:t> coverage is</a:t>
            </a:r>
            <a:r>
              <a:rPr lang="en-US" baseline="0" dirty="0" smtClean="0"/>
              <a:t> improving.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2007 </a:t>
            </a:r>
            <a:r>
              <a:rPr lang="en-US" sz="1200" kern="1200" dirty="0" smtClean="0">
                <a:solidFill>
                  <a:schemeClr val="tx1"/>
                </a:solidFill>
                <a:latin typeface="+mn-lt"/>
                <a:ea typeface="+mn-ea"/>
                <a:cs typeface="+mn-cs"/>
              </a:rPr>
              <a:t>some 69% of children with suspected pneumonia were taken to an appropriate health provider for treatment.   50%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37% of children with diarrhoea received increased fluids and continued feeding.  41% were treated with ORS</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Pakistan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Pakistan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data on ITN use.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been declining, </a:t>
            </a:r>
            <a:r>
              <a:rPr lang="en-US" baseline="0" dirty="0" smtClean="0"/>
              <a:t>but are still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Exclusive breastfeeding</a:t>
            </a:r>
            <a:r>
              <a:rPr lang="en-US" dirty="0" smtClean="0"/>
              <a:t> rates </a:t>
            </a:r>
            <a:r>
              <a:rPr lang="en-US" baseline="0" dirty="0" smtClean="0"/>
              <a:t>improved from 16% in 1995 to 37% in 2007</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Improved drinking water coverage is high,</a:t>
            </a:r>
            <a:r>
              <a:rPr lang="en-US" baseline="0" dirty="0" smtClean="0"/>
              <a:t> however </a:t>
            </a:r>
            <a:r>
              <a:rPr lang="en-US" dirty="0" smtClean="0"/>
              <a:t>11% of the rural population still</a:t>
            </a:r>
            <a:r>
              <a:rPr lang="en-US" baseline="0" dirty="0" smtClean="0"/>
              <a:t> use surface water or unimproved facilities.                    </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Use of </a:t>
            </a:r>
            <a:r>
              <a:rPr lang="en-US" sz="1200" i="1" kern="1200" dirty="0" smtClean="0">
                <a:solidFill>
                  <a:schemeClr val="tx1"/>
                </a:solidFill>
                <a:latin typeface="+mn-lt"/>
                <a:ea typeface="+mn-ea"/>
                <a:cs typeface="+mn-cs"/>
              </a:rPr>
              <a:t>Improved sanitation  </a:t>
            </a:r>
            <a:r>
              <a:rPr lang="en-US" sz="1200" kern="1200" dirty="0" smtClean="0">
                <a:solidFill>
                  <a:schemeClr val="tx1"/>
                </a:solidFill>
                <a:latin typeface="+mn-lt"/>
                <a:ea typeface="+mn-ea"/>
                <a:cs typeface="+mn-cs"/>
              </a:rPr>
              <a:t>has also increased, particularly</a:t>
            </a:r>
            <a:r>
              <a:rPr lang="en-US" sz="1200" kern="1200" baseline="0" dirty="0" smtClean="0">
                <a:solidFill>
                  <a:schemeClr val="tx1"/>
                </a:solidFill>
                <a:latin typeface="+mn-lt"/>
                <a:ea typeface="+mn-ea"/>
                <a:cs typeface="+mn-cs"/>
              </a:rPr>
              <a:t> in the rural population.  However, 34% of the r</a:t>
            </a:r>
            <a:r>
              <a:rPr lang="en-US" sz="1200" kern="1200" dirty="0" smtClean="0">
                <a:solidFill>
                  <a:schemeClr val="tx1"/>
                </a:solidFill>
                <a:latin typeface="+mn-lt"/>
                <a:ea typeface="+mn-ea"/>
                <a:cs typeface="+mn-cs"/>
              </a:rPr>
              <a:t>ural population still practice open defecation</a:t>
            </a:r>
            <a:r>
              <a:rPr lang="en-US" sz="1200" kern="1200" baseline="0" dirty="0" smtClean="0">
                <a:solidFill>
                  <a:schemeClr val="tx1"/>
                </a:solidFill>
                <a:latin typeface="+mn-lt"/>
                <a:ea typeface="+mn-ea"/>
                <a:cs typeface="+mn-cs"/>
              </a:rPr>
              <a:t> and a</a:t>
            </a:r>
            <a:r>
              <a:rPr lang="en-US" sz="1200" kern="1200" dirty="0" smtClean="0">
                <a:solidFill>
                  <a:schemeClr val="tx1"/>
                </a:solidFill>
                <a:latin typeface="+mn-lt"/>
                <a:ea typeface="+mn-ea"/>
                <a:cs typeface="+mn-cs"/>
              </a:rPr>
              <a:t>nother 26% use unimproved facilities.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Pakistan has fully adopted many of the policies being tracked by Countdown.  It’s useful to understand the current status of implementation of each policy.  Requiring specific notification and investigation of maternal deaths can be very useful in identifying ways to prevent future deaths.   Fully adopting these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Antenatal care</a:t>
            </a:r>
            <a:r>
              <a:rPr lang="en-US" i="0" baseline="0" dirty="0" smtClean="0"/>
              <a:t> and</a:t>
            </a:r>
            <a:r>
              <a:rPr lang="en-US" dirty="0" smtClean="0"/>
              <a:t> </a:t>
            </a:r>
            <a:r>
              <a:rPr lang="en-US" i="1" baseline="0" dirty="0" smtClean="0"/>
              <a:t>Skilled birth attendant</a:t>
            </a:r>
            <a:r>
              <a:rPr lang="en-US" baseline="0" dirty="0" smtClean="0"/>
              <a:t>, although many other interventions show wide gaps.  Only </a:t>
            </a:r>
            <a:r>
              <a:rPr lang="en-US" i="1" baseline="0" dirty="0" smtClean="0"/>
              <a:t>Early initiation of breastfeeding</a:t>
            </a:r>
            <a:r>
              <a:rPr lang="en-US" baseline="0" dirty="0" smtClean="0"/>
              <a:t>, </a:t>
            </a:r>
            <a:r>
              <a:rPr lang="en-US" sz="1200" i="1" kern="1200" dirty="0" smtClean="0">
                <a:solidFill>
                  <a:srgbClr val="FF0000"/>
                </a:solidFill>
                <a:latin typeface="+mn-lt"/>
                <a:ea typeface="+mn-ea"/>
                <a:cs typeface="+mn-cs"/>
              </a:rPr>
              <a:t>Vitamin A supplementation, and </a:t>
            </a:r>
            <a:r>
              <a:rPr lang="en-US" sz="1200" i="1" kern="1200" dirty="0" err="1" smtClean="0">
                <a:solidFill>
                  <a:srgbClr val="FF0000"/>
                </a:solidFill>
                <a:latin typeface="+mn-lt"/>
                <a:ea typeface="+mn-ea"/>
                <a:cs typeface="+mn-cs"/>
              </a:rPr>
              <a:t>Careseeking</a:t>
            </a:r>
            <a:r>
              <a:rPr lang="en-US" sz="1200" i="1" kern="1200" baseline="0" dirty="0" smtClean="0">
                <a:solidFill>
                  <a:srgbClr val="FF0000"/>
                </a:solidFill>
                <a:latin typeface="+mn-lt"/>
                <a:ea typeface="+mn-ea"/>
                <a:cs typeface="+mn-cs"/>
              </a:rPr>
              <a:t> </a:t>
            </a:r>
            <a:r>
              <a:rPr lang="en-US" sz="1200" i="1" kern="1200" baseline="0" smtClean="0">
                <a:solidFill>
                  <a:srgbClr val="FF0000"/>
                </a:solidFill>
                <a:latin typeface="+mn-lt"/>
                <a:ea typeface="+mn-ea"/>
                <a:cs typeface="+mn-cs"/>
              </a:rPr>
              <a:t>for pneumonia</a:t>
            </a:r>
            <a:r>
              <a:rPr lang="en-US" sz="1200" i="0" kern="1200" baseline="0" smtClean="0">
                <a:solidFill>
                  <a:srgbClr val="FF0000"/>
                </a:solidFill>
                <a:latin typeface="+mn-lt"/>
                <a:ea typeface="+mn-ea"/>
                <a:cs typeface="+mn-cs"/>
              </a:rPr>
              <a:t>, </a:t>
            </a:r>
            <a:r>
              <a:rPr lang="en-US" sz="1200" i="0" kern="1200" baseline="0" dirty="0" smtClean="0">
                <a:solidFill>
                  <a:srgbClr val="FF0000"/>
                </a:solidFill>
                <a:latin typeface="+mn-lt"/>
                <a:ea typeface="+mn-ea"/>
                <a:cs typeface="+mn-cs"/>
              </a:rPr>
              <a:t>that are usually </a:t>
            </a:r>
            <a:r>
              <a:rPr lang="en-US" sz="1200" kern="1200" dirty="0" smtClean="0">
                <a:solidFill>
                  <a:srgbClr val="FF0000"/>
                </a:solidFill>
                <a:latin typeface="+mn-lt"/>
                <a:ea typeface="+mn-ea"/>
                <a:cs typeface="+mn-cs"/>
              </a:rPr>
              <a:t>delivered at community level, 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Pakistan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Pakistan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Pakistan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Pakistan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67000" y="268288"/>
            <a:ext cx="625763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78044" y="1548012"/>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90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86 </a:t>
            </a:r>
            <a:r>
              <a:rPr lang="en-US" sz="2200" dirty="0">
                <a:latin typeface="+mn-lt"/>
              </a:rPr>
              <a:t>deaths per 1000 live births</a:t>
            </a:r>
          </a:p>
          <a:p>
            <a:pPr algn="ctr"/>
            <a:r>
              <a:rPr lang="en-US" sz="2200" dirty="0" smtClean="0">
                <a:latin typeface="+mn-lt"/>
              </a:rPr>
              <a:t>Infant mortality rate (IMR) </a:t>
            </a:r>
            <a:r>
              <a:rPr lang="en-US" sz="2200" dirty="0">
                <a:latin typeface="+mn-lt"/>
              </a:rPr>
              <a:t>= 6</a:t>
            </a:r>
            <a:r>
              <a:rPr lang="en-US" sz="2200" dirty="0" smtClean="0">
                <a:latin typeface="+mn-lt"/>
              </a:rPr>
              <a:t>9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81720" y="1981200"/>
            <a:ext cx="8980560"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latin typeface="+mn-lt"/>
              </a:rPr>
              <a:t>Sepsis –14%</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10%</a:t>
            </a:r>
            <a:endParaRPr lang="en-US" sz="2400" dirty="0" smtClean="0">
              <a:latin typeface="+mn-lt"/>
            </a:endParaRPr>
          </a:p>
          <a:p>
            <a:pPr lvl="0"/>
            <a:r>
              <a:rPr lang="en-US" sz="2400" dirty="0" smtClean="0">
                <a:solidFill>
                  <a:prstClr val="black"/>
                </a:solidFill>
                <a:latin typeface="Calibri"/>
              </a:rPr>
              <a:t>Abortion </a:t>
            </a:r>
            <a:r>
              <a:rPr lang="en-US" sz="2400" dirty="0">
                <a:solidFill>
                  <a:prstClr val="black"/>
                </a:solidFill>
                <a:latin typeface="Calibri"/>
              </a:rPr>
              <a:t>– 6</a:t>
            </a:r>
            <a:r>
              <a:rPr lang="en-US" sz="2400" dirty="0" smtClean="0">
                <a:solidFill>
                  <a:prstClr val="black"/>
                </a:solidFill>
                <a:latin typeface="Calibri"/>
              </a:rPr>
              <a:t>%</a:t>
            </a:r>
          </a:p>
          <a:p>
            <a:pPr lvl="0"/>
            <a:r>
              <a:rPr lang="en-US" sz="2400" dirty="0" smtClean="0">
                <a:solidFill>
                  <a:prstClr val="black"/>
                </a:solidFill>
                <a:latin typeface="Calibri"/>
                <a:cs typeface="Calibri" pitchFamily="34" charset="0"/>
              </a:rPr>
              <a:t>Embolism – 2%</a:t>
            </a:r>
            <a:endParaRPr lang="en-US" sz="20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97909" y="268288"/>
            <a:ext cx="580736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South Asian </a:t>
            </a:r>
          </a:p>
          <a:p>
            <a:pPr algn="ctr"/>
            <a:r>
              <a:rPr lang="en-US" sz="3600" b="1" dirty="0" smtClean="0">
                <a:solidFill>
                  <a:srgbClr val="FFFFFF"/>
                </a:solidFill>
                <a:latin typeface="Calibri" pitchFamily="34" charset="0"/>
                <a:cs typeface="Calibri" pitchFamily="34" charset="0"/>
              </a:rPr>
              <a:t>mothers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321627" y="1775691"/>
            <a:ext cx="5437800" cy="3625200"/>
          </a:xfrm>
          <a:prstGeom prst="rect">
            <a:avLst/>
          </a:prstGeom>
        </p:spPr>
      </p:pic>
    </p:spTree>
    <p:extLst>
      <p:ext uri="{BB962C8B-B14F-4D97-AF65-F5344CB8AC3E}">
        <p14:creationId xmlns:p14="http://schemas.microsoft.com/office/powerpoint/2010/main" val="11833085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25920" y="2031027"/>
            <a:ext cx="254083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50</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14%</a:t>
            </a:r>
            <a:endParaRPr lang="en-US" sz="2400" dirty="0" smtClean="0">
              <a:solidFill>
                <a:prstClr val="black"/>
              </a:solidFill>
              <a:latin typeface="+mn-lt"/>
              <a:cs typeface="Calibri" pitchFamily="34" charset="0"/>
            </a:endParaRPr>
          </a:p>
          <a:p>
            <a:pPr>
              <a:defRPr/>
            </a:pPr>
            <a:r>
              <a:rPr lang="en-US" sz="2400" dirty="0" smtClean="0">
                <a:latin typeface="+mn-lt"/>
                <a:cs typeface="Calibri" pitchFamily="34" charset="0"/>
              </a:rPr>
              <a:t>Diarrhoea – 10%</a:t>
            </a:r>
          </a:p>
          <a:p>
            <a:pPr lvl="0">
              <a:defRPr/>
            </a:pPr>
            <a:r>
              <a:rPr lang="en-US" sz="2400" dirty="0">
                <a:solidFill>
                  <a:prstClr val="black"/>
                </a:solidFill>
                <a:latin typeface="Calibri"/>
                <a:cs typeface="Calibri" pitchFamily="34" charset="0"/>
              </a:rPr>
              <a:t>Injuries – </a:t>
            </a:r>
            <a:r>
              <a:rPr lang="en-US" sz="2400" dirty="0">
                <a:solidFill>
                  <a:prstClr val="black"/>
                </a:solidFill>
                <a:latin typeface="Calibri"/>
                <a:cs typeface="Calibri" pitchFamily="34" charset="0"/>
              </a:rPr>
              <a:t>6</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Measles – 1%</a:t>
            </a:r>
            <a:endParaRPr lang="en-US" sz="2400" dirty="0">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40182" y="268288"/>
            <a:ext cx="608445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Pakistani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27895"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26736"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67865" y="1139536"/>
            <a:ext cx="7608269"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075607" y="6020989"/>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543218"/>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36708" y="1272309"/>
            <a:ext cx="6670583"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6417" y="1283855"/>
            <a:ext cx="641116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462" y="1159884"/>
            <a:ext cx="7143750" cy="518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967114" y="1124674"/>
            <a:ext cx="7509954"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64691" y="1266537"/>
            <a:ext cx="7222435"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1038208"/>
            <a:ext cx="7200900" cy="522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080" y="1099338"/>
            <a:ext cx="7110413" cy="500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Pakistan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t>
            </a:r>
            <a:r>
              <a:rPr lang="en-US" sz="2800" dirty="0" err="1" smtClean="0"/>
              <a:t>atool</a:t>
            </a:r>
            <a:r>
              <a:rPr lang="en-US" sz="2800" dirty="0" smtClean="0"/>
              <a:t>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803" y="1201836"/>
            <a:ext cx="7503859" cy="512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16362" y="1260763"/>
            <a:ext cx="671127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139" y="1143000"/>
            <a:ext cx="6734175" cy="538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4394" y="1084945"/>
            <a:ext cx="6355212"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1040" y="1189182"/>
            <a:ext cx="636192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406526"/>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14.0 </a:t>
            </a:r>
            <a:r>
              <a:rPr lang="en-US" sz="2200" dirty="0" smtClean="0"/>
              <a:t>(2010)</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$91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5</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62%</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smtClean="0">
                <a:solidFill>
                  <a:srgbClr val="800000"/>
                </a:solidFill>
              </a:rPr>
              <a:t>$13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06818" y="268288"/>
            <a:ext cx="4064000"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a:t>
            </a:r>
            <a:r>
              <a:rPr lang="en-US" sz="3200" b="1" dirty="0">
                <a:solidFill>
                  <a:srgbClr val="FFFFFF"/>
                </a:solidFill>
                <a:latin typeface="Calibri" pitchFamily="34" charset="0"/>
                <a:cs typeface="Calibri" pitchFamily="34" charset="0"/>
              </a:rPr>
              <a:t>i</a:t>
            </a:r>
            <a:r>
              <a:rPr lang="en-US" sz="3200" b="1" dirty="0" smtClean="0">
                <a:solidFill>
                  <a:srgbClr val="FFFFFF"/>
                </a:solidFill>
                <a:latin typeface="Calibri" pitchFamily="34" charset="0"/>
                <a:cs typeface="Calibri" pitchFamily="34" charset="0"/>
              </a:rPr>
              <a:t>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88145" y="1062484"/>
            <a:ext cx="4065933"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Pakistan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antenatal care and skilled birth attendant.</a:t>
            </a:r>
          </a:p>
          <a:p>
            <a:pPr>
              <a:spcBef>
                <a:spcPts val="600"/>
              </a:spcBef>
              <a:spcAft>
                <a:spcPts val="600"/>
              </a:spcAft>
              <a:defRPr/>
            </a:pPr>
            <a:r>
              <a:rPr lang="en-US" sz="2800" dirty="0" smtClean="0">
                <a:latin typeface="+mn-lt"/>
                <a:cs typeface="Calibri" pitchFamily="34" charset="0"/>
              </a:rPr>
              <a:t>Breastfeeding, vitamin A, &amp; </a:t>
            </a:r>
            <a:r>
              <a:rPr lang="en-US" sz="2800" dirty="0" err="1" smtClean="0">
                <a:latin typeface="+mn-lt"/>
                <a:cs typeface="Calibri" pitchFamily="34" charset="0"/>
              </a:rPr>
              <a:t>careseeking</a:t>
            </a:r>
            <a:r>
              <a:rPr lang="en-US" sz="2800" dirty="0" smtClean="0">
                <a:latin typeface="+mn-lt"/>
                <a:cs typeface="Calibri" pitchFamily="34" charset="0"/>
              </a:rPr>
              <a:t> for pneumonia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Pakistan </a:t>
            </a:r>
            <a:endParaRPr lang="en-US" sz="4600" dirty="0"/>
          </a:p>
        </p:txBody>
      </p:sp>
    </p:spTree>
    <p:extLst>
      <p:ext uri="{BB962C8B-B14F-4D97-AF65-F5344CB8AC3E}">
        <p14:creationId xmlns:p14="http://schemas.microsoft.com/office/powerpoint/2010/main" val="38689760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Pakistan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06438" y="1682150"/>
            <a:ext cx="5389841"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9185" y="1630392"/>
            <a:ext cx="5418052"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9457" y="1216325"/>
            <a:ext cx="6630675"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24951" y="1207698"/>
            <a:ext cx="6648086"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12825</TotalTime>
  <Words>3058</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Pakistan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775</cp:revision>
  <cp:lastPrinted>2012-06-12T19:26:24Z</cp:lastPrinted>
  <dcterms:created xsi:type="dcterms:W3CDTF">2008-01-10T17:37:13Z</dcterms:created>
  <dcterms:modified xsi:type="dcterms:W3CDTF">2014-12-05T20:12:32Z</dcterms:modified>
</cp:coreProperties>
</file>