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0702" autoAdjust="0"/>
  </p:normalViewPr>
  <p:slideViewPr>
    <p:cSldViewPr snapToGrid="0">
      <p:cViewPr>
        <p:scale>
          <a:sx n="110" d="100"/>
          <a:sy n="110" d="100"/>
        </p:scale>
        <p:origin x="-528" y="-56"/>
      </p:cViewPr>
      <p:guideLst>
        <p:guide orient="horz" pos="2160"/>
        <p:guide pos="2880"/>
      </p:guideLst>
    </p:cSldViewPr>
  </p:slideViewPr>
  <p:outlineViewPr>
    <p:cViewPr>
      <p:scale>
        <a:sx n="33" d="100"/>
        <a:sy n="33" d="100"/>
      </p:scale>
      <p:origin x="246" y="44994"/>
    </p:cViewPr>
  </p:outlineViewPr>
  <p:notesTextViewPr>
    <p:cViewPr>
      <p:scale>
        <a:sx n="100" d="100"/>
        <a:sy n="100"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Nigeria,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Nigeria</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Nigeria’s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Nigeria </a:t>
            </a:r>
            <a:r>
              <a:rPr lang="en-US" i="1" dirty="0" smtClean="0"/>
              <a:t>Under-five child  mortality rate </a:t>
            </a:r>
            <a:r>
              <a:rPr lang="en-US" dirty="0" smtClean="0"/>
              <a:t>and </a:t>
            </a:r>
            <a:r>
              <a:rPr lang="en-US" i="1" dirty="0" smtClean="0"/>
              <a:t>Maternal mortality ratio </a:t>
            </a:r>
            <a:r>
              <a:rPr lang="en-US" dirty="0" smtClean="0"/>
              <a:t>are declining, but are still very high.  Newer UN</a:t>
            </a:r>
            <a:r>
              <a:rPr lang="en-US" baseline="0" dirty="0" smtClean="0"/>
              <a:t> estimates show an Under-five mortality rate of 117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Nigeria,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Nigeria, some </a:t>
            </a:r>
            <a:r>
              <a:rPr lang="en-US" dirty="0" smtClean="0"/>
              <a:t>32% </a:t>
            </a:r>
            <a:r>
              <a:rPr lang="en-US" dirty="0" smtClean="0"/>
              <a:t>of child deaths occur in the neonatal period.  Most of these can be prevented.  Post-neonatal deaths can, also,</a:t>
            </a:r>
            <a:r>
              <a:rPr lang="en-US" baseline="0" dirty="0" smtClean="0"/>
              <a:t> mostly be prevented and come mainly from Malaria, Pneumonia, Diarrhoea, </a:t>
            </a:r>
            <a:r>
              <a:rPr lang="en-US" baseline="0" dirty="0" smtClean="0"/>
              <a:t>Injuries and  </a:t>
            </a:r>
            <a:r>
              <a:rPr lang="en-US" baseline="0" dirty="0" smtClean="0"/>
              <a:t>HIV/AIDS.</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i="0" baseline="0" dirty="0" smtClean="0"/>
              <a:t>was </a:t>
            </a:r>
            <a:r>
              <a:rPr lang="en-US" i="0" baseline="0" dirty="0" smtClean="0"/>
              <a:t>49</a:t>
            </a:r>
            <a:r>
              <a:rPr lang="en-US" i="0" baseline="0" dirty="0" smtClean="0"/>
              <a:t>% in </a:t>
            </a:r>
            <a:r>
              <a:rPr lang="en-US" i="0" baseline="0" dirty="0" smtClean="0"/>
              <a:t>2011.  </a:t>
            </a:r>
            <a:r>
              <a:rPr lang="en-US" sz="1200" kern="1200" dirty="0" smtClean="0">
                <a:solidFill>
                  <a:schemeClr val="tx1"/>
                </a:solidFill>
                <a:latin typeface="+mn-lt"/>
                <a:ea typeface="+mn-ea"/>
                <a:cs typeface="+mn-cs"/>
              </a:rPr>
              <a:t>It’s important to consider </a:t>
            </a:r>
            <a:r>
              <a:rPr lang="en-US" sz="1200" b="1" kern="1200" dirty="0" smtClean="0">
                <a:solidFill>
                  <a:schemeClr val="tx1"/>
                </a:solidFill>
                <a:latin typeface="+mn-lt"/>
                <a:ea typeface="+mn-ea"/>
                <a:cs typeface="+mn-cs"/>
              </a:rPr>
              <a:t>how</a:t>
            </a:r>
            <a:r>
              <a:rPr lang="en-US" sz="1200" kern="1200" dirty="0" smtClean="0">
                <a:solidFill>
                  <a:schemeClr val="tx1"/>
                </a:solidFill>
                <a:latin typeface="+mn-lt"/>
                <a:ea typeface="+mn-ea"/>
                <a:cs typeface="+mn-cs"/>
              </a:rPr>
              <a:t> to raise coverage, </a:t>
            </a:r>
            <a:r>
              <a:rPr lang="en-US" sz="1200" b="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still lacks access and </a:t>
            </a:r>
            <a:r>
              <a:rPr lang="en-US" sz="1200" b="1" kern="1200" dirty="0" smtClean="0">
                <a:solidFill>
                  <a:schemeClr val="tx1"/>
                </a:solidFill>
                <a:latin typeface="+mn-lt"/>
                <a:ea typeface="+mn-ea"/>
                <a:cs typeface="+mn-cs"/>
              </a:rPr>
              <a:t>if</a:t>
            </a:r>
            <a:r>
              <a:rPr lang="en-US" sz="1200" kern="1200" dirty="0" smtClean="0">
                <a:solidFill>
                  <a:schemeClr val="tx1"/>
                </a:solidFill>
                <a:latin typeface="+mn-lt"/>
                <a:ea typeface="+mn-ea"/>
                <a:cs typeface="+mn-cs"/>
              </a:rPr>
              <a:t> quality of care issues also need to be addressed.   </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only </a:t>
            </a:r>
            <a:r>
              <a:rPr lang="en-US" dirty="0" smtClean="0"/>
              <a:t>17%</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Nigeria, </a:t>
            </a:r>
            <a:r>
              <a:rPr lang="en-US" baseline="0" dirty="0" smtClean="0"/>
              <a:t>66% </a:t>
            </a:r>
            <a:r>
              <a:rPr lang="en-US" baseline="0" dirty="0" smtClean="0"/>
              <a:t>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a:t>
            </a:r>
            <a:r>
              <a:rPr lang="en-US" baseline="0" dirty="0" smtClean="0"/>
              <a:t>. </a:t>
            </a:r>
            <a:r>
              <a:rPr lang="en-US" baseline="0" dirty="0" smtClean="0"/>
              <a:t>57% are </a:t>
            </a:r>
            <a:r>
              <a:rPr lang="en-US" baseline="0" dirty="0" smtClean="0"/>
              <a:t>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baseline="0" dirty="0" smtClean="0"/>
              <a:t>Rural </a:t>
            </a:r>
            <a:r>
              <a:rPr lang="en-US" i="1" baseline="0" dirty="0" smtClean="0"/>
              <a:t>C</a:t>
            </a:r>
            <a:r>
              <a:rPr lang="en-US" i="1" baseline="0" dirty="0" smtClean="0"/>
              <a:t>-Section rates </a:t>
            </a:r>
            <a:r>
              <a:rPr lang="en-US" baseline="0" dirty="0" smtClean="0"/>
              <a:t>are still below the minimum needed to save women’s lives.  </a:t>
            </a:r>
          </a:p>
          <a:p>
            <a:r>
              <a:rPr lang="en-US" baseline="0" dirty="0" smtClean="0"/>
              <a:t>Data for </a:t>
            </a:r>
            <a:r>
              <a:rPr lang="en-US" i="1" baseline="0" dirty="0" smtClean="0"/>
              <a:t>Postnatal visit </a:t>
            </a:r>
            <a:r>
              <a:rPr lang="en-US" baseline="0" dirty="0" smtClean="0"/>
              <a:t>for baby is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Nigeria has data for</a:t>
            </a:r>
            <a:r>
              <a:rPr lang="en-US" i="0" baseline="0" dirty="0" smtClean="0"/>
              <a:t> 3 out of the 5 indicators related to immunization. </a:t>
            </a:r>
            <a:r>
              <a:rPr lang="en-US" i="0" dirty="0" smtClean="0"/>
              <a:t>Nigeria’s </a:t>
            </a:r>
            <a:r>
              <a:rPr lang="en-US" i="1" dirty="0" smtClean="0"/>
              <a:t>Immunization</a:t>
            </a:r>
            <a:r>
              <a:rPr lang="en-US" dirty="0" smtClean="0"/>
              <a:t> coverage is</a:t>
            </a:r>
            <a:r>
              <a:rPr lang="en-US" baseline="0" dirty="0" smtClean="0"/>
              <a:t> </a:t>
            </a:r>
            <a:r>
              <a:rPr lang="en-US" baseline="0" dirty="0" smtClean="0"/>
              <a:t>still comparatively low, in particular in the case of </a:t>
            </a:r>
            <a:r>
              <a:rPr lang="en-US" baseline="0" dirty="0" err="1" smtClean="0"/>
              <a:t>Hib</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2011 </a:t>
            </a:r>
            <a:r>
              <a:rPr lang="en-US" dirty="0" smtClean="0"/>
              <a:t>some </a:t>
            </a:r>
            <a:r>
              <a:rPr lang="en-US" dirty="0" smtClean="0"/>
              <a:t>40% </a:t>
            </a:r>
            <a:r>
              <a:rPr lang="en-US" dirty="0" smtClean="0"/>
              <a:t>of children received </a:t>
            </a:r>
            <a:r>
              <a:rPr lang="en-US" baseline="0" dirty="0" smtClean="0"/>
              <a:t>treatment from an appropriate provider when they had suspected pneumonia.  </a:t>
            </a:r>
            <a:r>
              <a:rPr lang="en-US" baseline="0" dirty="0" smtClean="0"/>
              <a:t>45% </a:t>
            </a:r>
            <a:r>
              <a:rPr lang="en-US" baseline="0" dirty="0" smtClean="0"/>
              <a:t>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28% </a:t>
            </a:r>
            <a:r>
              <a:rPr lang="en-US" sz="1200" kern="1200" dirty="0" smtClean="0">
                <a:solidFill>
                  <a:schemeClr val="tx1"/>
                </a:solidFill>
                <a:latin typeface="+mn-lt"/>
                <a:ea typeface="+mn-ea"/>
                <a:cs typeface="+mn-cs"/>
              </a:rPr>
              <a:t>of children with diarrhoea received increased fluids and continued feeding.  26% were treated with ORS</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Many government officials, local and international colleagues from </a:t>
            </a:r>
            <a:r>
              <a:rPr lang="en-US" sz="1200" i="0" dirty="0" smtClean="0"/>
              <a:t>Nigeria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Nigeria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a:t>
            </a:r>
            <a:r>
              <a:rPr lang="en-US" dirty="0" smtClean="0"/>
              <a:t>low.</a:t>
            </a:r>
            <a:r>
              <a:rPr lang="en-US" baseline="0" dirty="0" smtClean="0"/>
              <a:t> 16% </a:t>
            </a:r>
            <a:r>
              <a:rPr lang="en-US" baseline="0" dirty="0" smtClean="0"/>
              <a:t>of children &lt;5 </a:t>
            </a:r>
            <a:r>
              <a:rPr lang="en-US" baseline="0" dirty="0" smtClean="0"/>
              <a:t>sleep </a:t>
            </a:r>
            <a:r>
              <a:rPr lang="en-US" baseline="0" dirty="0" smtClean="0"/>
              <a:t>under a treated bednet in </a:t>
            </a:r>
            <a:r>
              <a:rPr lang="en-US" baseline="0" dirty="0" smtClean="0"/>
              <a:t>2011.</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still</a:t>
            </a:r>
            <a:r>
              <a:rPr lang="en-US" baseline="0" dirty="0" smtClean="0"/>
              <a:t>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were only </a:t>
            </a:r>
            <a:r>
              <a:rPr lang="en-US" dirty="0" smtClean="0"/>
              <a:t>15% </a:t>
            </a:r>
            <a:r>
              <a:rPr lang="en-US" dirty="0" smtClean="0"/>
              <a:t>in </a:t>
            </a:r>
            <a:r>
              <a:rPr lang="en-US" dirty="0" smtClean="0"/>
              <a:t>2011.</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36% </a:t>
            </a:r>
            <a:r>
              <a:rPr lang="en-US" i="0" baseline="0" dirty="0" smtClean="0"/>
              <a:t>of the total population and </a:t>
            </a:r>
            <a:r>
              <a:rPr lang="en-US" i="0" baseline="0" dirty="0" smtClean="0"/>
              <a:t>31</a:t>
            </a:r>
            <a:r>
              <a:rPr lang="en-US" baseline="0" dirty="0" smtClean="0"/>
              <a:t>% </a:t>
            </a:r>
            <a:r>
              <a:rPr lang="en-US" baseline="0" dirty="0" smtClean="0"/>
              <a:t>of the rural population are without </a:t>
            </a:r>
            <a:r>
              <a:rPr lang="en-US" i="1" baseline="0" dirty="0" smtClean="0"/>
              <a:t>Improved drinking water.</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percent of population with Improved sanitation c</a:t>
            </a:r>
            <a:r>
              <a:rPr lang="en-US" dirty="0" smtClean="0"/>
              <a:t>overage has changed</a:t>
            </a:r>
            <a:r>
              <a:rPr lang="en-US" baseline="0" dirty="0" smtClean="0"/>
              <a:t> very little </a:t>
            </a:r>
            <a:r>
              <a:rPr lang="en-US" baseline="0" smtClean="0"/>
              <a:t>since </a:t>
            </a:r>
            <a:r>
              <a:rPr lang="en-US" baseline="0" smtClean="0"/>
              <a:t>1990. </a:t>
            </a:r>
            <a:r>
              <a:rPr lang="en-US" smtClean="0"/>
              <a:t>23% </a:t>
            </a:r>
            <a:r>
              <a:rPr lang="en-US" dirty="0" smtClean="0"/>
              <a:t>of the population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Nigeria has adopted most of the policies being tracked by Countdown.   It would be important to understand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current status and implementation of each policy.   Adopting these policies and implementing them at scale can contribute to improved coverage of life 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a:t>
            </a:r>
            <a:r>
              <a:rPr lang="en-US" i="1" baseline="0" dirty="0" smtClean="0"/>
              <a:t>A</a:t>
            </a:r>
            <a:r>
              <a:rPr lang="en-US" i="1" dirty="0" smtClean="0"/>
              <a:t>ntenatal care</a:t>
            </a:r>
            <a:r>
              <a:rPr lang="en-US" dirty="0" smtClean="0"/>
              <a:t>, </a:t>
            </a:r>
            <a:r>
              <a:rPr lang="en-US" i="1" dirty="0" smtClean="0"/>
              <a:t>Demand for family planning satisfied</a:t>
            </a:r>
            <a:r>
              <a:rPr lang="en-US" dirty="0" smtClean="0"/>
              <a:t>, and </a:t>
            </a:r>
            <a:r>
              <a:rPr lang="en-US" i="1" dirty="0" smtClean="0"/>
              <a:t>Immunizations. </a:t>
            </a:r>
            <a:r>
              <a:rPr lang="en-US" i="1" baseline="0" dirty="0" smtClean="0"/>
              <a:t> </a:t>
            </a:r>
            <a:r>
              <a:rPr lang="en-US" sz="1200" kern="1200" dirty="0" smtClean="0">
                <a:solidFill>
                  <a:srgbClr val="FF0000"/>
                </a:solidFill>
                <a:latin typeface="+mn-lt"/>
                <a:ea typeface="+mn-ea"/>
                <a:cs typeface="+mn-cs"/>
              </a:rPr>
              <a:t>Only 2 interventions </a:t>
            </a:r>
            <a:r>
              <a:rPr lang="en-US" sz="1200" i="0" kern="1200" dirty="0" smtClean="0">
                <a:solidFill>
                  <a:srgbClr val="FF0000"/>
                </a:solidFill>
                <a:latin typeface="+mn-lt"/>
                <a:ea typeface="+mn-ea"/>
                <a:cs typeface="+mn-cs"/>
              </a:rPr>
              <a:t>(</a:t>
            </a:r>
            <a:r>
              <a:rPr lang="en-US" sz="1200" i="1" kern="1200" dirty="0" smtClean="0">
                <a:solidFill>
                  <a:srgbClr val="FF0000"/>
                </a:solidFill>
                <a:latin typeface="+mn-lt"/>
                <a:ea typeface="+mn-ea"/>
                <a:cs typeface="+mn-cs"/>
              </a:rPr>
              <a:t>Early initiation of breastfeeding,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ITN use)</a:t>
            </a:r>
            <a:r>
              <a:rPr lang="en-US" sz="1200" i="0" kern="1200" dirty="0" smtClean="0">
                <a:solidFill>
                  <a:srgbClr val="FF0000"/>
                </a:solidFill>
                <a:latin typeface="+mn-lt"/>
                <a:ea typeface="+mn-ea"/>
                <a:cs typeface="+mn-cs"/>
              </a:rPr>
              <a:t> show </a:t>
            </a:r>
            <a:r>
              <a:rPr lang="en-US" sz="1200" kern="1200" dirty="0" smtClean="0">
                <a:solidFill>
                  <a:srgbClr val="FF0000"/>
                </a:solidFill>
                <a:latin typeface="+mn-lt"/>
                <a:ea typeface="+mn-ea"/>
                <a:cs typeface="+mn-cs"/>
              </a:rPr>
              <a:t>small gaps in coverage.  </a:t>
            </a:r>
            <a:endParaRPr lang="en-US" sz="1200" kern="1200" smtClean="0">
              <a:solidFill>
                <a:srgbClr val="FF0000"/>
              </a:solidFill>
              <a:latin typeface="+mn-lt"/>
              <a:ea typeface="+mn-ea"/>
              <a:cs typeface="+mn-cs"/>
            </a:endParaRPr>
          </a:p>
          <a:p>
            <a:r>
              <a:rPr lang="en-US" sz="1200" i="1" kern="1200" smtClean="0">
                <a:solidFill>
                  <a:srgbClr val="FF0000"/>
                </a:solidFill>
                <a:latin typeface="+mn-lt"/>
                <a:ea typeface="+mn-ea"/>
                <a:cs typeface="+mn-cs"/>
              </a:rPr>
              <a:t>(</a:t>
            </a:r>
            <a:r>
              <a:rPr lang="en-US" sz="1200" i="1" kern="1200" dirty="0" smtClean="0">
                <a:solidFill>
                  <a:srgbClr val="FF0000"/>
                </a:solidFill>
                <a:latin typeface="+mn-lt"/>
                <a:ea typeface="+mn-ea"/>
                <a:cs typeface="+mn-cs"/>
              </a:rPr>
              <a:t>The data source used here for ITN</a:t>
            </a:r>
            <a:r>
              <a:rPr lang="en-US" sz="1200" i="1" kern="1200" baseline="0" dirty="0" smtClean="0">
                <a:solidFill>
                  <a:srgbClr val="FF0000"/>
                </a:solidFill>
                <a:latin typeface="+mn-lt"/>
                <a:ea typeface="+mn-ea"/>
                <a:cs typeface="+mn-cs"/>
              </a:rPr>
              <a:t> use shows much lower coverage than slide 30 as noted below.)   </a:t>
            </a:r>
            <a:r>
              <a:rPr lang="en-US" sz="1200" i="1" kern="1200" dirty="0" smtClean="0">
                <a:solidFill>
                  <a:srgbClr val="FF0000"/>
                </a:solidFill>
                <a:latin typeface="+mn-lt"/>
                <a:ea typeface="+mn-ea"/>
                <a:cs typeface="+mn-cs"/>
              </a:rPr>
              <a:t> </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Nigeria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Nigeria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1" i="1" dirty="0"/>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a:t>
                </a:r>
                <a:r>
                  <a:rPr lang="en-US" sz="1200" i="0" kern="1200" dirty="0" smtClean="0">
                    <a:solidFill>
                      <a:schemeClr val="tx1"/>
                    </a:solidFill>
                    <a:effectLst/>
                    <a:latin typeface="Cambria Math"/>
                    <a:ea typeface="+mn-ea"/>
                    <a:cs typeface="+mn-cs"/>
                  </a:rPr>
                  <a:t>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1" i="1" dirty="0"/>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Nigeria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Nigeria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47818" y="268288"/>
            <a:ext cx="610754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501831"/>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117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74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37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5"/>
          <p:cNvPicPr>
            <a:picLocks noChangeAspect="1"/>
          </p:cNvPicPr>
          <p:nvPr/>
        </p:nvPicPr>
        <p:blipFill>
          <a:blip r:embed="rId3"/>
          <a:stretch>
            <a:fillRect/>
          </a:stretch>
        </p:blipFill>
        <p:spPr>
          <a:xfrm>
            <a:off x="164868" y="1910772"/>
            <a:ext cx="8814264"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4747954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5" y="2065664"/>
            <a:ext cx="25408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32</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latin typeface="+mn-lt"/>
                <a:cs typeface="Calibri" pitchFamily="34" charset="0"/>
              </a:rPr>
              <a:t>Malaria – 20%</a:t>
            </a:r>
          </a:p>
          <a:p>
            <a:pPr lvl="0">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14%</a:t>
            </a:r>
            <a:endParaRPr lang="en-US" sz="2400" dirty="0">
              <a:solidFill>
                <a:prstClr val="black"/>
              </a:solidFill>
              <a:latin typeface="+mn-lt"/>
              <a:cs typeface="Calibri" pitchFamily="34" charset="0"/>
            </a:endParaRPr>
          </a:p>
          <a:p>
            <a:pPr>
              <a:defRPr/>
            </a:pPr>
            <a:r>
              <a:rPr lang="en-US" sz="2400" dirty="0" smtClean="0">
                <a:latin typeface="+mn-lt"/>
                <a:cs typeface="Calibri" pitchFamily="34" charset="0"/>
              </a:rPr>
              <a:t>Diarrhoea </a:t>
            </a:r>
            <a:r>
              <a:rPr lang="en-US" sz="2400" dirty="0">
                <a:latin typeface="+mn-lt"/>
                <a:cs typeface="Calibri" pitchFamily="34" charset="0"/>
              </a:rPr>
              <a:t>– </a:t>
            </a:r>
            <a:r>
              <a:rPr lang="en-US" sz="2400" dirty="0">
                <a:latin typeface="+mn-lt"/>
                <a:cs typeface="Calibri" pitchFamily="34" charset="0"/>
              </a:rPr>
              <a:t>9</a:t>
            </a:r>
            <a:r>
              <a:rPr lang="en-US" sz="2400" dirty="0" smtClean="0">
                <a:latin typeface="+mn-lt"/>
                <a:cs typeface="Calibri" pitchFamily="34" charset="0"/>
              </a:rPr>
              <a:t>%</a:t>
            </a:r>
          </a:p>
          <a:p>
            <a:pPr>
              <a:defRPr/>
            </a:pPr>
            <a:r>
              <a:rPr lang="en-US" sz="2400" dirty="0" smtClean="0">
                <a:latin typeface="+mn-lt"/>
                <a:cs typeface="Calibri" pitchFamily="34" charset="0"/>
              </a:rPr>
              <a:t>Injuries – 4%</a:t>
            </a:r>
          </a:p>
          <a:p>
            <a:pPr>
              <a:defRPr/>
            </a:pPr>
            <a:r>
              <a:rPr lang="en-US" sz="2400" dirty="0" smtClean="0">
                <a:latin typeface="+mn-lt"/>
                <a:cs typeface="Calibri" pitchFamily="34" charset="0"/>
              </a:rPr>
              <a:t>HIV/AIDS – 3%</a:t>
            </a:r>
          </a:p>
          <a:p>
            <a:pPr>
              <a:defRPr/>
            </a:pPr>
            <a:r>
              <a:rPr lang="en-US" sz="2400" dirty="0" smtClean="0">
                <a:solidFill>
                  <a:prstClr val="black"/>
                </a:solidFill>
                <a:latin typeface="+mn-lt"/>
                <a:cs typeface="Calibri" pitchFamily="34" charset="0"/>
              </a:rPr>
              <a:t>Measles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a:t>
            </a: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err="1"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47818" y="268288"/>
            <a:ext cx="5980546"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Nigerian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05991" y="1525163"/>
            <a:ext cx="5712223"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07552"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09500" y="1162627"/>
            <a:ext cx="752500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506846"/>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10834" y="1333091"/>
            <a:ext cx="6522332" cy="504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95202" y="1193200"/>
            <a:ext cx="6753595" cy="541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63639" y="1263818"/>
            <a:ext cx="6816722" cy="50400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953655" y="1203037"/>
            <a:ext cx="7425000"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33844" y="1174173"/>
            <a:ext cx="7061040"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2652" y="1221510"/>
            <a:ext cx="6985059" cy="50652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3835" y="1347355"/>
            <a:ext cx="7009690" cy="46980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Nigeria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4512" y="1416627"/>
            <a:ext cx="6935155" cy="46980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72602" y="1260764"/>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697165" y="188433"/>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6320" y="1306945"/>
            <a:ext cx="6411360" cy="506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4394" y="1154219"/>
            <a:ext cx="6355212"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81938" y="1062599"/>
            <a:ext cx="639576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425576"/>
            <a:ext cx="822960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 </a:t>
            </a:r>
            <a:r>
              <a:rPr lang="en-US" sz="2400" dirty="0" smtClean="0"/>
              <a:t>- 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a:solidFill>
                  <a:srgbClr val="800000"/>
                </a:solidFill>
              </a:rPr>
              <a:t>4</a:t>
            </a:r>
            <a:r>
              <a:rPr lang="en-US" sz="2200" b="1" dirty="0" smtClean="0">
                <a:solidFill>
                  <a:srgbClr val="800000"/>
                </a:solidFill>
              </a:rPr>
              <a:t>.1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$161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7</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66%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9</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smtClean="0">
                <a:solidFill>
                  <a:srgbClr val="800000"/>
                </a:solidFill>
              </a:rPr>
              <a:t>$10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68273" y="268288"/>
            <a:ext cx="4144818"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29809" y="997527"/>
            <a:ext cx="4214191"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Nigeria</a:t>
            </a:r>
          </a:p>
          <a:p>
            <a:pPr>
              <a:spcBef>
                <a:spcPts val="600"/>
              </a:spcBef>
              <a:spcAft>
                <a:spcPts val="600"/>
              </a:spcAft>
              <a:defRPr/>
            </a:pPr>
            <a:r>
              <a:rPr lang="en-US" sz="2800" dirty="0" smtClean="0">
                <a:latin typeface="+mn-lt"/>
                <a:cs typeface="Calibri" pitchFamily="34" charset="0"/>
              </a:rPr>
              <a:t>The wide bars show  </a:t>
            </a:r>
            <a:r>
              <a:rPr lang="en-US" sz="2800" b="1" dirty="0" smtClean="0">
                <a:solidFill>
                  <a:srgbClr val="990033"/>
                </a:solidFill>
                <a:latin typeface="+mn-lt"/>
                <a:cs typeface="Calibri" pitchFamily="34" charset="0"/>
              </a:rPr>
              <a:t>inequalities in coverage </a:t>
            </a:r>
            <a:r>
              <a:rPr lang="en-US" sz="2800" dirty="0" smtClean="0">
                <a:latin typeface="+mn-lt"/>
                <a:cs typeface="Calibri" pitchFamily="34" charset="0"/>
              </a:rPr>
              <a:t>for almost all indicators. </a:t>
            </a:r>
          </a:p>
          <a:p>
            <a:pPr>
              <a:spcBef>
                <a:spcPts val="600"/>
              </a:spcBef>
              <a:spcAft>
                <a:spcPts val="600"/>
              </a:spcAft>
              <a:defRPr/>
            </a:pPr>
            <a:r>
              <a:rPr lang="en-US" sz="2800" dirty="0" smtClean="0">
                <a:latin typeface="+mn-lt"/>
                <a:cs typeface="Calibri" pitchFamily="34" charset="0"/>
              </a:rPr>
              <a:t>Inequality is greatest for skilled birth attendant, family planning, antenatal care, and immunizations.</a:t>
            </a:r>
          </a:p>
          <a:p>
            <a:pPr>
              <a:spcBef>
                <a:spcPts val="600"/>
              </a:spcBef>
              <a:spcAft>
                <a:spcPts val="600"/>
              </a:spcAft>
              <a:defRPr/>
            </a:pPr>
            <a:r>
              <a:rPr lang="en-US" sz="2800" dirty="0" smtClean="0">
                <a:latin typeface="+mn-lt"/>
                <a:cs typeface="Calibri" pitchFamily="34" charset="0"/>
              </a:rPr>
              <a:t>Only early initiation of breastfeeding and ITN use show small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Nigeria </a:t>
            </a:r>
            <a:endParaRPr lang="en-US" sz="4600" dirty="0"/>
          </a:p>
        </p:txBody>
      </p:sp>
    </p:spTree>
    <p:extLst>
      <p:ext uri="{BB962C8B-B14F-4D97-AF65-F5344CB8AC3E}">
        <p14:creationId xmlns:p14="http://schemas.microsoft.com/office/powerpoint/2010/main" val="19151391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Nigeria Countdown profile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71932" y="1570007"/>
            <a:ext cx="5413353"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20174" y="1621766"/>
            <a:ext cx="5444430"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302589" y="1216325"/>
            <a:ext cx="6578113"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319841" y="1199071"/>
            <a:ext cx="6584405"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12946</TotalTime>
  <Words>3049</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Nigeria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784</cp:revision>
  <cp:lastPrinted>2012-06-12T19:26:24Z</cp:lastPrinted>
  <dcterms:created xsi:type="dcterms:W3CDTF">2008-01-10T17:37:13Z</dcterms:created>
  <dcterms:modified xsi:type="dcterms:W3CDTF">2014-12-05T19:44:10Z</dcterms:modified>
</cp:coreProperties>
</file>