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0230" autoAdjust="0"/>
  </p:normalViewPr>
  <p:slideViewPr>
    <p:cSldViewPr snapToGrid="0">
      <p:cViewPr>
        <p:scale>
          <a:sx n="110" d="100"/>
          <a:sy n="110" d="100"/>
        </p:scale>
        <p:origin x="-528" y="110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05/12/2014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Niger,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Niger</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Niger’s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baseline="0" dirty="0" smtClean="0"/>
              <a:t>Niger has made good progress in reducing the </a:t>
            </a:r>
            <a:r>
              <a:rPr lang="en-US" i="1" dirty="0" smtClean="0"/>
              <a:t>Under-five child mortality rate </a:t>
            </a:r>
            <a:r>
              <a:rPr lang="en-US" dirty="0" smtClean="0"/>
              <a:t>and </a:t>
            </a:r>
            <a:r>
              <a:rPr lang="en-US" i="1" dirty="0" smtClean="0"/>
              <a:t>Maternal mortality ratio.</a:t>
            </a:r>
            <a:r>
              <a:rPr lang="en-US" i="1" baseline="0" dirty="0" smtClean="0"/>
              <a:t> </a:t>
            </a:r>
            <a:r>
              <a:rPr lang="en-US" dirty="0" smtClean="0"/>
              <a:t>Newer UN</a:t>
            </a:r>
            <a:r>
              <a:rPr lang="en-US" baseline="0" dirty="0" smtClean="0"/>
              <a:t> estimates show an Under-five mortality rate of 104 for 2014.</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a:t>
            </a:r>
            <a:r>
              <a:rPr lang="en-US" i="1" smtClean="0"/>
              <a:t>maternal deaths </a:t>
            </a:r>
            <a:r>
              <a:rPr lang="en-US" dirty="0" smtClean="0"/>
              <a:t>for </a:t>
            </a:r>
            <a:r>
              <a:rPr lang="en-US" i="0" dirty="0" smtClean="0"/>
              <a:t>sub-Saharan Africa, </a:t>
            </a:r>
            <a:r>
              <a:rPr lang="en-US" i="0" smtClean="0"/>
              <a:t>including Niger,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Niger, some </a:t>
            </a:r>
            <a:r>
              <a:rPr lang="en-US" dirty="0" smtClean="0"/>
              <a:t>26% </a:t>
            </a:r>
            <a:r>
              <a:rPr lang="en-US" dirty="0" smtClean="0"/>
              <a:t>of child deaths occur in the neonatal period.  Most of these can be prevented.  Post-neonatal deaths can, also,</a:t>
            </a:r>
            <a:r>
              <a:rPr lang="en-US" baseline="0" dirty="0" smtClean="0"/>
              <a:t> mostly be prevented and come mainly from </a:t>
            </a:r>
            <a:r>
              <a:rPr lang="en-US" baseline="0" dirty="0" smtClean="0"/>
              <a:t>Malaria</a:t>
            </a:r>
            <a:r>
              <a:rPr lang="en-US" baseline="0" dirty="0" smtClean="0"/>
              <a:t>, </a:t>
            </a:r>
            <a:r>
              <a:rPr lang="en-US" baseline="0" dirty="0" smtClean="0"/>
              <a:t>Pneumonia, </a:t>
            </a:r>
            <a:r>
              <a:rPr lang="en-US" baseline="0" dirty="0" err="1" smtClean="0"/>
              <a:t>Diarrhoea</a:t>
            </a:r>
            <a:r>
              <a:rPr lang="en-US" baseline="0" dirty="0" smtClean="0"/>
              <a:t>,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No data was available for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Coverage of </a:t>
            </a:r>
            <a:r>
              <a:rPr lang="en-US" sz="1200" i="1" kern="1200" dirty="0" smtClean="0">
                <a:solidFill>
                  <a:schemeClr val="tx1"/>
                </a:solidFill>
                <a:latin typeface="+mn-lt"/>
                <a:ea typeface="+mn-ea"/>
                <a:cs typeface="+mn-cs"/>
              </a:rPr>
              <a:t>Skilled attendant at delivery  </a:t>
            </a:r>
            <a:r>
              <a:rPr lang="en-US" sz="1200" kern="1200" dirty="0" smtClean="0">
                <a:solidFill>
                  <a:schemeClr val="tx1"/>
                </a:solidFill>
                <a:latin typeface="+mn-lt"/>
                <a:ea typeface="+mn-ea"/>
                <a:cs typeface="+mn-cs"/>
              </a:rPr>
              <a:t>was </a:t>
            </a:r>
            <a:r>
              <a:rPr lang="en-US" sz="1200" kern="1200" dirty="0" smtClean="0">
                <a:solidFill>
                  <a:schemeClr val="tx1"/>
                </a:solidFill>
                <a:latin typeface="+mn-lt"/>
                <a:ea typeface="+mn-ea"/>
                <a:cs typeface="+mn-cs"/>
              </a:rPr>
              <a:t>29% </a:t>
            </a:r>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2012.  </a:t>
            </a:r>
            <a:r>
              <a:rPr lang="en-US" sz="1200" kern="1200" dirty="0" smtClean="0">
                <a:solidFill>
                  <a:schemeClr val="tx1"/>
                </a:solidFill>
                <a:latin typeface="+mn-lt"/>
                <a:ea typeface="+mn-ea"/>
                <a:cs typeface="+mn-cs"/>
              </a:rPr>
              <a:t>It’s important to consider </a:t>
            </a:r>
            <a:r>
              <a:rPr lang="en-US" sz="1200" b="1" kern="1200" dirty="0" smtClean="0">
                <a:solidFill>
                  <a:schemeClr val="tx1"/>
                </a:solidFill>
                <a:latin typeface="+mn-lt"/>
                <a:ea typeface="+mn-ea"/>
                <a:cs typeface="+mn-cs"/>
              </a:rPr>
              <a:t>how</a:t>
            </a:r>
            <a:r>
              <a:rPr lang="en-US" sz="1200" kern="1200" dirty="0" smtClean="0">
                <a:solidFill>
                  <a:schemeClr val="tx1"/>
                </a:solidFill>
                <a:latin typeface="+mn-lt"/>
                <a:ea typeface="+mn-ea"/>
                <a:cs typeface="+mn-cs"/>
              </a:rPr>
              <a:t> to raise coverage, </a:t>
            </a:r>
            <a:r>
              <a:rPr lang="en-US" sz="1200" b="1"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still lacks access and </a:t>
            </a:r>
            <a:r>
              <a:rPr lang="en-US" sz="1200" b="1" kern="1200" dirty="0" smtClean="0">
                <a:solidFill>
                  <a:schemeClr val="tx1"/>
                </a:solidFill>
                <a:latin typeface="+mn-lt"/>
                <a:ea typeface="+mn-ea"/>
                <a:cs typeface="+mn-cs"/>
              </a:rPr>
              <a:t>if</a:t>
            </a:r>
            <a:r>
              <a:rPr lang="en-US" sz="1200" kern="1200" dirty="0" smtClean="0">
                <a:solidFill>
                  <a:schemeClr val="tx1"/>
                </a:solidFill>
                <a:latin typeface="+mn-lt"/>
                <a:ea typeface="+mn-ea"/>
                <a:cs typeface="+mn-cs"/>
              </a:rPr>
              <a:t> quality of care issues 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PMTCT </a:t>
            </a:r>
            <a:r>
              <a:rPr lang="en-US" dirty="0" smtClean="0"/>
              <a:t>coverage is </a:t>
            </a:r>
            <a:r>
              <a:rPr lang="en-US" dirty="0" smtClean="0"/>
              <a:t>shown</a:t>
            </a:r>
            <a:r>
              <a:rPr lang="en-US" baseline="0" dirty="0" smtClean="0"/>
              <a:t> here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Niger, 83% </a:t>
            </a:r>
            <a:r>
              <a:rPr lang="en-US" sz="1200" kern="1200" dirty="0" smtClean="0">
                <a:solidFill>
                  <a:schemeClr val="tx1"/>
                </a:solidFill>
                <a:latin typeface="+mn-lt"/>
                <a:ea typeface="+mn-ea"/>
                <a:cs typeface="+mn-cs"/>
              </a:rPr>
              <a:t>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15%</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women </a:t>
            </a:r>
            <a:r>
              <a:rPr lang="en-US" sz="1200" kern="1200" dirty="0" smtClean="0">
                <a:solidFill>
                  <a:schemeClr val="tx1"/>
                </a:solidFill>
                <a:latin typeface="+mn-lt"/>
                <a:ea typeface="+mn-ea"/>
                <a:cs typeface="+mn-cs"/>
              </a:rPr>
              <a:t>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Rural C-Section rates </a:t>
            </a:r>
            <a:r>
              <a:rPr lang="en-US" baseline="0" dirty="0" smtClean="0"/>
              <a:t>are far below the minimum needed to save lives.  Data for </a:t>
            </a:r>
            <a:r>
              <a:rPr lang="en-US" i="1" baseline="0" dirty="0" smtClean="0"/>
              <a:t>Postnatal visit  </a:t>
            </a:r>
            <a:r>
              <a:rPr lang="en-US" baseline="0" dirty="0" smtClean="0"/>
              <a:t>for mom or for baby is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Niger has data</a:t>
            </a:r>
            <a:r>
              <a:rPr lang="en-US" i="0" baseline="0" dirty="0" smtClean="0"/>
              <a:t> for 3 out of the 5 indicators related to immunization. </a:t>
            </a:r>
            <a:r>
              <a:rPr lang="en-US" i="0" dirty="0" smtClean="0"/>
              <a:t>Niger’s </a:t>
            </a:r>
            <a:r>
              <a:rPr lang="en-US" i="1" dirty="0" smtClean="0"/>
              <a:t>Immunization</a:t>
            </a:r>
            <a:r>
              <a:rPr lang="en-US" dirty="0" smtClean="0"/>
              <a:t> coverage is</a:t>
            </a:r>
            <a:r>
              <a:rPr lang="en-US" baseline="0" dirty="0" smtClean="0"/>
              <a:t> </a:t>
            </a:r>
            <a:r>
              <a:rPr lang="en-US" baseline="0" dirty="0" smtClean="0"/>
              <a:t>increasing</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2012 </a:t>
            </a:r>
            <a:r>
              <a:rPr lang="en-US" dirty="0" smtClean="0"/>
              <a:t>some </a:t>
            </a:r>
            <a:r>
              <a:rPr lang="en-US" dirty="0" smtClean="0"/>
              <a:t>58% </a:t>
            </a:r>
            <a:r>
              <a:rPr lang="en-US" dirty="0" smtClean="0"/>
              <a:t>of </a:t>
            </a:r>
            <a:r>
              <a:rPr lang="en-US" sz="1200" kern="1200" dirty="0" smtClean="0">
                <a:solidFill>
                  <a:schemeClr val="tx1"/>
                </a:solidFill>
                <a:latin typeface="+mn-lt"/>
                <a:ea typeface="+mn-ea"/>
                <a:cs typeface="+mn-cs"/>
              </a:rPr>
              <a:t>children with suspected pneumonia were taken to an appropriate health provider for treatment.</a:t>
            </a:r>
            <a:r>
              <a:rPr lang="en-US" baseline="0" dirty="0" smtClean="0"/>
              <a:t>  Data on those receiving antibiotics </a:t>
            </a:r>
            <a:r>
              <a:rPr lang="en-US" baseline="0" dirty="0" smtClean="0"/>
              <a:t>are </a:t>
            </a:r>
            <a:r>
              <a:rPr lang="en-US" baseline="0" dirty="0" smtClean="0"/>
              <a:t>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44</a:t>
            </a:r>
            <a:r>
              <a:rPr lang="en-US" sz="1200" kern="1200" dirty="0" smtClean="0">
                <a:solidFill>
                  <a:schemeClr val="tx1"/>
                </a:solidFill>
                <a:latin typeface="+mn-lt"/>
                <a:ea typeface="+mn-ea"/>
                <a:cs typeface="+mn-cs"/>
              </a:rPr>
              <a:t>% of children with diarrhoea received increased fluids and continued feeding.  </a:t>
            </a:r>
            <a:r>
              <a:rPr lang="en-US" sz="1200" kern="1200" dirty="0" smtClean="0">
                <a:solidFill>
                  <a:schemeClr val="tx1"/>
                </a:solidFill>
                <a:latin typeface="+mn-lt"/>
                <a:ea typeface="+mn-ea"/>
                <a:cs typeface="+mn-cs"/>
              </a:rPr>
              <a:t>Data</a:t>
            </a:r>
            <a:r>
              <a:rPr lang="en-US" sz="1200" kern="1200" baseline="0" dirty="0" smtClean="0">
                <a:solidFill>
                  <a:schemeClr val="tx1"/>
                </a:solidFill>
                <a:latin typeface="+mn-lt"/>
                <a:ea typeface="+mn-ea"/>
                <a:cs typeface="+mn-cs"/>
              </a:rPr>
              <a:t> on children &lt;5 years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treated with </a:t>
            </a:r>
            <a:r>
              <a:rPr lang="en-US" sz="1200" kern="1200" dirty="0" smtClean="0">
                <a:solidFill>
                  <a:schemeClr val="tx1"/>
                </a:solidFill>
                <a:latin typeface="+mn-lt"/>
                <a:ea typeface="+mn-ea"/>
                <a:cs typeface="+mn-cs"/>
              </a:rPr>
              <a:t>ORS are not available for 2012.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Niger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Niger</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a:t>
            </a:r>
            <a:r>
              <a:rPr lang="en-US" dirty="0" smtClean="0"/>
              <a:t>has</a:t>
            </a:r>
            <a:r>
              <a:rPr lang="en-US" baseline="0" dirty="0" smtClean="0"/>
              <a:t> declined to 20%</a:t>
            </a:r>
            <a:r>
              <a:rPr lang="en-US" dirty="0" smtClean="0"/>
              <a:t> </a:t>
            </a:r>
            <a:r>
              <a:rPr lang="en-US" dirty="0" smtClean="0"/>
              <a:t>in </a:t>
            </a:r>
            <a:r>
              <a:rPr lang="en-US" dirty="0" smtClean="0"/>
              <a:t>2012.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very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were </a:t>
            </a:r>
            <a:r>
              <a:rPr lang="en-US" baseline="0" dirty="0" smtClean="0"/>
              <a:t>23% </a:t>
            </a:r>
            <a:r>
              <a:rPr lang="en-US" baseline="0" dirty="0" smtClean="0"/>
              <a:t>in </a:t>
            </a:r>
            <a:r>
              <a:rPr lang="en-US" baseline="0" dirty="0" smtClean="0"/>
              <a:t>2012</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48% </a:t>
            </a:r>
            <a:r>
              <a:rPr lang="en-US" dirty="0" smtClean="0"/>
              <a:t>of the population still  lack access </a:t>
            </a:r>
            <a:r>
              <a:rPr lang="en-US" baseline="0" dirty="0" smtClean="0"/>
              <a:t>to </a:t>
            </a:r>
            <a:r>
              <a:rPr lang="en-US" i="1" baseline="0" dirty="0" smtClean="0"/>
              <a:t>Improved drinking 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a:t>
            </a:r>
            <a:r>
              <a:rPr lang="en-US" smtClean="0"/>
              <a:t>9</a:t>
            </a:r>
            <a:r>
              <a:rPr lang="en-US" dirty="0" smtClean="0"/>
              <a:t>% of the population 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Niger has fully or</a:t>
            </a:r>
            <a:r>
              <a:rPr lang="en-US" sz="1200" kern="1200" baseline="0" dirty="0" smtClean="0">
                <a:solidFill>
                  <a:schemeClr val="tx1"/>
                </a:solidFill>
                <a:latin typeface="+mn-lt"/>
                <a:ea typeface="+mn-ea"/>
                <a:cs typeface="+mn-cs"/>
              </a:rPr>
              <a:t> partially</a:t>
            </a:r>
            <a:r>
              <a:rPr lang="en-US" sz="1200" kern="1200" dirty="0" smtClean="0">
                <a:solidFill>
                  <a:schemeClr val="tx1"/>
                </a:solidFill>
                <a:latin typeface="+mn-lt"/>
                <a:ea typeface="+mn-ea"/>
                <a:cs typeface="+mn-cs"/>
              </a:rPr>
              <a:t> adopted most of the policies being tracked by Countdown.  It would be important to understand why full adoption hasn’t happened and the current status of implementation of each policy.  Requiring specific notification and investigation of maternal deaths can be very useful in identifying ways to prevent future deaths.   Fully adopting other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a:t>
            </a:r>
            <a:r>
              <a:rPr lang="en-US" i="1" baseline="0" smtClean="0"/>
              <a:t>birth attendant</a:t>
            </a:r>
            <a:r>
              <a:rPr lang="en-US" i="0" baseline="0" smtClean="0"/>
              <a:t>.  </a:t>
            </a:r>
            <a:r>
              <a:rPr lang="en-US" i="0" baseline="0" dirty="0" smtClean="0"/>
              <a:t>Other indicators such as </a:t>
            </a:r>
            <a:r>
              <a:rPr lang="en-US" i="1" baseline="0" dirty="0" smtClean="0"/>
              <a:t>Measles vaccination and ORT &amp; continued feeding show much smaller gaps in coverage.</a:t>
            </a: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Niger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Niger</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1" i="1" kern="1200" dirty="0">
                    <a:solidFill>
                      <a:schemeClr val="tx1"/>
                    </a:solidFill>
                    <a:effectLst/>
                    <a:latin typeface="+mn-lt"/>
                    <a:ea typeface="+mn-ea"/>
                    <a:cs typeface="+mn-cs"/>
                  </a:rPr>
                  <a:t>.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05/12/2014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05/12/2014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05/12/2014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Niger</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Niger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13182" y="268288"/>
            <a:ext cx="6211454"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85680" y="1571102"/>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104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60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28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32457" y="2015837"/>
            <a:ext cx="8879085"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398887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14375" y="2007937"/>
            <a:ext cx="2540832"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26%</a:t>
            </a:r>
            <a:endParaRPr lang="en-US" sz="2400" dirty="0" smtClean="0">
              <a:latin typeface="+mn-lt"/>
              <a:cs typeface="Calibri" pitchFamily="34" charset="0"/>
            </a:endParaRPr>
          </a:p>
          <a:p>
            <a:pPr>
              <a:defRPr/>
            </a:pPr>
            <a:r>
              <a:rPr lang="en-US" sz="2400" dirty="0" smtClean="0">
                <a:latin typeface="+mn-lt"/>
                <a:cs typeface="Calibri" pitchFamily="34" charset="0"/>
              </a:rPr>
              <a:t>Malaria </a:t>
            </a:r>
            <a:r>
              <a:rPr lang="en-US" sz="2400" dirty="0" smtClean="0">
                <a:latin typeface="+mn-lt"/>
                <a:cs typeface="Calibri" pitchFamily="34" charset="0"/>
              </a:rPr>
              <a:t>– </a:t>
            </a:r>
            <a:r>
              <a:rPr lang="en-US" sz="2400" dirty="0" smtClean="0">
                <a:latin typeface="+mn-lt"/>
                <a:cs typeface="Calibri" pitchFamily="34" charset="0"/>
              </a:rPr>
              <a:t>19%</a:t>
            </a:r>
          </a:p>
          <a:p>
            <a:pPr>
              <a:defRPr/>
            </a:pPr>
            <a:r>
              <a:rPr lang="en-US" sz="2400" dirty="0" smtClean="0">
                <a:latin typeface="+mn-lt"/>
                <a:cs typeface="Calibri" pitchFamily="34" charset="0"/>
              </a:rPr>
              <a:t>Pneumonia – 16%</a:t>
            </a:r>
            <a:endParaRPr lang="en-US" sz="2400" dirty="0" smtClean="0">
              <a:latin typeface="+mn-lt"/>
              <a:cs typeface="Calibri" pitchFamily="34" charset="0"/>
            </a:endParaRPr>
          </a:p>
          <a:p>
            <a:pPr>
              <a:defRPr/>
            </a:pP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12%</a:t>
            </a:r>
            <a:endParaRPr lang="en-US" sz="2400" dirty="0" smtClean="0">
              <a:latin typeface="+mn-lt"/>
              <a:cs typeface="Calibri" pitchFamily="34" charset="0"/>
            </a:endParaRPr>
          </a:p>
          <a:p>
            <a:pPr>
              <a:spcBef>
                <a:spcPts val="600"/>
              </a:spcBef>
              <a:spcAft>
                <a:spcPts val="600"/>
              </a:spcAft>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5%</a:t>
            </a: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43909" y="268288"/>
            <a:ext cx="6061364"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Nigerien children die?</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2858622"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15189" y="257016"/>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855018" y="1160318"/>
            <a:ext cx="7433964"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186068" y="589400"/>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72602" y="1283855"/>
            <a:ext cx="6598796" cy="50616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84960" y="1364673"/>
            <a:ext cx="6374080"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32488" y="1178791"/>
            <a:ext cx="6863749" cy="50652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879368" y="1191490"/>
            <a:ext cx="7385264"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25214" y="1278081"/>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02995" y="1289627"/>
            <a:ext cx="6899645"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83654" y="1438562"/>
            <a:ext cx="7007601" cy="470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Niger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085767" y="1358899"/>
            <a:ext cx="6972465" cy="46980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53840" y="1334582"/>
            <a:ext cx="6636320"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84960" y="1364673"/>
            <a:ext cx="6374080" cy="50400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77420" y="1235036"/>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77420" y="1108364"/>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46176"/>
            <a:ext cx="82296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 </a:t>
            </a:r>
            <a:r>
              <a:rPr lang="en-US" sz="2400" dirty="0" smtClean="0"/>
              <a:t>- Low osmolarity ORS and zinc for diarrhoea management </a:t>
            </a:r>
          </a:p>
          <a:p>
            <a:r>
              <a:rPr lang="en-US" sz="2400" b="1" dirty="0" smtClean="0">
                <a:solidFill>
                  <a:srgbClr val="800000"/>
                </a:solidFill>
              </a:rPr>
              <a:t> </a:t>
            </a:r>
            <a:r>
              <a:rPr lang="en-US" sz="2400" dirty="0" smtClean="0"/>
              <a:t>- Rotavirus vaccine</a:t>
            </a:r>
          </a:p>
          <a:p>
            <a:r>
              <a:rPr lang="en-US" sz="2400" b="1" dirty="0">
                <a:solidFill>
                  <a:srgbClr val="800000"/>
                </a:solidFill>
              </a:rPr>
              <a:t>PARTIAL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1.6 </a:t>
            </a:r>
            <a:r>
              <a:rPr lang="en-US" sz="2200" dirty="0"/>
              <a:t>(</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29% </a:t>
            </a:r>
            <a:r>
              <a:rPr lang="en-US" sz="2200" dirty="0" smtClean="0"/>
              <a:t>(2010)</a:t>
            </a:r>
            <a:r>
              <a:rPr lang="en-US" sz="2200" b="1" dirty="0" smtClean="0">
                <a:solidFill>
                  <a:srgbClr val="800000"/>
                </a:solidFill>
              </a:rPr>
              <a:t>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$44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53%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$14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$27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95273" y="268288"/>
            <a:ext cx="4098636"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06819" y="997565"/>
            <a:ext cx="40640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latin typeface="+mn-lt"/>
                <a:cs typeface="Calibri" pitchFamily="34" charset="0"/>
              </a:rPr>
              <a:t>                    </a:t>
            </a:r>
            <a:r>
              <a:rPr lang="en-US" sz="2800" b="1" dirty="0" smtClean="0">
                <a:latin typeface="+mn-lt"/>
                <a:cs typeface="Calibri" pitchFamily="34" charset="0"/>
              </a:rPr>
              <a:t>Niger</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birth attendant.</a:t>
            </a:r>
          </a:p>
          <a:p>
            <a:pPr>
              <a:spcBef>
                <a:spcPts val="600"/>
              </a:spcBef>
              <a:spcAft>
                <a:spcPts val="600"/>
              </a:spcAft>
              <a:defRPr/>
            </a:pPr>
            <a:r>
              <a:rPr lang="en-US" sz="2800" dirty="0" smtClean="0">
                <a:latin typeface="+mn-lt"/>
                <a:cs typeface="Calibri" pitchFamily="34" charset="0"/>
              </a:rPr>
              <a:t>ITN use and family planning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Niger </a:t>
            </a:r>
            <a:endParaRPr lang="en-US" sz="4600" dirty="0"/>
          </a:p>
        </p:txBody>
      </p:sp>
    </p:spTree>
    <p:extLst>
      <p:ext uri="{BB962C8B-B14F-4D97-AF65-F5344CB8AC3E}">
        <p14:creationId xmlns:p14="http://schemas.microsoft.com/office/powerpoint/2010/main" val="12792742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Niger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71931" y="1621766"/>
            <a:ext cx="5378712"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89185" y="1604513"/>
            <a:ext cx="5399739"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85339" y="1311215"/>
            <a:ext cx="6589149"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42204" y="1233577"/>
            <a:ext cx="6627273"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12443</TotalTime>
  <Words>3005</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Niger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760</cp:revision>
  <cp:lastPrinted>2012-06-12T19:26:24Z</cp:lastPrinted>
  <dcterms:created xsi:type="dcterms:W3CDTF">2008-01-10T17:37:13Z</dcterms:created>
  <dcterms:modified xsi:type="dcterms:W3CDTF">2014-12-05T15:58:13Z</dcterms:modified>
</cp:coreProperties>
</file>