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3" r:id="rId2"/>
    <p:sldId id="544" r:id="rId3"/>
    <p:sldId id="519" r:id="rId4"/>
    <p:sldId id="431" r:id="rId5"/>
    <p:sldId id="435" r:id="rId6"/>
    <p:sldId id="496" r:id="rId7"/>
    <p:sldId id="464" r:id="rId8"/>
    <p:sldId id="521" r:id="rId9"/>
    <p:sldId id="513" r:id="rId10"/>
    <p:sldId id="523" r:id="rId11"/>
    <p:sldId id="517" r:id="rId12"/>
    <p:sldId id="545" r:id="rId13"/>
    <p:sldId id="522"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542" r:id="rId38"/>
    <p:sldId id="511" r:id="rId39"/>
    <p:sldId id="546" r:id="rId40"/>
    <p:sldId id="547" r:id="rId41"/>
    <p:sldId id="548" r:id="rId42"/>
    <p:sldId id="549" r:id="rId43"/>
    <p:sldId id="550"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8276" autoAdjust="0"/>
  </p:normalViewPr>
  <p:slideViewPr>
    <p:cSldViewPr snapToGrid="0">
      <p:cViewPr>
        <p:scale>
          <a:sx n="112" d="100"/>
          <a:sy n="112" d="100"/>
        </p:scale>
        <p:origin x="-472"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Bangladesh,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Bangladesh</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Bangladesh’s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Bangladesh has made impressive gains in reducing</a:t>
            </a:r>
            <a:r>
              <a:rPr lang="en-US" i="0" baseline="0" dirty="0" smtClean="0"/>
              <a:t> both the </a:t>
            </a:r>
            <a:r>
              <a:rPr lang="en-US" i="1" dirty="0" smtClean="0"/>
              <a:t>Under—five child mortality rate </a:t>
            </a:r>
            <a:r>
              <a:rPr lang="en-US" dirty="0" smtClean="0"/>
              <a:t>and the </a:t>
            </a:r>
            <a:r>
              <a:rPr lang="en-US" i="1" dirty="0" smtClean="0"/>
              <a:t>Maternal mortality ratio.</a:t>
            </a:r>
            <a:r>
              <a:rPr lang="en-US" i="1" baseline="0" dirty="0" smtClean="0"/>
              <a:t> </a:t>
            </a:r>
            <a:r>
              <a:rPr lang="en-US" dirty="0" smtClean="0"/>
              <a:t>  Newer UN</a:t>
            </a:r>
            <a:r>
              <a:rPr lang="en-US" baseline="0" dirty="0" smtClean="0"/>
              <a:t> estimates show an Under-five mortality rate of 41 for 2013.</a:t>
            </a:r>
            <a:endParaRPr lang="en-US" dirty="0" smtClean="0"/>
          </a:p>
          <a:p>
            <a:endParaRPr lang="en-US" baseline="0" dirty="0" smtClean="0"/>
          </a:p>
          <a:p>
            <a:r>
              <a:rPr lang="en-US" i="1" baseline="0" dirty="0" smtClean="0"/>
              <a:t>(Note: Updated 2011c </a:t>
            </a:r>
            <a:r>
              <a:rPr lang="en-US" i="1" baseline="0" dirty="0" err="1" smtClean="0"/>
              <a:t>hild</a:t>
            </a:r>
            <a:r>
              <a:rPr lang="en-US" i="1" baseline="0" dirty="0" smtClean="0"/>
              <a:t>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 </a:t>
            </a:r>
            <a:r>
              <a:rPr lang="en-US" sz="1200" i="1" dirty="0" smtClean="0"/>
              <a:t>Causes of maternal deaths  </a:t>
            </a:r>
            <a:r>
              <a:rPr lang="en-US" sz="1200" dirty="0" smtClean="0"/>
              <a:t>for </a:t>
            </a:r>
            <a:r>
              <a:rPr lang="en-US" sz="1200" i="0" dirty="0" smtClean="0"/>
              <a:t>South Asia, including Bangladesh, </a:t>
            </a:r>
            <a:r>
              <a:rPr lang="en-US" sz="1200" i="0" baseline="0" dirty="0" smtClean="0"/>
              <a:t>are s</a:t>
            </a:r>
            <a:r>
              <a:rPr lang="en-US" sz="1200" baseline="0" dirty="0" smtClean="0"/>
              <a:t>hown here.</a:t>
            </a:r>
          </a:p>
          <a:p>
            <a:endParaRPr lang="en-US" sz="1200" baseline="0" dirty="0" smtClean="0"/>
          </a:p>
          <a:p>
            <a:r>
              <a:rPr lang="en-US" sz="1200" i="1" baseline="0" dirty="0" smtClean="0"/>
              <a:t>(Note to speaker: these are regional estimates, not country specific)</a:t>
            </a:r>
            <a:endParaRPr lang="en-US" sz="1200"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Bangladesh,</a:t>
            </a:r>
            <a:r>
              <a:rPr lang="en-US" baseline="0" dirty="0" smtClean="0"/>
              <a:t> s</a:t>
            </a:r>
            <a:r>
              <a:rPr lang="en-US" dirty="0" smtClean="0"/>
              <a:t>ome 60% of child deaths occur in the neonatal period.  Most of these can be prevented.  Post-neonatal deaths can, also,</a:t>
            </a:r>
            <a:r>
              <a:rPr lang="en-US" baseline="0" dirty="0" smtClean="0"/>
              <a:t> mostly be prevented and come from mainly Pneumonia, Diarrhoea,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PMTCT</a:t>
            </a:r>
            <a:r>
              <a:rPr lang="en-US" dirty="0" smtClean="0"/>
              <a:t> coverage is increasing, but still low.</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Bangladesh, only </a:t>
            </a:r>
            <a:r>
              <a:rPr lang="en-US" baseline="0" dirty="0" smtClean="0"/>
              <a:t>55%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26%</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women 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Bangladesh has data for 3 of the 5 indicators related to immunization.</a:t>
            </a:r>
            <a:r>
              <a:rPr lang="en-US" i="0" baseline="0" dirty="0" smtClean="0"/>
              <a:t> </a:t>
            </a:r>
            <a:r>
              <a:rPr lang="en-US" i="0" dirty="0" smtClean="0"/>
              <a:t>Bangladesh</a:t>
            </a:r>
            <a:r>
              <a:rPr lang="en-US" i="0" baseline="0" dirty="0" smtClean="0"/>
              <a:t>’s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 2011 some 35% of children with suspected pneumonia were taken to an appropriate health provider for treatment,</a:t>
            </a:r>
            <a:r>
              <a:rPr lang="en-US" sz="1200" kern="1200" baseline="0" dirty="0" smtClean="0">
                <a:solidFill>
                  <a:schemeClr val="tx1"/>
                </a:solidFill>
                <a:latin typeface="+mn-lt"/>
                <a:ea typeface="+mn-ea"/>
                <a:cs typeface="+mn-cs"/>
              </a:rPr>
              <a:t> and 71% of children under the age of 5 years with symptoms of pneumonia received antibiotics.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a:t>
            </a:r>
            <a:r>
              <a:rPr lang="en-US" baseline="0" dirty="0" smtClean="0"/>
              <a:t> of</a:t>
            </a:r>
            <a:r>
              <a:rPr lang="en-US" dirty="0" smtClean="0"/>
              <a:t> children with diarrhoea were being treated with ORS in 2011.</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Many government officials, local and international colleagues from </a:t>
            </a:r>
            <a:r>
              <a:rPr lang="en-US" sz="1200" i="0" dirty="0" smtClean="0"/>
              <a:t>Bangladesh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Bangladesh</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decline.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Less than half of infants are</a:t>
            </a:r>
            <a:r>
              <a:rPr lang="en-US" i="0" baseline="0" dirty="0" smtClean="0"/>
              <a:t> </a:t>
            </a:r>
            <a:r>
              <a:rPr lang="en-US" i="1" dirty="0" smtClean="0"/>
              <a:t>Exclusively</a:t>
            </a:r>
            <a:r>
              <a:rPr lang="en-US" i="1" baseline="0" dirty="0" smtClean="0"/>
              <a:t> </a:t>
            </a:r>
            <a:r>
              <a:rPr lang="en-US" i="1" dirty="0" smtClean="0"/>
              <a:t>breastfed.</a:t>
            </a:r>
            <a:r>
              <a:rPr lang="en-US" i="1" baseline="0" dirty="0" smtClean="0"/>
              <a:t>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is high and </a:t>
            </a:r>
            <a:r>
              <a:rPr lang="en-US" baseline="0" dirty="0" smtClean="0"/>
              <a:t>continues to grow, although around 16%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Sanitation coverage has improved greatly since 1990 although 14% of the rural population and 15% of the urban population are still using unimproved facilities</a:t>
            </a:r>
            <a:r>
              <a:rPr lang="en-US" baseline="0" dirty="0" smtClean="0"/>
              <a:t> and open defecation.</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Bangladesh</a:t>
            </a:r>
            <a:r>
              <a:rPr lang="en-US" baseline="0" dirty="0" smtClean="0"/>
              <a:t> has adopted </a:t>
            </a:r>
            <a:r>
              <a:rPr lang="en-US" dirty="0" smtClean="0"/>
              <a:t>many of the MNCH policies tracked by Countdown,</a:t>
            </a:r>
            <a:r>
              <a:rPr lang="en-US" baseline="0" dirty="0" smtClean="0"/>
              <a:t> and by being an early implementer of some of these policies is contributing to better global understanding of implementation issues.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defTabSz="931774" eaLnBrk="1" fontAlgn="auto" hangingPunct="1">
              <a:spcBef>
                <a:spcPts val="0"/>
              </a:spcBef>
              <a:spcAft>
                <a:spcPts val="0"/>
              </a:spcAft>
              <a:defRPr/>
            </a:pPr>
            <a:r>
              <a:rPr lang="en-US" dirty="0" smtClean="0"/>
              <a:t>This slide shows coverage levels for the poorest and richest households for a range of interventions along the continuum of care. The poorest 20% are represented by the red dot. The wealthiest 20% are represented by the</a:t>
            </a:r>
            <a:r>
              <a:rPr lang="en-US" baseline="0" dirty="0" smtClean="0"/>
              <a:t> orange dot. The longer the line between the two groups, the greater the inequality. </a:t>
            </a:r>
            <a:r>
              <a:rPr lang="en-US" dirty="0" smtClean="0"/>
              <a:t>Inequality is greatest for </a:t>
            </a:r>
            <a:r>
              <a:rPr lang="en-US" i="1" dirty="0" smtClean="0"/>
              <a:t>Antenatal care</a:t>
            </a:r>
            <a:r>
              <a:rPr lang="en-US" i="0" baseline="0" dirty="0" smtClean="0"/>
              <a:t> and</a:t>
            </a:r>
            <a:r>
              <a:rPr lang="en-US" dirty="0" smtClean="0"/>
              <a:t> </a:t>
            </a:r>
            <a:r>
              <a:rPr lang="en-US" i="1" baseline="0" dirty="0" smtClean="0"/>
              <a:t>Skilled birth attendant</a:t>
            </a:r>
            <a:r>
              <a:rPr lang="en-US" baseline="0" dirty="0" smtClean="0"/>
              <a:t>, which depend more on health facilities.  Other</a:t>
            </a:r>
            <a:r>
              <a:rPr lang="en-US" dirty="0" smtClean="0">
                <a:solidFill>
                  <a:srgbClr val="FF0000"/>
                </a:solidFill>
              </a:rPr>
              <a:t> interventions - </a:t>
            </a:r>
            <a:r>
              <a:rPr lang="en-US" i="1" dirty="0" smtClean="0">
                <a:solidFill>
                  <a:srgbClr val="FF0000"/>
                </a:solidFill>
              </a:rPr>
              <a:t>Family planning, Vitamin A supplementation, </a:t>
            </a:r>
            <a:r>
              <a:rPr lang="en-US" i="1" baseline="0" dirty="0" smtClean="0">
                <a:solidFill>
                  <a:srgbClr val="FF0000"/>
                </a:solidFill>
              </a:rPr>
              <a:t> Imm</a:t>
            </a:r>
            <a:r>
              <a:rPr lang="en-US" i="1" dirty="0" smtClean="0">
                <a:solidFill>
                  <a:srgbClr val="FF0000"/>
                </a:solidFill>
              </a:rPr>
              <a:t>unization</a:t>
            </a:r>
            <a:r>
              <a:rPr lang="en-US" i="0" baseline="0" dirty="0" smtClean="0">
                <a:solidFill>
                  <a:srgbClr val="FF0000"/>
                </a:solidFill>
              </a:rPr>
              <a:t>  -- </a:t>
            </a:r>
            <a:r>
              <a:rPr lang="en-US" dirty="0" smtClean="0">
                <a:solidFill>
                  <a:srgbClr val="FF0000"/>
                </a:solidFill>
              </a:rPr>
              <a:t>that are usually delivered at community level, show much smaller gaps in coverage.</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Bangladesh are included as optional at the end of this presentation and are also available on the Countdown website.)</a:t>
            </a:r>
            <a:endParaRPr lang="en-US" i="1" dirty="0" smtClean="0"/>
          </a:p>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3581791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Bangladesh</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Bangladesh</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Bangladesh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829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3073401" y="166688"/>
            <a:ext cx="581607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1825" y="15203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33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60872" y="1972733"/>
            <a:ext cx="8826207" cy="3240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latin typeface="+mn-lt"/>
              </a:rPr>
              <a:t>Sepsis – 14%</a:t>
            </a:r>
          </a:p>
          <a:p>
            <a:r>
              <a:rPr lang="en-US" sz="2400" dirty="0" smtClean="0">
                <a:latin typeface="+mn-lt"/>
              </a:rPr>
              <a:t>Hypertension –10%</a:t>
            </a:r>
          </a:p>
          <a:p>
            <a:pPr lvl="0"/>
            <a:r>
              <a:rPr lang="en-US" sz="2400" dirty="0" smtClean="0">
                <a:solidFill>
                  <a:prstClr val="black"/>
                </a:solidFill>
                <a:latin typeface="Calibri"/>
              </a:rPr>
              <a:t>Unsafe </a:t>
            </a:r>
            <a:r>
              <a:rPr lang="en-US" sz="2400" dirty="0">
                <a:solidFill>
                  <a:prstClr val="black"/>
                </a:solidFill>
                <a:latin typeface="Calibri"/>
              </a:rPr>
              <a:t>abortion – </a:t>
            </a:r>
            <a:r>
              <a:rPr lang="en-US" sz="2400" dirty="0" smtClean="0">
                <a:solidFill>
                  <a:prstClr val="black"/>
                </a:solidFill>
                <a:latin typeface="Calibri"/>
              </a:rPr>
              <a:t>6%</a:t>
            </a:r>
            <a:endParaRPr lang="en-US" sz="2400" dirty="0" smtClean="0">
              <a:latin typeface="+mn-lt"/>
            </a:endParaRPr>
          </a:p>
          <a:p>
            <a:pPr lvl="0"/>
            <a:r>
              <a:rPr lang="en-US" sz="2400" dirty="0" smtClean="0">
                <a:solidFill>
                  <a:prstClr val="black"/>
                </a:solidFill>
                <a:latin typeface="Calibri"/>
              </a:rPr>
              <a:t>Embolism – 2%</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77067" y="268288"/>
            <a:ext cx="6138333"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South Asian mothers die?</a:t>
            </a:r>
            <a:endParaRPr lang="en-US" sz="32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25800" y="1473200"/>
            <a:ext cx="5458978" cy="360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89806" y="2008707"/>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60%</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11%</a:t>
            </a:r>
          </a:p>
          <a:p>
            <a:pPr>
              <a:defRPr/>
            </a:pPr>
            <a:r>
              <a:rPr lang="en-US" sz="2400" dirty="0" smtClean="0">
                <a:latin typeface="+mn-lt"/>
                <a:cs typeface="Calibri" pitchFamily="34" charset="0"/>
              </a:rPr>
              <a:t>Diarrhoea – </a:t>
            </a:r>
            <a:r>
              <a:rPr lang="en-US" sz="2400" dirty="0">
                <a:latin typeface="+mn-lt"/>
                <a:cs typeface="Calibri" pitchFamily="34" charset="0"/>
              </a:rPr>
              <a:t>6</a:t>
            </a:r>
            <a:r>
              <a:rPr lang="en-US" sz="2400" dirty="0" smtClean="0">
                <a:latin typeface="+mn-lt"/>
                <a:cs typeface="Calibri" pitchFamily="34" charset="0"/>
              </a:rPr>
              <a:t>%</a:t>
            </a:r>
          </a:p>
          <a:p>
            <a:pPr>
              <a:defRPr/>
            </a:pPr>
            <a:r>
              <a:rPr lang="en-US" sz="2400" dirty="0" smtClean="0">
                <a:latin typeface="+mn-lt"/>
                <a:cs typeface="Calibri" pitchFamily="34" charset="0"/>
              </a:rPr>
              <a:t>Injuries – 6%</a:t>
            </a:r>
          </a:p>
          <a:p>
            <a:pPr>
              <a:defRPr/>
            </a:pPr>
            <a:r>
              <a:rPr lang="en-US" sz="2400" dirty="0" smtClean="0">
                <a:latin typeface="+mn-lt"/>
                <a:cs typeface="Calibri" pitchFamily="34" charset="0"/>
              </a:rPr>
              <a:t>Measles – 2%</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43200" y="268288"/>
            <a:ext cx="6146800"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Bangladeshi children die?</a:t>
            </a:r>
            <a:endParaRPr lang="en-US" sz="32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3369733" y="1515533"/>
            <a:ext cx="5215676" cy="360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167468" y="277029"/>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702733" y="1134534"/>
            <a:ext cx="7550320" cy="54000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134534" y="372533"/>
            <a:ext cx="7056000" cy="5400000"/>
          </a:xfrm>
          <a:prstGeom prst="rect">
            <a:avLst/>
          </a:prstGeom>
          <a:noFill/>
          <a:ln w="9525">
            <a:noFill/>
            <a:miter lim="800000"/>
            <a:headEnd/>
            <a:tailEnd/>
          </a:ln>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117601" y="1083734"/>
            <a:ext cx="7009615" cy="5400000"/>
          </a:xfrm>
          <a:prstGeom prst="rect">
            <a:avLst/>
          </a:prstGeom>
          <a:noFill/>
          <a:ln w="9525">
            <a:noFill/>
            <a:miter lim="800000"/>
            <a:headEnd/>
            <a:tailEnd/>
          </a:ln>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168402" y="1066800"/>
            <a:ext cx="6836101"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1092200" y="1109133"/>
            <a:ext cx="7371127" cy="5400000"/>
          </a:xfrm>
          <a:prstGeom prst="rect">
            <a:avLst/>
          </a:prstGeom>
          <a:noFill/>
          <a:ln w="9525">
            <a:noFill/>
            <a:miter lim="800000"/>
            <a:headEnd/>
            <a:tailEnd/>
          </a:ln>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922866" y="1092200"/>
            <a:ext cx="7296616"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999067" y="1041400"/>
            <a:ext cx="7592428" cy="540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1075267" y="1024467"/>
            <a:ext cx="7371317" cy="5400000"/>
          </a:xfrm>
          <a:prstGeom prst="rect">
            <a:avLst/>
          </a:prstGeom>
          <a:noFill/>
          <a:ln w="9525">
            <a:noFill/>
            <a:miter lim="800000"/>
            <a:headEnd/>
            <a:tailEnd/>
          </a:ln>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210733" y="1210734"/>
            <a:ext cx="6947439" cy="4680000"/>
          </a:xfrm>
          <a:prstGeom prst="rect">
            <a:avLst/>
          </a:prstGeom>
          <a:noFill/>
          <a:ln w="9525">
            <a:noFill/>
            <a:miter lim="800000"/>
            <a:headEnd/>
            <a:tailEnd/>
          </a:ln>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Bangladesh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1236144" y="1244600"/>
            <a:ext cx="6857173" cy="4680000"/>
          </a:xfrm>
          <a:prstGeom prst="rect">
            <a:avLst/>
          </a:prstGeom>
          <a:noFill/>
          <a:ln w="9525">
            <a:noFill/>
            <a:miter lim="800000"/>
            <a:headEnd/>
            <a:tailEnd/>
          </a:ln>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1202267" y="1024467"/>
            <a:ext cx="7046024" cy="5400000"/>
          </a:xfrm>
          <a:prstGeom prst="rect">
            <a:avLst/>
          </a:prstGeom>
          <a:noFill/>
          <a:ln w="9525">
            <a:noFill/>
            <a:miter lim="800000"/>
            <a:headEnd/>
            <a:tailEnd/>
          </a:ln>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49" y="1067572"/>
            <a:ext cx="6768353" cy="553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srcRect/>
          <a:stretch>
            <a:fillRect/>
          </a:stretch>
        </p:blipFill>
        <p:spPr bwMode="auto">
          <a:xfrm>
            <a:off x="1651001" y="1032933"/>
            <a:ext cx="6352615"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1608667" y="1016000"/>
            <a:ext cx="6401434" cy="5400000"/>
          </a:xfrm>
          <a:prstGeom prst="rect">
            <a:avLst/>
          </a:prstGeom>
          <a:noFill/>
          <a:ln w="9525">
            <a:noFill/>
            <a:miter lim="800000"/>
            <a:headEnd/>
            <a:tailEnd/>
          </a:ln>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032"/>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smtClean="0"/>
              <a:t>Density of doctors, nurses and midwives (per 10,000 population):   </a:t>
            </a:r>
            <a:r>
              <a:rPr lang="en-US" sz="2200" b="1" dirty="0">
                <a:solidFill>
                  <a:srgbClr val="800000"/>
                </a:solidFill>
              </a:rPr>
              <a:t>5</a:t>
            </a:r>
            <a:r>
              <a:rPr lang="en-US" sz="2200" b="1" dirty="0" smtClean="0">
                <a:solidFill>
                  <a:srgbClr val="800000"/>
                </a:solidFill>
              </a:rPr>
              <a:t>.7 </a:t>
            </a:r>
            <a:r>
              <a:rPr lang="en-US" sz="2200" dirty="0" smtClean="0"/>
              <a:t>(2011)</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54%  </a:t>
            </a:r>
            <a:r>
              <a:rPr lang="en-US" sz="2200" dirty="0" smtClean="0"/>
              <a:t>(2007)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$68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63%</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7</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2812" y="483753"/>
            <a:ext cx="40719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Who is 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53000" y="1143000"/>
            <a:ext cx="4191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Bangladesh</a:t>
            </a:r>
            <a:r>
              <a:rPr lang="en-US" sz="2800" dirty="0" smtClean="0">
                <a:cs typeface="Calibri" pitchFamily="34" charset="0"/>
              </a:rPr>
              <a:t> </a:t>
            </a:r>
          </a:p>
          <a:p>
            <a:pPr>
              <a:spcBef>
                <a:spcPts val="600"/>
              </a:spcBef>
              <a:spcAft>
                <a:spcPts val="600"/>
              </a:spcAft>
              <a:defRPr/>
            </a:pPr>
            <a:r>
              <a:rPr lang="en-US" sz="2600" dirty="0" smtClean="0">
                <a:cs typeface="Calibri" pitchFamily="34" charset="0"/>
              </a:rPr>
              <a:t>The wide </a:t>
            </a:r>
            <a:r>
              <a:rPr lang="en-US" sz="2600" dirty="0">
                <a:cs typeface="Calibri" pitchFamily="34" charset="0"/>
              </a:rPr>
              <a:t>bars for </a:t>
            </a:r>
            <a:r>
              <a:rPr lang="en-US" sz="2600" dirty="0" smtClean="0">
                <a:cs typeface="Calibri" pitchFamily="34" charset="0"/>
              </a:rPr>
              <a:t>many indicators show important </a:t>
            </a:r>
            <a:r>
              <a:rPr lang="en-US" sz="2600" b="1" dirty="0" smtClean="0">
                <a:solidFill>
                  <a:srgbClr val="990033"/>
                </a:solidFill>
                <a:cs typeface="Calibri" pitchFamily="34" charset="0"/>
              </a:rPr>
              <a:t>inequalities in coverage.</a:t>
            </a:r>
            <a:r>
              <a:rPr lang="en-US" sz="2600" dirty="0" smtClean="0">
                <a:cs typeface="Calibri" pitchFamily="34" charset="0"/>
              </a:rPr>
              <a:t> </a:t>
            </a:r>
          </a:p>
          <a:p>
            <a:pPr>
              <a:spcBef>
                <a:spcPts val="600"/>
              </a:spcBef>
              <a:spcAft>
                <a:spcPts val="600"/>
              </a:spcAft>
              <a:defRPr/>
            </a:pPr>
            <a:r>
              <a:rPr lang="en-US" sz="2600" dirty="0" smtClean="0">
                <a:cs typeface="Calibri" pitchFamily="34" charset="0"/>
              </a:rPr>
              <a:t>Inequality is greatest for antenatal care and skilled birth attendant.</a:t>
            </a:r>
          </a:p>
          <a:p>
            <a:pPr>
              <a:spcBef>
                <a:spcPts val="600"/>
              </a:spcBef>
              <a:spcAft>
                <a:spcPts val="600"/>
              </a:spcAft>
              <a:defRPr/>
            </a:pPr>
            <a:r>
              <a:rPr lang="en-US" sz="2600" dirty="0" smtClean="0">
                <a:cs typeface="Calibri" pitchFamily="34" charset="0"/>
              </a:rPr>
              <a:t>Immunization, vitamin A, family planning and breastfeeding show much smaller </a:t>
            </a:r>
            <a:r>
              <a:rPr lang="en-US" sz="2600" b="1" dirty="0">
                <a:solidFill>
                  <a:schemeClr val="accent2">
                    <a:lumMod val="75000"/>
                  </a:schemeClr>
                </a:solidFill>
                <a:cs typeface="Calibri" pitchFamily="34" charset="0"/>
              </a:rPr>
              <a:t>gaps</a:t>
            </a:r>
            <a:r>
              <a:rPr lang="en-US" sz="2600" dirty="0" smtClean="0">
                <a:cs typeface="Calibri" pitchFamily="34" charset="0"/>
              </a:rPr>
              <a:t> </a:t>
            </a:r>
            <a:r>
              <a:rPr lang="en-US" sz="2600" b="1" dirty="0">
                <a:solidFill>
                  <a:schemeClr val="accent2">
                    <a:lumMod val="75000"/>
                  </a:schemeClr>
                </a:solidFill>
                <a:cs typeface="Calibri" pitchFamily="34" charset="0"/>
              </a:rPr>
              <a:t>in </a:t>
            </a:r>
            <a:r>
              <a:rPr lang="en-US" sz="2600" b="1" dirty="0" smtClean="0">
                <a:solidFill>
                  <a:schemeClr val="accent2">
                    <a:lumMod val="75000"/>
                  </a:schemeClr>
                </a:solidFill>
                <a:cs typeface="Calibri" pitchFamily="34" charset="0"/>
              </a:rPr>
              <a:t>coverage.</a:t>
            </a:r>
            <a:endParaRPr lang="en-US" sz="2600" b="1" dirty="0">
              <a:solidFill>
                <a:schemeClr val="accent2">
                  <a:lumMod val="75000"/>
                </a:schemeClr>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p:cNvPicPr>
            <a:picLocks noChangeAspect="1" noChangeArrowheads="1"/>
          </p:cNvPicPr>
          <p:nvPr/>
        </p:nvPicPr>
        <p:blipFill>
          <a:blip r:embed="rId3" cstate="print"/>
          <a:srcRect/>
          <a:stretch>
            <a:fillRect/>
          </a:stretch>
        </p:blipFill>
        <p:spPr bwMode="auto">
          <a:xfrm>
            <a:off x="736600" y="635000"/>
            <a:ext cx="3603273" cy="5400000"/>
          </a:xfrm>
          <a:prstGeom prst="rect">
            <a:avLst/>
          </a:prstGeom>
          <a:noFill/>
          <a:ln w="9525">
            <a:noFill/>
            <a:miter lim="800000"/>
            <a:headEnd/>
            <a:tailEnd/>
          </a:ln>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i="1" dirty="0" smtClean="0"/>
              <a:t>Optional additional slides</a:t>
            </a:r>
            <a:br>
              <a:rPr lang="en-US" i="1"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Bangladesh </a:t>
            </a:r>
            <a:endParaRPr lang="en-US" sz="4600" dirty="0"/>
          </a:p>
        </p:txBody>
      </p:sp>
    </p:spTree>
    <p:extLst>
      <p:ext uri="{BB962C8B-B14F-4D97-AF65-F5344CB8AC3E}">
        <p14:creationId xmlns:p14="http://schemas.microsoft.com/office/powerpoint/2010/main" val="2843349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Bangladesh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2142000" y="1714500"/>
            <a:ext cx="4860000" cy="4860000"/>
          </a:xfrm>
          <a:prstGeom prst="rect">
            <a:avLst/>
          </a:prstGeom>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869610" y="1739900"/>
            <a:ext cx="5404779" cy="4860000"/>
          </a:xfrm>
          <a:prstGeom prst="rect">
            <a:avLst/>
          </a:prstGeom>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58362" y="1308100"/>
            <a:ext cx="6627276" cy="48600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58362" y="1295400"/>
            <a:ext cx="6627276" cy="48600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12866</TotalTime>
  <Words>3025</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Bangladesh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801</cp:revision>
  <cp:lastPrinted>2012-06-12T19:26:24Z</cp:lastPrinted>
  <dcterms:created xsi:type="dcterms:W3CDTF">2008-01-10T17:37:13Z</dcterms:created>
  <dcterms:modified xsi:type="dcterms:W3CDTF">2014-12-03T11:02:54Z</dcterms:modified>
</cp:coreProperties>
</file>