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1322" autoAdjust="0"/>
  </p:normalViewPr>
  <p:slideViewPr>
    <p:cSldViewPr snapToGrid="0">
      <p:cViewPr>
        <p:scale>
          <a:sx n="110" d="100"/>
          <a:sy n="110" d="100"/>
        </p:scale>
        <p:origin x="-528" y="16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Nepal,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smtClean="0"/>
              <a:t>for Nepal</a:t>
            </a:r>
            <a:r>
              <a:rPr lang="en-US" i="0" baseline="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  </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Nepal’s official mortality statistics.)</a:t>
            </a:r>
          </a:p>
          <a:p>
            <a:r>
              <a:rPr lang="en-US" dirty="0" smtClean="0"/>
              <a:t>Other</a:t>
            </a:r>
            <a:r>
              <a:rPr lang="en-US" baseline="0" dirty="0" smtClean="0"/>
              <a:t>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Nepal has made impressive progress in reducing the </a:t>
            </a:r>
            <a:r>
              <a:rPr lang="en-US" i="1" dirty="0" smtClean="0"/>
              <a:t>Under-five child mortality rate </a:t>
            </a:r>
            <a:r>
              <a:rPr lang="en-US" dirty="0" smtClean="0"/>
              <a:t>and </a:t>
            </a:r>
            <a:r>
              <a:rPr lang="en-US" i="1" dirty="0" smtClean="0"/>
              <a:t>Maternal mortality ratio.</a:t>
            </a:r>
            <a:r>
              <a:rPr lang="en-US" i="1" baseline="0" dirty="0" smtClean="0"/>
              <a:t>  </a:t>
            </a:r>
            <a:r>
              <a:rPr lang="en-US" dirty="0" smtClean="0"/>
              <a:t>Newer UN</a:t>
            </a:r>
            <a:r>
              <a:rPr lang="en-US" baseline="0" dirty="0" smtClean="0"/>
              <a:t> estimates show an Under-five mortality rate of 40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South Asia, including Nepal,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Nepal,</a:t>
            </a:r>
            <a:r>
              <a:rPr lang="en-US" baseline="0" dirty="0" smtClean="0"/>
              <a:t> s</a:t>
            </a:r>
            <a:r>
              <a:rPr lang="en-US" dirty="0" smtClean="0"/>
              <a:t>ome </a:t>
            </a:r>
            <a:r>
              <a:rPr lang="en-US" dirty="0" smtClean="0"/>
              <a:t>52% </a:t>
            </a:r>
            <a:r>
              <a:rPr lang="en-US" dirty="0" smtClean="0"/>
              <a:t>of child deaths occur in the neonatal period.  Most of these can be prevented.  Post-neonatal deaths can, also,</a:t>
            </a:r>
            <a:r>
              <a:rPr lang="en-US" baseline="0" dirty="0" smtClean="0"/>
              <a:t> mostly be prevented and come mainly from Pneumonia, </a:t>
            </a:r>
            <a:r>
              <a:rPr lang="en-US" baseline="0" dirty="0" smtClean="0"/>
              <a:t>Measles, </a:t>
            </a:r>
            <a:r>
              <a:rPr lang="en-US" baseline="0" dirty="0" err="1" smtClean="0"/>
              <a:t>Diarrhoea</a:t>
            </a:r>
            <a:r>
              <a:rPr lang="en-US" baseline="0" dirty="0" smtClean="0"/>
              <a:t>, and Injuries.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a:t>
            </a:r>
            <a:r>
              <a:rPr lang="en-US" baseline="0" dirty="0" smtClean="0"/>
              <a:t>  </a:t>
            </a:r>
            <a:r>
              <a:rPr lang="en-US" dirty="0" smtClean="0"/>
              <a:t>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since 2006.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still low.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Nepal,</a:t>
            </a:r>
            <a:r>
              <a:rPr lang="en-US" baseline="0" dirty="0" smtClean="0"/>
              <a:t> </a:t>
            </a:r>
            <a:r>
              <a:rPr lang="en-US" dirty="0" smtClean="0"/>
              <a:t>58</a:t>
            </a:r>
            <a:r>
              <a:rPr lang="en-US" dirty="0" smtClean="0"/>
              <a:t>% percent of women attended </a:t>
            </a:r>
            <a:r>
              <a:rPr lang="en-US" i="1" dirty="0" smtClean="0"/>
              <a:t>Antenatal care with a skilled </a:t>
            </a:r>
            <a:r>
              <a:rPr lang="en-US" i="1" baseline="0" dirty="0" smtClean="0"/>
              <a:t> health provider </a:t>
            </a:r>
            <a:r>
              <a:rPr lang="en-US" dirty="0" smtClean="0"/>
              <a:t>at least once during pregnancy. </a:t>
            </a:r>
            <a:r>
              <a:rPr lang="en-US" dirty="0" smtClean="0"/>
              <a:t>50%</a:t>
            </a:r>
            <a:r>
              <a:rPr lang="en-US" baseline="0" dirty="0" smtClean="0"/>
              <a:t> of women are </a:t>
            </a:r>
            <a:r>
              <a:rPr lang="en-US" baseline="0" dirty="0" smtClean="0"/>
              <a:t>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a:t>
            </a:r>
            <a:r>
              <a:rPr lang="en-US" i="1" baseline="0" dirty="0" smtClean="0"/>
              <a:t>Rural C-Section rates </a:t>
            </a:r>
            <a:r>
              <a:rPr lang="en-US" baseline="0" dirty="0" smtClean="0"/>
              <a:t>are still below the minimum needed to save lives.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Nepal has data for 3 out of 5 indicators related to immunization. Nepal’s </a:t>
            </a:r>
            <a:r>
              <a:rPr lang="en-US" i="1" dirty="0" smtClean="0"/>
              <a:t>Immunization</a:t>
            </a:r>
            <a:r>
              <a:rPr lang="en-US" dirty="0" smtClean="0"/>
              <a:t> coverage is</a:t>
            </a:r>
            <a:r>
              <a:rPr lang="en-US" baseline="0" dirty="0" smtClean="0"/>
              <a:t> high, but has recently </a:t>
            </a:r>
            <a:r>
              <a:rPr lang="en-US" baseline="0" dirty="0" err="1" smtClean="0"/>
              <a:t>slighlly</a:t>
            </a:r>
            <a:r>
              <a:rPr lang="en-US" baseline="0" dirty="0" smtClean="0"/>
              <a:t> declined</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2011 50% of children with suspected pneumonia were taken to an appropriate health provider for treatment.   7% of children with suspected pneumonia received antibiotics.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There were improvements in the</a:t>
            </a:r>
            <a:r>
              <a:rPr lang="en-US" sz="1200" kern="1200" baseline="0" dirty="0" smtClean="0">
                <a:solidFill>
                  <a:schemeClr val="tx1"/>
                </a:solidFill>
                <a:latin typeface="+mn-lt"/>
                <a:ea typeface="+mn-ea"/>
                <a:cs typeface="+mn-cs"/>
              </a:rPr>
              <a:t> management of childhood diarrhoea.  In 2011 </a:t>
            </a:r>
            <a:r>
              <a:rPr lang="en-US" sz="1200" kern="1200" dirty="0" smtClean="0">
                <a:solidFill>
                  <a:schemeClr val="tx1"/>
                </a:solidFill>
                <a:latin typeface="+mn-lt"/>
                <a:ea typeface="+mn-ea"/>
                <a:cs typeface="+mn-cs"/>
              </a:rPr>
              <a:t>47% of children with diarrhoea received increased fluids and continued feeding.  39% were treated with ORS.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Nepal might </a:t>
            </a:r>
            <a:r>
              <a:rPr lang="en-US" i="0" dirty="0" smtClean="0"/>
              <a:t>know about the </a:t>
            </a:r>
            <a:r>
              <a:rPr lang="en-US" i="1" dirty="0" smtClean="0"/>
              <a:t>Countdown to 2015 for Maternal,</a:t>
            </a:r>
            <a:r>
              <a:rPr lang="en-US" i="1" baseline="0" dirty="0" smtClean="0"/>
              <a:t> Newborn and Child Health</a:t>
            </a:r>
            <a:r>
              <a:rPr lang="en-US" i="1" dirty="0" smtClean="0"/>
              <a:t>.</a:t>
            </a:r>
            <a:r>
              <a:rPr lang="en-US" i="0" dirty="0" smtClean="0"/>
              <a:t>  The Countdown has been producing individual country profiles since 2005.  This slide show is intended to stimulate discussion about country progress in Nepal</a:t>
            </a:r>
            <a:r>
              <a:rPr lang="en-US" i="0" baseline="0" dirty="0" smtClean="0"/>
              <a:t>, </a:t>
            </a:r>
            <a:r>
              <a:rPr lang="en-US" i="0" dirty="0" smtClean="0"/>
              <a:t>using data from global data bases as of early 2014</a:t>
            </a:r>
            <a:r>
              <a:rPr lang="en-US" i="0" baseline="0" dirty="0" smtClean="0"/>
              <a:t> </a:t>
            </a:r>
            <a:r>
              <a:rPr lang="en-US" i="0" dirty="0" smtClean="0"/>
              <a:t>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might use this slide to discuss sub-national issues of malaria and use of treated bednets.  Or this slide can be omitted.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declining</a:t>
            </a:r>
            <a:r>
              <a:rPr lang="en-US" baseline="0" dirty="0" smtClean="0"/>
              <a:t>, but are still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have</a:t>
            </a:r>
            <a:r>
              <a:rPr lang="en-US" baseline="0" dirty="0" smtClean="0"/>
              <a:t> decreased from 1996 to </a:t>
            </a:r>
            <a:r>
              <a:rPr lang="en-US" baseline="0" dirty="0" smtClean="0"/>
              <a:t>70% </a:t>
            </a:r>
            <a:r>
              <a:rPr lang="en-US" baseline="0" dirty="0" smtClean="0"/>
              <a:t>in </a:t>
            </a:r>
            <a:r>
              <a:rPr lang="en-US" baseline="0" dirty="0" smtClean="0"/>
              <a:t>2011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has grown </a:t>
            </a:r>
            <a:r>
              <a:rPr lang="en-US" baseline="0" dirty="0" smtClean="0"/>
              <a:t>in rural areas.  Around </a:t>
            </a:r>
            <a:r>
              <a:rPr lang="en-US" baseline="0" dirty="0" smtClean="0"/>
              <a:t>12% </a:t>
            </a:r>
            <a:r>
              <a:rPr lang="en-US" baseline="0" dirty="0" smtClean="0"/>
              <a:t>of the total population use surface water or unimproved sources for drinking.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of </a:t>
            </a:r>
            <a:r>
              <a:rPr lang="en-US" i="1" dirty="0" smtClean="0"/>
              <a:t>Improved sanitation  </a:t>
            </a:r>
            <a:r>
              <a:rPr lang="en-US" dirty="0" smtClean="0"/>
              <a:t>has</a:t>
            </a:r>
            <a:r>
              <a:rPr lang="en-US" baseline="0" dirty="0" smtClean="0"/>
              <a:t> increased, </a:t>
            </a:r>
            <a:r>
              <a:rPr lang="en-US" baseline="0" smtClean="0"/>
              <a:t>but </a:t>
            </a:r>
            <a:r>
              <a:rPr lang="en-US" baseline="0" smtClean="0"/>
              <a:t>40% </a:t>
            </a:r>
            <a:r>
              <a:rPr lang="en-US" baseline="0" dirty="0" smtClean="0"/>
              <a:t>of the population </a:t>
            </a:r>
            <a:r>
              <a:rPr lang="en-US" dirty="0" smtClean="0"/>
              <a:t>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Nepal has adopted </a:t>
            </a:r>
            <a:r>
              <a:rPr lang="en-US" sz="1200" kern="1200" dirty="0" err="1" smtClean="0">
                <a:solidFill>
                  <a:schemeClr val="tx1"/>
                </a:solidFill>
                <a:latin typeface="+mn-lt"/>
                <a:ea typeface="+mn-ea"/>
                <a:cs typeface="+mn-cs"/>
              </a:rPr>
              <a:t>manyt</a:t>
            </a:r>
            <a:r>
              <a:rPr lang="en-US" sz="1200" kern="1200" dirty="0" smtClean="0">
                <a:solidFill>
                  <a:schemeClr val="tx1"/>
                </a:solidFill>
                <a:latin typeface="+mn-lt"/>
                <a:ea typeface="+mn-ea"/>
                <a:cs typeface="+mn-cs"/>
              </a:rPr>
              <a:t> of the policies being tracked by Countdown.   It’s useful to understand why some policies have not been adopted and to know the current status of implementation of each policy.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 </a:t>
            </a:r>
            <a:r>
              <a:rPr lang="en-US" i="1" baseline="0" dirty="0" smtClean="0"/>
              <a:t>Skilled birth attendant</a:t>
            </a:r>
            <a:r>
              <a:rPr lang="en-US" i="0" baseline="0" dirty="0" smtClean="0"/>
              <a:t> and </a:t>
            </a:r>
            <a:r>
              <a:rPr lang="en-US" i="1" dirty="0" smtClean="0"/>
              <a:t>Antenatal care</a:t>
            </a:r>
            <a:r>
              <a:rPr lang="en-US" i="0" dirty="0" smtClean="0"/>
              <a:t>.</a:t>
            </a:r>
            <a:r>
              <a:rPr lang="en-US" i="0" baseline="0" dirty="0" smtClean="0"/>
              <a:t>  </a:t>
            </a:r>
            <a:r>
              <a:rPr lang="en-US" baseline="0" dirty="0" smtClean="0"/>
              <a:t>Other</a:t>
            </a:r>
            <a:r>
              <a:rPr lang="en-US" sz="1200" kern="1200" dirty="0" smtClean="0">
                <a:solidFill>
                  <a:srgbClr val="FF0000"/>
                </a:solidFill>
                <a:latin typeface="+mn-lt"/>
                <a:ea typeface="+mn-ea"/>
                <a:cs typeface="+mn-cs"/>
              </a:rPr>
              <a:t> interventions , especially </a:t>
            </a:r>
            <a:r>
              <a:rPr lang="en-US" sz="1200" i="1" kern="1200" dirty="0" smtClean="0">
                <a:solidFill>
                  <a:srgbClr val="FF0000"/>
                </a:solidFill>
                <a:latin typeface="+mn-lt"/>
                <a:ea typeface="+mn-ea"/>
                <a:cs typeface="+mn-cs"/>
              </a:rPr>
              <a:t>Vitamin A</a:t>
            </a:r>
            <a:r>
              <a:rPr lang="en-US" sz="1200" i="1" kern="1200" baseline="0" dirty="0" smtClean="0">
                <a:solidFill>
                  <a:srgbClr val="FF0000"/>
                </a:solidFill>
                <a:latin typeface="+mn-lt"/>
                <a:ea typeface="+mn-ea"/>
                <a:cs typeface="+mn-cs"/>
              </a:rPr>
              <a:t> </a:t>
            </a:r>
            <a:r>
              <a:rPr lang="en-US" sz="1200" i="1" kern="1200" baseline="0" smtClean="0">
                <a:solidFill>
                  <a:srgbClr val="FF0000"/>
                </a:solidFill>
                <a:latin typeface="+mn-lt"/>
                <a:ea typeface="+mn-ea"/>
                <a:cs typeface="+mn-cs"/>
              </a:rPr>
              <a:t>and ORT use, </a:t>
            </a:r>
            <a:r>
              <a:rPr lang="en-US" sz="1200" kern="1200" smtClean="0">
                <a:solidFill>
                  <a:srgbClr val="FF0000"/>
                </a:solidFill>
                <a:latin typeface="+mn-lt"/>
                <a:ea typeface="+mn-ea"/>
                <a:cs typeface="+mn-cs"/>
              </a:rPr>
              <a:t> </a:t>
            </a:r>
            <a:r>
              <a:rPr lang="en-US" sz="1200" kern="1200" dirty="0" smtClean="0">
                <a:solidFill>
                  <a:srgbClr val="FF0000"/>
                </a:solidFill>
                <a:latin typeface="+mn-lt"/>
                <a:ea typeface="+mn-ea"/>
                <a:cs typeface="+mn-cs"/>
              </a:rPr>
              <a:t>show much smaller gaps in coverage. </a:t>
            </a:r>
            <a:endParaRPr lang="en-US" baseline="0" dirty="0" smtClean="0">
              <a:solidFill>
                <a:srgbClr val="FF0000"/>
              </a:solidFill>
            </a:endParaRPr>
          </a:p>
          <a:p>
            <a:endParaRPr lang="en-US" baseline="0" dirty="0" smtClean="0"/>
          </a:p>
          <a:p>
            <a:r>
              <a:rPr lang="en-US" i="1" baseline="0" dirty="0" smtClean="0"/>
              <a:t>(These figures might differ from other charts due to differences in data sources.)     </a:t>
            </a:r>
          </a:p>
          <a:p>
            <a:r>
              <a:rPr lang="en-US" i="1" baseline="0" dirty="0" smtClean="0"/>
              <a:t>(Note: Additional Equity slides for Nepal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Nepal</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 xmlns:m="http://schemas.openxmlformats.org/officeDocument/2006/math">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b="1" i="1" dirty="0"/>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r>
                  <a:rPr lang="en-US" sz="1200" b="1" i="1" kern="1200" dirty="0">
                    <a:solidFill>
                      <a:schemeClr val="tx1"/>
                    </a:solidFill>
                    <a:effectLst/>
                    <a:latin typeface="+mn-lt"/>
                    <a:ea typeface="+mn-ea"/>
                    <a:cs typeface="+mn-cs"/>
                  </a:rPr>
                  <a:t>. </a:t>
                </a:r>
              </a:p>
              <a:p>
                <a:endParaRPr lang="en-US" b="1" i="1" dirty="0"/>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Nepal</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Nepal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93999" y="268288"/>
            <a:ext cx="6165273"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301134" y="1478740"/>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790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40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32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23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57837" y="2027382"/>
            <a:ext cx="8828325"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30%</a:t>
            </a:r>
            <a:endParaRPr lang="en-US" sz="2400" dirty="0" smtClean="0">
              <a:latin typeface="+mn-lt"/>
            </a:endParaRPr>
          </a:p>
          <a:p>
            <a:r>
              <a:rPr lang="en-US" sz="2400" dirty="0" smtClean="0">
                <a:latin typeface="+mn-lt"/>
              </a:rPr>
              <a:t>Sepsis –14%</a:t>
            </a:r>
          </a:p>
          <a:p>
            <a:pPr lvl="0"/>
            <a:r>
              <a:rPr lang="en-US" sz="2400" dirty="0" smtClean="0">
                <a:solidFill>
                  <a:prstClr val="black"/>
                </a:solidFill>
                <a:latin typeface="Calibri"/>
              </a:rPr>
              <a:t>Hypertension </a:t>
            </a:r>
            <a:r>
              <a:rPr lang="en-US" sz="2400" dirty="0">
                <a:solidFill>
                  <a:prstClr val="black"/>
                </a:solidFill>
                <a:latin typeface="Calibri"/>
              </a:rPr>
              <a:t>– </a:t>
            </a:r>
            <a:r>
              <a:rPr lang="en-US" sz="2400" dirty="0" smtClean="0">
                <a:solidFill>
                  <a:prstClr val="black"/>
                </a:solidFill>
                <a:latin typeface="Calibri"/>
              </a:rPr>
              <a:t>10%</a:t>
            </a:r>
            <a:endParaRPr lang="en-US" sz="2400" dirty="0" smtClean="0">
              <a:latin typeface="+mn-lt"/>
            </a:endParaRPr>
          </a:p>
          <a:p>
            <a:pPr lvl="0"/>
            <a:r>
              <a:rPr lang="en-US" sz="2400" dirty="0" smtClean="0">
                <a:solidFill>
                  <a:prstClr val="black"/>
                </a:solidFill>
                <a:latin typeface="Calibri"/>
              </a:rPr>
              <a:t>Abortion </a:t>
            </a:r>
            <a:r>
              <a:rPr lang="en-US" sz="2400" dirty="0">
                <a:solidFill>
                  <a:prstClr val="black"/>
                </a:solidFill>
                <a:latin typeface="Calibri"/>
              </a:rPr>
              <a:t>– 6</a:t>
            </a:r>
            <a:r>
              <a:rPr lang="en-US" sz="2400" dirty="0" smtClean="0">
                <a:solidFill>
                  <a:prstClr val="black"/>
                </a:solidFill>
                <a:latin typeface="Calibri"/>
              </a:rPr>
              <a:t>%</a:t>
            </a:r>
          </a:p>
          <a:p>
            <a:pPr lvl="0"/>
            <a:r>
              <a:rPr lang="en-US" sz="2400" dirty="0" smtClean="0">
                <a:solidFill>
                  <a:prstClr val="black"/>
                </a:solidFill>
                <a:latin typeface="Calibri"/>
                <a:cs typeface="Calibri" pitchFamily="34" charset="0"/>
              </a:rPr>
              <a:t>Embolism – 2%</a:t>
            </a:r>
            <a:endParaRPr lang="en-US" sz="2000"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97909" y="268288"/>
            <a:ext cx="5807364"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South Asian </a:t>
            </a:r>
          </a:p>
          <a:p>
            <a:pPr algn="ctr"/>
            <a:r>
              <a:rPr lang="en-US" sz="3600" b="1" dirty="0" smtClean="0">
                <a:solidFill>
                  <a:srgbClr val="FFFFFF"/>
                </a:solidFill>
                <a:latin typeface="Calibri" pitchFamily="34" charset="0"/>
                <a:cs typeface="Calibri" pitchFamily="34" charset="0"/>
              </a:rPr>
              <a:t>mothers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321627" y="1775691"/>
            <a:ext cx="5437800" cy="3625200"/>
          </a:xfrm>
          <a:prstGeom prst="rect">
            <a:avLst/>
          </a:prstGeom>
        </p:spPr>
      </p:pic>
    </p:spTree>
    <p:extLst>
      <p:ext uri="{BB962C8B-B14F-4D97-AF65-F5344CB8AC3E}">
        <p14:creationId xmlns:p14="http://schemas.microsoft.com/office/powerpoint/2010/main" val="13209200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37467" y="2054119"/>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5</a:t>
            </a:r>
            <a:r>
              <a:rPr lang="en-US" sz="2400" dirty="0">
                <a:latin typeface="+mn-lt"/>
                <a:cs typeface="Calibri" pitchFamily="34" charset="0"/>
              </a:rPr>
              <a:t>2</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12%</a:t>
            </a:r>
          </a:p>
          <a:p>
            <a:pPr>
              <a:defRPr/>
            </a:pPr>
            <a:r>
              <a:rPr lang="en-US" sz="2400" dirty="0" smtClean="0">
                <a:solidFill>
                  <a:prstClr val="black"/>
                </a:solidFill>
                <a:latin typeface="+mn-lt"/>
                <a:cs typeface="Calibri" pitchFamily="34" charset="0"/>
              </a:rPr>
              <a:t>Measles – 9%</a:t>
            </a:r>
            <a:endParaRPr lang="en-US" sz="2400" dirty="0" smtClean="0">
              <a:solidFill>
                <a:prstClr val="black"/>
              </a:solidFill>
              <a:latin typeface="+mn-lt"/>
              <a:cs typeface="Calibri" pitchFamily="34" charset="0"/>
            </a:endParaRPr>
          </a:p>
          <a:p>
            <a:pPr>
              <a:defRPr/>
            </a:pPr>
            <a:r>
              <a:rPr lang="en-US" sz="2400" dirty="0" smtClean="0">
                <a:latin typeface="+mn-lt"/>
                <a:cs typeface="Calibri" pitchFamily="34" charset="0"/>
              </a:rPr>
              <a:t>Diarrhoea – </a:t>
            </a:r>
            <a:r>
              <a:rPr lang="en-US" sz="2400" dirty="0">
                <a:latin typeface="+mn-lt"/>
                <a:cs typeface="Calibri" pitchFamily="34" charset="0"/>
              </a:rPr>
              <a:t>6</a:t>
            </a:r>
            <a:r>
              <a:rPr lang="en-US" sz="2400" dirty="0" smtClean="0">
                <a:latin typeface="+mn-lt"/>
                <a:cs typeface="Calibri" pitchFamily="34" charset="0"/>
              </a:rPr>
              <a:t>%</a:t>
            </a:r>
          </a:p>
          <a:p>
            <a:pPr>
              <a:defRPr/>
            </a:pPr>
            <a:r>
              <a:rPr lang="en-US" sz="2400" dirty="0" smtClean="0">
                <a:latin typeface="+mn-lt"/>
                <a:cs typeface="Calibri" pitchFamily="34" charset="0"/>
              </a:rPr>
              <a:t>Injuries – </a:t>
            </a:r>
            <a:r>
              <a:rPr lang="en-US" sz="2400" dirty="0" smtClean="0">
                <a:latin typeface="+mn-lt"/>
                <a:cs typeface="Calibri" pitchFamily="34" charset="0"/>
              </a:rPr>
              <a:t>6%</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32364" y="268288"/>
            <a:ext cx="6119091"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Nepali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858623"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319099" y="291653"/>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890103" y="1184563"/>
            <a:ext cx="7566099" cy="54288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86068" y="554764"/>
            <a:ext cx="6771864"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5768" y="1194848"/>
            <a:ext cx="6815138" cy="525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1428" y="1317337"/>
            <a:ext cx="6341143" cy="50508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612" y="1157584"/>
            <a:ext cx="7029450" cy="523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1035577" y="1132610"/>
            <a:ext cx="7306541" cy="54108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68400" y="1301173"/>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4686" y="1227602"/>
            <a:ext cx="7038975" cy="511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2050" y="1153510"/>
            <a:ext cx="7175775" cy="494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Nepal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11" y="1257024"/>
            <a:ext cx="7258051" cy="499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680" y="1197352"/>
            <a:ext cx="6447311"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84960" y="1272309"/>
            <a:ext cx="6374080" cy="50400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77420" y="1108364"/>
            <a:ext cx="6389159" cy="54036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3428" y="1223818"/>
            <a:ext cx="6457144"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406526"/>
            <a:ext cx="8229600"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NO</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4" y="1057170"/>
            <a:ext cx="7928147"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6.7 </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46%  </a:t>
            </a:r>
            <a:r>
              <a:rPr lang="en-US" sz="2200" dirty="0" smtClean="0"/>
              <a:t>(2007)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$80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49%</a:t>
            </a:r>
            <a:r>
              <a:rPr lang="en-US" sz="2200"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$13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smtClean="0">
                <a:solidFill>
                  <a:srgbClr val="800000"/>
                </a:solidFill>
              </a:rPr>
              <a:t>$31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45182" y="268288"/>
            <a:ext cx="4064000"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00600" y="1129553"/>
            <a:ext cx="409575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Nepal</a:t>
            </a:r>
            <a:r>
              <a:rPr lang="en-US" sz="2800" dirty="0" smtClean="0">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Inequality is greatest for skilled birth attendant and antenatal care.</a:t>
            </a:r>
          </a:p>
          <a:p>
            <a:pPr>
              <a:spcBef>
                <a:spcPts val="600"/>
              </a:spcBef>
              <a:spcAft>
                <a:spcPts val="600"/>
              </a:spcAft>
              <a:defRPr/>
            </a:pPr>
            <a:r>
              <a:rPr lang="en-US" sz="2800" dirty="0" smtClean="0">
                <a:latin typeface="+mn-lt"/>
                <a:cs typeface="Calibri" pitchFamily="34" charset="0"/>
              </a:rPr>
              <a:t>Vitamin , and ORT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Nepal </a:t>
            </a:r>
            <a:endParaRPr lang="en-US" sz="4600" dirty="0"/>
          </a:p>
        </p:txBody>
      </p:sp>
    </p:spTree>
    <p:extLst>
      <p:ext uri="{BB962C8B-B14F-4D97-AF65-F5344CB8AC3E}">
        <p14:creationId xmlns:p14="http://schemas.microsoft.com/office/powerpoint/2010/main" val="40343772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Nepal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897812" y="1621766"/>
            <a:ext cx="5372069"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1915065" y="1621766"/>
            <a:ext cx="5351827"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259456" y="1155940"/>
            <a:ext cx="6613400"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268084" y="1164566"/>
            <a:ext cx="6647487" cy="4860000"/>
          </a:xfrm>
          <a:prstGeom prst="rect">
            <a:avLst/>
          </a:prstGeom>
          <a:noFill/>
          <a:ln w="9525">
            <a:noFill/>
            <a:miter lim="800000"/>
            <a:headEnd/>
            <a:tailEnd/>
          </a:ln>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12703</TotalTime>
  <Words>3034</Words>
  <Application>Microsoft Macintosh PowerPoint</Application>
  <PresentationFormat>On-screen Show (4:3)</PresentationFormat>
  <Paragraphs>265</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Nepal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774</cp:revision>
  <cp:lastPrinted>2012-06-12T19:26:24Z</cp:lastPrinted>
  <dcterms:created xsi:type="dcterms:W3CDTF">2008-01-10T17:37:13Z</dcterms:created>
  <dcterms:modified xsi:type="dcterms:W3CDTF">2014-12-05T15:02:44Z</dcterms:modified>
</cp:coreProperties>
</file>