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149" autoAdjust="0"/>
  </p:normalViewPr>
  <p:slideViewPr>
    <p:cSldViewPr snapToGrid="0">
      <p:cViewPr>
        <p:scale>
          <a:sx n="110" d="100"/>
          <a:sy n="110" d="100"/>
        </p:scale>
        <p:origin x="-528" y="19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Myanmar,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Myanmar</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Myanmar’s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Myanmar </a:t>
            </a:r>
            <a:r>
              <a:rPr lang="en-US" sz="1200" i="1" kern="1200" dirty="0" smtClean="0">
                <a:solidFill>
                  <a:schemeClr val="tx1"/>
                </a:solidFill>
                <a:latin typeface="+mn-lt"/>
                <a:ea typeface="+mn-ea"/>
                <a:cs typeface="+mn-cs"/>
              </a:rPr>
              <a:t>Under—five child mortality rate </a:t>
            </a:r>
            <a:r>
              <a:rPr lang="en-US" sz="1200" kern="1200" dirty="0" smtClean="0">
                <a:solidFill>
                  <a:schemeClr val="tx1"/>
                </a:solidFill>
                <a:latin typeface="+mn-lt"/>
                <a:ea typeface="+mn-ea"/>
                <a:cs typeface="+mn-cs"/>
              </a:rPr>
              <a:t>and </a:t>
            </a:r>
            <a:r>
              <a:rPr lang="en-US" sz="1200" i="1" kern="1200" dirty="0" smtClean="0">
                <a:solidFill>
                  <a:schemeClr val="tx1"/>
                </a:solidFill>
                <a:latin typeface="+mn-lt"/>
                <a:ea typeface="+mn-ea"/>
                <a:cs typeface="+mn-cs"/>
              </a:rPr>
              <a:t>Maternal mortality ratio </a:t>
            </a:r>
            <a:r>
              <a:rPr lang="en-US" sz="1200" kern="1200" dirty="0" smtClean="0">
                <a:solidFill>
                  <a:schemeClr val="tx1"/>
                </a:solidFill>
                <a:latin typeface="+mn-lt"/>
                <a:ea typeface="+mn-ea"/>
                <a:cs typeface="+mn-cs"/>
              </a:rPr>
              <a:t>are declining, and will need to continue to do so to meet the MDG Targets.   </a:t>
            </a:r>
            <a:r>
              <a:rPr lang="en-US" dirty="0" smtClean="0"/>
              <a:t>Newer UN</a:t>
            </a:r>
            <a:r>
              <a:rPr lang="en-US" baseline="0" dirty="0" smtClean="0"/>
              <a:t> estimates show an Under-five mortality rate of 51 for 2013.</a:t>
            </a:r>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Southeast Asia, including Myanmar, </a:t>
            </a:r>
            <a:r>
              <a:rPr lang="en-US" i="0" baseline="0" dirty="0" smtClean="0"/>
              <a:t>are s</a:t>
            </a:r>
            <a:r>
              <a:rPr lang="en-US" baseline="0" dirty="0" smtClean="0"/>
              <a:t>hown here.</a:t>
            </a:r>
          </a:p>
          <a:p>
            <a:endParaRPr lang="en-US" baseline="0" dirty="0" smtClean="0"/>
          </a:p>
          <a:p>
            <a:r>
              <a:rPr lang="en-US" i="1" baseline="0" dirty="0" smtClean="0"/>
              <a:t>(Please not that these are regional estimates, not country-specific estimates.)</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1504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Myanmar, s</a:t>
            </a:r>
            <a:r>
              <a:rPr lang="en-US" dirty="0" smtClean="0"/>
              <a:t>ome </a:t>
            </a:r>
            <a:r>
              <a:rPr lang="en-US" dirty="0" smtClean="0"/>
              <a:t>50% </a:t>
            </a:r>
            <a:r>
              <a:rPr lang="en-US" dirty="0" smtClean="0"/>
              <a:t>of child deaths occur in the neonatal period.  Most of these can be prevented.  Post-neonatal deaths can, also,</a:t>
            </a:r>
            <a:r>
              <a:rPr lang="en-US" baseline="0" dirty="0" smtClean="0"/>
              <a:t> mostly be prevented and come mainly from Pneumonia, </a:t>
            </a:r>
            <a:r>
              <a:rPr lang="en-US" baseline="0" dirty="0" err="1" smtClean="0"/>
              <a:t>Diarrhoea</a:t>
            </a:r>
            <a:r>
              <a:rPr lang="en-US" baseline="0" dirty="0" smtClean="0"/>
              <a:t>, Injuries, Measles, and Malaria.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r>
              <a:rPr lang="en-US" i="0" baseline="0" dirty="0" smtClean="0"/>
              <a:t>No data is available for </a:t>
            </a:r>
            <a:r>
              <a:rPr lang="en-US" i="1" baseline="0" dirty="0" smtClean="0"/>
              <a:t>Postnatal care</a:t>
            </a:r>
            <a:r>
              <a:rPr lang="en-US" i="0" baseline="0" dirty="0" smtClean="0"/>
              <a:t>.</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Myanmar, 83%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73%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a:t>
            </a:r>
            <a:r>
              <a:rPr lang="en-US" sz="1200" kern="1200" dirty="0" smtClean="0">
                <a:solidFill>
                  <a:schemeClr val="tx1"/>
                </a:solidFill>
                <a:latin typeface="+mn-lt"/>
                <a:ea typeface="+mn-ea"/>
                <a:cs typeface="+mn-cs"/>
              </a:rPr>
              <a:t>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For many indicators data is not available.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Myanmar has data for  2</a:t>
            </a:r>
            <a:r>
              <a:rPr lang="en-US" i="0" baseline="0" dirty="0" smtClean="0"/>
              <a:t> out of the 5 indicators related to immunization. </a:t>
            </a:r>
            <a:r>
              <a:rPr lang="en-US" i="0" dirty="0" smtClean="0"/>
              <a:t>Myanmar’s </a:t>
            </a:r>
            <a:r>
              <a:rPr lang="en-US" i="1" dirty="0" smtClean="0"/>
              <a:t>Immunization</a:t>
            </a:r>
            <a:r>
              <a:rPr lang="en-US" dirty="0" smtClean="0"/>
              <a:t> coverage is</a:t>
            </a:r>
            <a:r>
              <a:rPr lang="en-US" baseline="0" dirty="0" smtClean="0"/>
              <a:t> </a:t>
            </a:r>
            <a:r>
              <a:rPr lang="en-US" baseline="0" dirty="0" smtClean="0"/>
              <a:t>high, but there is room for improvement.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2009-2010</a:t>
            </a:r>
            <a:r>
              <a:rPr lang="en-US" baseline="0" dirty="0" smtClean="0"/>
              <a:t> s</a:t>
            </a:r>
            <a:r>
              <a:rPr lang="en-US" sz="1200" kern="1200" dirty="0" smtClean="0">
                <a:solidFill>
                  <a:schemeClr val="tx1"/>
                </a:solidFill>
                <a:latin typeface="+mn-lt"/>
                <a:ea typeface="+mn-ea"/>
                <a:cs typeface="+mn-cs"/>
              </a:rPr>
              <a:t>ome 69% of children with suspected pneumonia were taken to an appropriate health provider for treatment.   </a:t>
            </a:r>
            <a:r>
              <a:rPr lang="en-US" sz="1200" kern="1200" dirty="0" smtClean="0">
                <a:solidFill>
                  <a:schemeClr val="tx1"/>
                </a:solidFill>
                <a:latin typeface="+mn-lt"/>
                <a:ea typeface="+mn-ea"/>
                <a:cs typeface="+mn-cs"/>
              </a:rPr>
              <a:t>34% </a:t>
            </a:r>
            <a:r>
              <a:rPr lang="en-US" sz="1200" kern="1200" dirty="0" smtClean="0">
                <a:solidFill>
                  <a:schemeClr val="tx1"/>
                </a:solidFill>
                <a:latin typeface="+mn-lt"/>
                <a:ea typeface="+mn-ea"/>
                <a:cs typeface="+mn-cs"/>
              </a:rPr>
              <a:t>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50% of children with diarrhoea received increased fluids and continued feeding.   61% were treated with 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Myanmar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Myanmar</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ITN</a:t>
            </a:r>
            <a:r>
              <a:rPr lang="en-US" sz="1200" kern="1200" baseline="0" dirty="0" smtClean="0">
                <a:solidFill>
                  <a:schemeClr val="tx1"/>
                </a:solidFill>
                <a:latin typeface="+mn-lt"/>
                <a:ea typeface="+mn-ea"/>
                <a:cs typeface="+mn-cs"/>
              </a:rPr>
              <a:t> use for children &lt;5 years is with 11% low.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declined, but remain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only 24% in 2009-2010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a:t>
            </a:r>
            <a:r>
              <a:rPr lang="en-US" dirty="0" smtClean="0"/>
              <a:t>of the population do not have access</a:t>
            </a:r>
            <a:r>
              <a:rPr lang="en-US" baseline="0" dirty="0" smtClean="0"/>
              <a:t> to </a:t>
            </a:r>
            <a:r>
              <a:rPr lang="en-US" i="1" baseline="0" dirty="0" smtClean="0"/>
              <a:t>Improved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10% </a:t>
            </a:r>
            <a:r>
              <a:rPr lang="en-US" dirty="0" smtClean="0"/>
              <a:t>of the population do not have access to </a:t>
            </a:r>
            <a:r>
              <a:rPr lang="en-US" i="1" dirty="0" smtClean="0"/>
              <a:t>improved sanitation facilities</a:t>
            </a:r>
            <a:r>
              <a:rPr lang="en-US" dirty="0" smtClean="0"/>
              <a:t>,</a:t>
            </a:r>
            <a:r>
              <a:rPr lang="en-US" baseline="0" dirty="0" smtClean="0"/>
              <a:t> </a:t>
            </a:r>
            <a:r>
              <a:rPr lang="en-US" smtClean="0"/>
              <a:t>and </a:t>
            </a:r>
            <a:r>
              <a:rPr lang="en-US" smtClean="0"/>
              <a:t>7% </a:t>
            </a:r>
            <a:r>
              <a:rPr lang="en-US" dirty="0" smtClean="0"/>
              <a:t>of the rural population</a:t>
            </a:r>
            <a:r>
              <a:rPr lang="en-US" baseline="0" dirty="0" smtClean="0"/>
              <a:t> </a:t>
            </a:r>
            <a:r>
              <a:rPr lang="en-US" dirty="0" smtClean="0"/>
              <a:t>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Myanmar has fully adopted some of the policies being tracked by Countdown.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It’s useful to understand why some</a:t>
            </a:r>
            <a:r>
              <a:rPr lang="en-US" sz="1200" kern="1200" baseline="0" dirty="0" smtClean="0">
                <a:solidFill>
                  <a:schemeClr val="tx1"/>
                </a:solidFill>
                <a:latin typeface="+mn-lt"/>
                <a:ea typeface="+mn-ea"/>
                <a:cs typeface="+mn-cs"/>
              </a:rPr>
              <a:t> policies haven’t been adopted </a:t>
            </a:r>
            <a:r>
              <a:rPr lang="en-US" sz="1200" kern="1200" dirty="0" smtClean="0">
                <a:solidFill>
                  <a:schemeClr val="tx1"/>
                </a:solidFill>
                <a:latin typeface="+mn-lt"/>
                <a:ea typeface="+mn-ea"/>
                <a:cs typeface="+mn-cs"/>
              </a:rPr>
              <a:t>and to know the status of implementation of each policy.   Implementing these policies at scale can contribute to improved coverage of lifesaving interventions.</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Myanmar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Myanmar</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Myanmar</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Myanmar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67000" y="268288"/>
            <a:ext cx="625763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27953" y="1548011"/>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32909"/>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51 deaths </a:t>
            </a:r>
            <a:r>
              <a:rPr lang="en-US" sz="2200" dirty="0">
                <a:latin typeface="+mn-lt"/>
              </a:rPr>
              <a:t>per 1000 live births</a:t>
            </a:r>
          </a:p>
          <a:p>
            <a:pPr algn="ctr"/>
            <a:r>
              <a:rPr lang="en-US" sz="2200" dirty="0" smtClean="0">
                <a:latin typeface="+mn-lt"/>
              </a:rPr>
              <a:t>Infant mortality rate (IMR) </a:t>
            </a:r>
            <a:r>
              <a:rPr lang="en-US" sz="2200" dirty="0">
                <a:latin typeface="+mn-lt"/>
              </a:rPr>
              <a:t>= </a:t>
            </a:r>
            <a:r>
              <a:rPr lang="en-US" sz="2200" dirty="0" smtClean="0">
                <a:latin typeface="+mn-lt"/>
              </a:rPr>
              <a:t>40 deaths </a:t>
            </a:r>
            <a:r>
              <a:rPr lang="en-US" sz="2200" dirty="0">
                <a:latin typeface="+mn-lt"/>
              </a:rPr>
              <a:t>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26 deaths </a:t>
            </a:r>
            <a:r>
              <a:rPr lang="en-US" sz="2200" dirty="0">
                <a:latin typeface="+mn-lt"/>
              </a:rPr>
              <a:t>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81720" y="2004291"/>
            <a:ext cx="8980560"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solidFill>
                  <a:srgbClr val="29211D"/>
                </a:solidFill>
                <a:latin typeface="+mn-lt"/>
              </a:rPr>
              <a:t>Hypertension –15%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12%</a:t>
            </a:r>
          </a:p>
          <a:p>
            <a:pPr lvl="0"/>
            <a:r>
              <a:rPr lang="en-US" sz="2400" dirty="0" smtClean="0">
                <a:solidFill>
                  <a:prstClr val="black"/>
                </a:solidFill>
                <a:latin typeface="Calibri"/>
              </a:rPr>
              <a:t>Abortion – 7%</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6%</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5" descr="2 Graph 2_Causes of maternal deaths.jpg"/>
          <p:cNvPicPr>
            <a:picLocks noChangeAspect="1"/>
          </p:cNvPicPr>
          <p:nvPr/>
        </p:nvPicPr>
        <p:blipFill>
          <a:blip r:embed="rId3" cstate="print"/>
          <a:stretch>
            <a:fillRect/>
          </a:stretch>
        </p:blipFill>
        <p:spPr>
          <a:xfrm>
            <a:off x="3053782" y="1323849"/>
            <a:ext cx="5810796" cy="3852000"/>
          </a:xfrm>
          <a:prstGeom prst="rect">
            <a:avLst/>
          </a:prstGeom>
        </p:spPr>
      </p:pic>
      <p:sp>
        <p:nvSpPr>
          <p:cNvPr id="8" name="Rectangle 8"/>
          <p:cNvSpPr>
            <a:spLocks noChangeArrowheads="1"/>
          </p:cNvSpPr>
          <p:nvPr/>
        </p:nvSpPr>
        <p:spPr bwMode="auto">
          <a:xfrm>
            <a:off x="2660074" y="268288"/>
            <a:ext cx="6320222"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Why do SE Asian mothers die?</a:t>
            </a:r>
            <a:endParaRPr lang="en-US" sz="36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38897606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56648" y="2042573"/>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50</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a:t>
            </a:r>
            <a:endParaRPr lang="en-US" sz="2400" dirty="0" smtClean="0">
              <a:solidFill>
                <a:prstClr val="black"/>
              </a:solidFill>
              <a:latin typeface="+mn-lt"/>
              <a:cs typeface="Calibri" pitchFamily="34" charset="0"/>
            </a:endParaRPr>
          </a:p>
          <a:p>
            <a:pPr>
              <a:defRPr/>
            </a:pPr>
            <a:r>
              <a:rPr lang="en-US" sz="2400" dirty="0" smtClean="0">
                <a:latin typeface="+mn-lt"/>
                <a:cs typeface="Calibri" pitchFamily="34" charset="0"/>
              </a:rPr>
              <a:t>Diarrhoea – </a:t>
            </a:r>
            <a:r>
              <a:rPr lang="en-US" sz="2400" dirty="0">
                <a:latin typeface="+mn-lt"/>
                <a:cs typeface="Calibri" pitchFamily="34" charset="0"/>
              </a:rPr>
              <a:t>7</a:t>
            </a:r>
            <a:r>
              <a:rPr lang="en-US" sz="2400" dirty="0" smtClean="0">
                <a:latin typeface="+mn-lt"/>
                <a:cs typeface="Calibri" pitchFamily="34" charset="0"/>
              </a:rPr>
              <a:t>%</a:t>
            </a:r>
          </a:p>
          <a:p>
            <a:pPr lvl="0">
              <a:defRPr/>
            </a:pPr>
            <a:r>
              <a:rPr lang="en-US" sz="2400" dirty="0">
                <a:solidFill>
                  <a:prstClr val="black"/>
                </a:solidFill>
                <a:latin typeface="Calibri"/>
                <a:cs typeface="Calibri" pitchFamily="34" charset="0"/>
              </a:rPr>
              <a:t>Injuries – 5</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 4%</a:t>
            </a:r>
          </a:p>
          <a:p>
            <a:pPr lvl="0">
              <a:defRPr/>
            </a:pPr>
            <a:r>
              <a:rPr lang="en-US" sz="2400" dirty="0" smtClean="0">
                <a:solidFill>
                  <a:prstClr val="black"/>
                </a:solidFill>
                <a:latin typeface="Calibri"/>
                <a:cs typeface="Calibri" pitchFamily="34" charset="0"/>
              </a:rPr>
              <a:t>Malaria – 2%</a:t>
            </a:r>
            <a:endParaRPr lang="en-US" sz="2400" dirty="0">
              <a:solidFill>
                <a:prstClr val="black"/>
              </a:solidFill>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82455" y="268288"/>
            <a:ext cx="6049818"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a:t>
            </a:r>
            <a:r>
              <a:rPr lang="en-US" sz="3200" b="1" dirty="0" err="1" smtClean="0">
                <a:solidFill>
                  <a:srgbClr val="FFFFFF"/>
                </a:solidFill>
                <a:latin typeface="Calibri" pitchFamily="34" charset="0"/>
                <a:cs typeface="Calibri" pitchFamily="34" charset="0"/>
              </a:rPr>
              <a:t>Myanmese</a:t>
            </a:r>
            <a:r>
              <a:rPr lang="en-US" sz="3200" b="1" dirty="0" smtClean="0">
                <a:solidFill>
                  <a:srgbClr val="FFFFFF"/>
                </a:solidFill>
                <a:latin typeface="Calibri" pitchFamily="34" charset="0"/>
                <a:cs typeface="Calibri" pitchFamily="34" charset="0"/>
              </a:rPr>
              <a:t>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16350"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07554"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89480" y="1154218"/>
            <a:ext cx="7565040"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564574"/>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5251" y="1237672"/>
            <a:ext cx="6633497"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7874" y="1330036"/>
            <a:ext cx="6448251"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6882" y="1259609"/>
            <a:ext cx="6863749" cy="506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79368" y="1156855"/>
            <a:ext cx="7385264"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19502" y="1335809"/>
            <a:ext cx="7182086"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95040" y="1266535"/>
            <a:ext cx="6984830" cy="50580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170" y="1000108"/>
            <a:ext cx="7735002" cy="51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Myanmar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34473" y="1207655"/>
            <a:ext cx="7463521" cy="506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982" y="1000108"/>
            <a:ext cx="6240709" cy="51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747" y="1290202"/>
            <a:ext cx="6327179" cy="51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618335" y="1258454"/>
            <a:ext cx="5907330" cy="505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085272"/>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66032"/>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 </a:t>
            </a:r>
            <a:r>
              <a:rPr lang="en-US" sz="2400" dirty="0" smtClean="0"/>
              <a:t>- 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870420"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16.2 </a:t>
            </a:r>
            <a:r>
              <a:rPr lang="en-US" sz="2200" dirty="0"/>
              <a:t>(</a:t>
            </a:r>
            <a:r>
              <a:rPr lang="en-US" sz="2200" dirty="0" smtClean="0"/>
              <a:t>2012)</a:t>
            </a:r>
            <a:endParaRPr lang="en-US" sz="2200" b="1" dirty="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$25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2</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71%</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6</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$13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smtClean="0">
                <a:solidFill>
                  <a:srgbClr val="FFFFFF"/>
                </a:solidFill>
                <a:latin typeface="Calibri" pitchFamily="34" charset="0"/>
                <a:cs typeface="Calibri" pitchFamily="34" charset="0"/>
              </a:rPr>
              <a:t>Who </a:t>
            </a:r>
            <a:r>
              <a:rPr lang="en-US" sz="3600" b="1">
                <a:solidFill>
                  <a:srgbClr val="FFFFFF"/>
                </a:solidFill>
                <a:latin typeface="Calibri" pitchFamily="34" charset="0"/>
                <a:cs typeface="Calibri" pitchFamily="34" charset="0"/>
              </a:rPr>
              <a:t>i</a:t>
            </a:r>
            <a:r>
              <a:rPr lang="en-US" sz="3600" b="1" smtClean="0">
                <a:solidFill>
                  <a:srgbClr val="FFFFFF"/>
                </a:solidFill>
                <a:latin typeface="Calibri" pitchFamily="34" charset="0"/>
                <a:cs typeface="Calibri" pitchFamily="34" charset="0"/>
              </a:rPr>
              <a:t>s </a:t>
            </a:r>
            <a:r>
              <a:rPr lang="en-US" sz="3600" b="1" dirty="0"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905000"/>
            <a:ext cx="3810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Myanmar</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153747" cy="634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Myanmar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12721</TotalTime>
  <Words>2458</Words>
  <Application>Microsoft Macintosh PowerPoint</Application>
  <PresentationFormat>On-screen Show (4:3)</PresentationFormat>
  <Paragraphs>229</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775</cp:revision>
  <cp:lastPrinted>2012-06-12T19:26:24Z</cp:lastPrinted>
  <dcterms:created xsi:type="dcterms:W3CDTF">2008-01-10T17:37:13Z</dcterms:created>
  <dcterms:modified xsi:type="dcterms:W3CDTF">2014-12-05T14:18:10Z</dcterms:modified>
</cp:coreProperties>
</file>