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2355" autoAdjust="0"/>
  </p:normalViewPr>
  <p:slideViewPr>
    <p:cSldViewPr snapToGrid="0">
      <p:cViewPr>
        <p:scale>
          <a:sx n="110" d="100"/>
          <a:sy n="110" d="100"/>
        </p:scale>
        <p:origin x="-704" y="304"/>
      </p:cViewPr>
      <p:guideLst>
        <p:guide orient="horz" pos="2160"/>
        <p:guide pos="2872"/>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Mozambique,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Mozambique</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Mozambique’s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a:t>
            </a:r>
            <a:r>
              <a:rPr lang="en-US" i="0" baseline="0" dirty="0" smtClean="0"/>
              <a:t> Mozambique </a:t>
            </a:r>
            <a:r>
              <a:rPr lang="en-US" i="1" dirty="0" smtClean="0"/>
              <a:t>Under-five child mortality rate </a:t>
            </a:r>
            <a:r>
              <a:rPr lang="en-US" dirty="0" smtClean="0"/>
              <a:t>and </a:t>
            </a:r>
            <a:r>
              <a:rPr lang="en-US" i="1" dirty="0" smtClean="0"/>
              <a:t>Maternal mortality ratio </a:t>
            </a:r>
            <a:r>
              <a:rPr lang="en-US" dirty="0" smtClean="0"/>
              <a:t>are declining, but are still high.  Newer UN</a:t>
            </a:r>
            <a:r>
              <a:rPr lang="en-US" baseline="0" dirty="0" smtClean="0"/>
              <a:t> estimates show an Under-five mortality rate of 87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Mozambique,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Mozambique, s</a:t>
            </a:r>
            <a:r>
              <a:rPr lang="en-US" dirty="0" smtClean="0"/>
              <a:t>ome </a:t>
            </a:r>
            <a:r>
              <a:rPr lang="en-US" dirty="0" smtClean="0"/>
              <a:t>34% </a:t>
            </a:r>
            <a:r>
              <a:rPr lang="en-US" dirty="0" smtClean="0"/>
              <a:t>of child deaths occur in the neonatal period.  Most of these can be prevented.  Post-neonatal deaths can, also,</a:t>
            </a:r>
            <a:r>
              <a:rPr lang="en-US" baseline="0" dirty="0" smtClean="0"/>
              <a:t> mostly be prevented and come mainly from Malaria,  Pneumonia, </a:t>
            </a:r>
            <a:r>
              <a:rPr lang="en-US" baseline="0" dirty="0" err="1" smtClean="0"/>
              <a:t>Diarrhoea</a:t>
            </a:r>
            <a:r>
              <a:rPr lang="en-US" baseline="0" dirty="0" smtClean="0"/>
              <a:t>, HIV/AIDS and Injuries.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data is available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a:t>
            </a:r>
            <a:r>
              <a:rPr lang="en-US" baseline="0" dirty="0" smtClean="0"/>
              <a:t>increased since 1997, </a:t>
            </a:r>
            <a:r>
              <a:rPr lang="en-US" baseline="0" dirty="0" smtClean="0"/>
              <a:t>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as </a:t>
            </a:r>
            <a:r>
              <a:rPr lang="en-US" dirty="0" smtClean="0"/>
              <a:t>86%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Mozambique, 91% </a:t>
            </a:r>
            <a:r>
              <a:rPr lang="en-US" sz="1200" kern="1200" dirty="0" smtClean="0">
                <a:solidFill>
                  <a:schemeClr val="tx1"/>
                </a:solidFill>
                <a:latin typeface="+mn-lt"/>
                <a:ea typeface="+mn-ea"/>
                <a:cs typeface="+mn-cs"/>
              </a:rPr>
              <a:t>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51%</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a:t>
            </a:r>
            <a:r>
              <a:rPr lang="en-US" baseline="0" dirty="0" smtClean="0"/>
              <a:t>rates are still below the minimum needed to save women’s lives.  Data </a:t>
            </a:r>
            <a:r>
              <a:rPr lang="en-US" baseline="0" dirty="0" smtClean="0"/>
              <a:t>are </a:t>
            </a:r>
            <a:r>
              <a:rPr lang="en-US" baseline="0" dirty="0" smtClean="0"/>
              <a:t>not available for </a:t>
            </a:r>
            <a:r>
              <a:rPr lang="en-US" i="1" baseline="0" dirty="0" smtClean="0"/>
              <a:t>Postnatal visit  </a:t>
            </a:r>
            <a:r>
              <a:rPr lang="en-US" baseline="0" dirty="0" smtClean="0"/>
              <a:t>for mom and </a:t>
            </a:r>
            <a:r>
              <a:rPr lang="en-US" baseline="0" dirty="0" smtClean="0"/>
              <a:t>baby.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Mozambique has data for 3 out of the 5 indicators related to immunization.</a:t>
            </a:r>
            <a:r>
              <a:rPr lang="en-US" i="0" baseline="0" dirty="0" smtClean="0"/>
              <a:t> </a:t>
            </a:r>
            <a:r>
              <a:rPr lang="en-US" i="0" dirty="0" smtClean="0"/>
              <a:t>Mozambique’s </a:t>
            </a:r>
            <a:r>
              <a:rPr lang="en-US" i="1" dirty="0" smtClean="0"/>
              <a:t>Immunization</a:t>
            </a:r>
            <a:r>
              <a:rPr lang="en-US" dirty="0" smtClean="0"/>
              <a:t> coverage </a:t>
            </a:r>
            <a:r>
              <a:rPr lang="en-US" dirty="0" smtClean="0"/>
              <a:t>comparatively</a:t>
            </a:r>
            <a:r>
              <a:rPr lang="en-US" baseline="0" dirty="0" smtClean="0"/>
              <a:t> high but there is still room for improvement.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2011 </a:t>
            </a:r>
            <a:r>
              <a:rPr lang="en-US" sz="1200" kern="1200" dirty="0" smtClean="0">
                <a:solidFill>
                  <a:schemeClr val="tx1"/>
                </a:solidFill>
                <a:latin typeface="+mn-lt"/>
                <a:ea typeface="+mn-ea"/>
                <a:cs typeface="+mn-cs"/>
              </a:rPr>
              <a:t>some </a:t>
            </a:r>
            <a:r>
              <a:rPr lang="en-US" sz="1200" kern="1200" dirty="0" smtClean="0">
                <a:solidFill>
                  <a:schemeClr val="tx1"/>
                </a:solidFill>
                <a:latin typeface="+mn-lt"/>
                <a:ea typeface="+mn-ea"/>
                <a:cs typeface="+mn-cs"/>
              </a:rPr>
              <a:t>50% </a:t>
            </a:r>
            <a:r>
              <a:rPr lang="en-US" sz="1200" kern="1200" dirty="0" smtClean="0">
                <a:solidFill>
                  <a:schemeClr val="tx1"/>
                </a:solidFill>
                <a:latin typeface="+mn-lt"/>
                <a:ea typeface="+mn-ea"/>
                <a:cs typeface="+mn-cs"/>
              </a:rPr>
              <a:t>of children with suspected pneumonia were taken to an appropriate health provider for treatment.   </a:t>
            </a:r>
            <a:r>
              <a:rPr lang="en-US" sz="1200" kern="12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 of children with suspected pneumonia received antibiotics.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56% </a:t>
            </a:r>
            <a:r>
              <a:rPr lang="en-US" dirty="0" smtClean="0"/>
              <a:t>of children with diarrhoea received increased fluids and continued feeding.</a:t>
            </a:r>
            <a:r>
              <a:rPr lang="en-US" baseline="0" dirty="0" smtClean="0"/>
              <a:t>  </a:t>
            </a:r>
            <a:r>
              <a:rPr lang="en-US" baseline="0" dirty="0" smtClean="0"/>
              <a:t>55</a:t>
            </a:r>
            <a:r>
              <a:rPr lang="en-US" dirty="0" smtClean="0"/>
              <a:t>% </a:t>
            </a:r>
            <a:r>
              <a:rPr lang="en-US" dirty="0" smtClean="0"/>
              <a:t>were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Mozambique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Mozambique</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although</a:t>
            </a:r>
            <a:r>
              <a:rPr lang="en-US" dirty="0" smtClean="0"/>
              <a:t>  in </a:t>
            </a:r>
            <a:r>
              <a:rPr lang="en-US" dirty="0" smtClean="0"/>
              <a:t>2011 </a:t>
            </a:r>
            <a:r>
              <a:rPr lang="en-US" dirty="0" smtClean="0"/>
              <a:t>was still only </a:t>
            </a:r>
            <a:r>
              <a:rPr lang="en-US" dirty="0" smtClean="0"/>
              <a:t>36%</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slowly </a:t>
            </a:r>
            <a:r>
              <a:rPr lang="en-US" baseline="0" dirty="0" smtClean="0"/>
              <a:t>declining, but remain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to </a:t>
            </a:r>
            <a:r>
              <a:rPr lang="en-US" baseline="0" dirty="0" smtClean="0"/>
              <a:t>43% </a:t>
            </a:r>
            <a:r>
              <a:rPr lang="en-US" baseline="0" dirty="0" smtClean="0"/>
              <a:t>in </a:t>
            </a:r>
            <a:r>
              <a:rPr lang="en-US" baseline="0" dirty="0" smtClean="0"/>
              <a:t>2011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rural</a:t>
            </a:r>
            <a:r>
              <a:rPr lang="en-US" baseline="0" dirty="0" smtClean="0"/>
              <a:t> areas </a:t>
            </a:r>
            <a:r>
              <a:rPr lang="en-US" baseline="0" dirty="0" smtClean="0"/>
              <a:t>65% </a:t>
            </a:r>
            <a:r>
              <a:rPr lang="en-US" baseline="0" dirty="0" smtClean="0"/>
              <a:t>of the population lack a</a:t>
            </a:r>
            <a:r>
              <a:rPr lang="en-US" dirty="0" smtClean="0"/>
              <a:t>ccess</a:t>
            </a:r>
            <a:r>
              <a:rPr lang="en-US" baseline="0" dirty="0" smtClean="0"/>
              <a:t> to </a:t>
            </a:r>
            <a:r>
              <a:rPr lang="en-US" i="1" baseline="0" dirty="0" smtClean="0"/>
              <a:t>Improved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 </a:t>
            </a:r>
            <a:r>
              <a:rPr lang="en-US" dirty="0" smtClean="0"/>
              <a:t>of the total population still practice </a:t>
            </a:r>
            <a:r>
              <a:rPr lang="en-US" i="0" dirty="0" smtClean="0"/>
              <a:t>open defecation</a:t>
            </a:r>
            <a:r>
              <a:rPr lang="en-US" dirty="0" smtClean="0"/>
              <a:t>.  </a:t>
            </a:r>
            <a:r>
              <a:rPr lang="en-US" smtClean="0"/>
              <a:t>Another </a:t>
            </a:r>
            <a:r>
              <a:rPr lang="en-US" smtClean="0"/>
              <a:t>35%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Mozambique shows full adoption of most policies being tracked by Countdown.   It would be important to understand why adoption of these policies hasn’t happened.</a:t>
            </a:r>
            <a:r>
              <a:rPr lang="en-US" sz="1200" kern="1200" baseline="0" dirty="0" smtClean="0">
                <a:solidFill>
                  <a:schemeClr val="tx1"/>
                </a:solidFill>
                <a:latin typeface="+mn-lt"/>
                <a:ea typeface="+mn-ea"/>
                <a:cs typeface="+mn-cs"/>
              </a:rPr>
              <a:t>  It’s also useful to review </a:t>
            </a:r>
            <a:r>
              <a:rPr lang="en-US" sz="1200" kern="1200" dirty="0" smtClean="0">
                <a:solidFill>
                  <a:schemeClr val="tx1"/>
                </a:solidFill>
                <a:latin typeface="+mn-lt"/>
                <a:ea typeface="+mn-ea"/>
                <a:cs typeface="+mn-cs"/>
              </a:rPr>
              <a:t>the current status of implementation</a:t>
            </a:r>
            <a:r>
              <a:rPr lang="en-US" sz="1200" kern="1200" baseline="0" dirty="0" smtClean="0">
                <a:solidFill>
                  <a:schemeClr val="tx1"/>
                </a:solidFill>
                <a:latin typeface="+mn-lt"/>
                <a:ea typeface="+mn-ea"/>
                <a:cs typeface="+mn-cs"/>
              </a:rPr>
              <a:t> for each policy. </a:t>
            </a:r>
            <a:r>
              <a:rPr lang="en-US" sz="1200" kern="1200" dirty="0" smtClean="0">
                <a:solidFill>
                  <a:schemeClr val="tx1"/>
                </a:solidFill>
                <a:latin typeface="+mn-lt"/>
                <a:ea typeface="+mn-ea"/>
                <a:cs typeface="+mn-cs"/>
              </a:rPr>
              <a:t> Adopting these policies and implementing them at scale can contribute to improved coverage of life 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baseline="0" dirty="0" smtClean="0"/>
              <a:t>, but all indicators show gaps in coverage.  Smaller coverage gaps are found for </a:t>
            </a:r>
            <a:r>
              <a:rPr lang="en-US" i="1" baseline="0" dirty="0" smtClean="0"/>
              <a:t>Early initiation of breastfeeding</a:t>
            </a:r>
            <a:r>
              <a:rPr lang="en-US" i="0" baseline="0" dirty="0" smtClean="0"/>
              <a:t> </a:t>
            </a:r>
            <a:r>
              <a:rPr lang="en-US" sz="1200" i="1" kern="1200" dirty="0" smtClean="0">
                <a:solidFill>
                  <a:srgbClr val="FF0000"/>
                </a:solidFill>
                <a:latin typeface="+mn-lt"/>
                <a:ea typeface="+mn-ea"/>
                <a:cs typeface="+mn-cs"/>
              </a:rPr>
              <a:t>and </a:t>
            </a:r>
            <a:r>
              <a:rPr lang="en-US" sz="1200" i="1" kern="1200" smtClean="0">
                <a:solidFill>
                  <a:srgbClr val="FF0000"/>
                </a:solidFill>
                <a:latin typeface="+mn-lt"/>
                <a:ea typeface="+mn-ea"/>
                <a:cs typeface="+mn-cs"/>
              </a:rPr>
              <a:t>ITN use.</a:t>
            </a:r>
          </a:p>
          <a:p>
            <a:endParaRPr lang="en-US" baseline="0" dirty="0" smtClean="0"/>
          </a:p>
          <a:p>
            <a:r>
              <a:rPr lang="en-US" i="1" baseline="0" dirty="0" smtClean="0"/>
              <a:t>(These figures might differ from other charts due to differences in data sources.)</a:t>
            </a:r>
            <a:endParaRPr lang="en-US" baseline="0" dirty="0" smtClean="0"/>
          </a:p>
          <a:p>
            <a:r>
              <a:rPr lang="en-US" i="1" baseline="0" dirty="0" smtClean="0"/>
              <a:t>(Note: Additional Equity slides for Mozambique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P</a:t>
            </a:r>
            <a:r>
              <a:rPr lang="en-US" dirty="0" smtClean="0"/>
              <a:t>art 2 will describe</a:t>
            </a:r>
            <a:r>
              <a:rPr lang="en-US" baseline="0" dirty="0" smtClean="0"/>
              <a:t> the </a:t>
            </a:r>
            <a:r>
              <a:rPr lang="en-GB" i="0" baseline="0" dirty="0" smtClean="0"/>
              <a:t>Mozambique</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Mozambique</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Mozambique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20818" y="268288"/>
            <a:ext cx="623454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62589" y="1432557"/>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1838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87 deaths </a:t>
            </a:r>
            <a:r>
              <a:rPr lang="en-US" sz="2200" dirty="0">
                <a:latin typeface="+mn-lt"/>
              </a:rPr>
              <a:t>per 1000 live births</a:t>
            </a:r>
          </a:p>
          <a:p>
            <a:pPr algn="ctr"/>
            <a:r>
              <a:rPr lang="en-US" sz="2200" dirty="0" smtClean="0">
                <a:latin typeface="+mn-lt"/>
              </a:rPr>
              <a:t>Infant mortality rate (IMR) </a:t>
            </a:r>
            <a:r>
              <a:rPr lang="en-US" sz="2200" dirty="0">
                <a:latin typeface="+mn-lt"/>
              </a:rPr>
              <a:t>= 6</a:t>
            </a:r>
            <a:r>
              <a:rPr lang="en-US" sz="2200" dirty="0" smtClean="0">
                <a:latin typeface="+mn-lt"/>
              </a:rPr>
              <a:t>2 deaths </a:t>
            </a:r>
            <a:r>
              <a:rPr lang="en-US" sz="2200" dirty="0">
                <a:latin typeface="+mn-lt"/>
              </a:rPr>
              <a:t>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30 deaths </a:t>
            </a:r>
            <a:r>
              <a:rPr lang="en-US" sz="2200" dirty="0">
                <a:latin typeface="+mn-lt"/>
              </a:rPr>
              <a:t>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5158" y="1897763"/>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1454843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830" y="2082477"/>
            <a:ext cx="2540832"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34%</a:t>
            </a:r>
            <a:endParaRPr lang="en-US" sz="2400" dirty="0" smtClean="0">
              <a:latin typeface="+mn-lt"/>
              <a:cs typeface="Calibri" pitchFamily="34" charset="0"/>
            </a:endParaRPr>
          </a:p>
          <a:p>
            <a:pPr lvl="0">
              <a:defRPr/>
            </a:pPr>
            <a:r>
              <a:rPr lang="en-US" sz="2400" dirty="0">
                <a:solidFill>
                  <a:prstClr val="black"/>
                </a:solidFill>
                <a:latin typeface="Calibri"/>
                <a:cs typeface="Calibri" pitchFamily="34" charset="0"/>
              </a:rPr>
              <a:t>Malaria – </a:t>
            </a:r>
            <a:r>
              <a:rPr lang="en-US" sz="2400" dirty="0" smtClean="0">
                <a:solidFill>
                  <a:prstClr val="black"/>
                </a:solidFill>
                <a:latin typeface="Calibri"/>
                <a:cs typeface="Calibri" pitchFamily="34" charset="0"/>
              </a:rPr>
              <a:t>18%</a:t>
            </a:r>
            <a:endParaRPr lang="en-US" sz="2400" dirty="0">
              <a:solidFill>
                <a:prstClr val="black"/>
              </a:solidFill>
              <a:latin typeface="Calibri"/>
              <a:cs typeface="Calibri" pitchFamily="34" charset="0"/>
            </a:endParaRPr>
          </a:p>
          <a:p>
            <a:pPr lvl="0">
              <a:defRPr/>
            </a:pPr>
            <a:r>
              <a:rPr lang="en-US" sz="2400" dirty="0">
                <a:solidFill>
                  <a:prstClr val="black"/>
                </a:solidFill>
                <a:latin typeface="Calibri"/>
                <a:cs typeface="Calibri" pitchFamily="34" charset="0"/>
              </a:rPr>
              <a:t>Pneumonia – </a:t>
            </a:r>
            <a:r>
              <a:rPr lang="en-US" sz="2400" dirty="0" smtClean="0">
                <a:solidFill>
                  <a:prstClr val="black"/>
                </a:solidFill>
                <a:latin typeface="Calibri"/>
                <a:cs typeface="Calibri" pitchFamily="34" charset="0"/>
              </a:rPr>
              <a:t>12%</a:t>
            </a:r>
            <a:endParaRPr lang="en-US" sz="2400" dirty="0">
              <a:solidFill>
                <a:prstClr val="black"/>
              </a:solidFill>
              <a:latin typeface="Calibri"/>
              <a:cs typeface="Calibri" pitchFamily="34" charset="0"/>
            </a:endParaRPr>
          </a:p>
          <a:p>
            <a:pPr>
              <a:defRPr/>
            </a:pPr>
            <a:r>
              <a:rPr lang="en-US" sz="2400" dirty="0" err="1" smtClean="0">
                <a:solidFill>
                  <a:prstClr val="black"/>
                </a:solidFill>
                <a:latin typeface="Calibri"/>
                <a:cs typeface="Calibri" pitchFamily="34" charset="0"/>
              </a:rPr>
              <a:t>Diarrhoea</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9</a:t>
            </a:r>
            <a:r>
              <a:rPr lang="en-US" sz="2400" dirty="0" smtClean="0">
                <a:solidFill>
                  <a:prstClr val="black"/>
                </a:solidFill>
                <a:latin typeface="Calibri"/>
                <a:cs typeface="Calibri" pitchFamily="34" charset="0"/>
              </a:rPr>
              <a:t>%</a:t>
            </a:r>
          </a:p>
          <a:p>
            <a:pPr>
              <a:defRPr/>
            </a:pPr>
            <a:r>
              <a:rPr lang="en-US" sz="2400" dirty="0" smtClean="0">
                <a:solidFill>
                  <a:prstClr val="black"/>
                </a:solidFill>
                <a:latin typeface="Calibri"/>
                <a:cs typeface="Calibri" pitchFamily="34" charset="0"/>
              </a:rPr>
              <a:t>HIV/AIDS – 6%</a:t>
            </a:r>
          </a:p>
          <a:p>
            <a:pPr>
              <a:defRPr/>
            </a:pPr>
            <a:r>
              <a:rPr lang="en-US" sz="2400" dirty="0" smtClean="0">
                <a:solidFill>
                  <a:prstClr val="black"/>
                </a:solidFill>
                <a:latin typeface="Calibri"/>
                <a:cs typeface="Calibri" pitchFamily="34" charset="0"/>
              </a:rPr>
              <a:t>Injuries – 5%</a:t>
            </a: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67000" y="487651"/>
            <a:ext cx="6096000"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Mozambican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04805" y="1513618"/>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53735" y="326290"/>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31700" y="1161472"/>
            <a:ext cx="7480599"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8670" y="484909"/>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217637"/>
            <a:ext cx="6522332"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3457" y="1179945"/>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0848" y="1167245"/>
            <a:ext cx="6827032" cy="50652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57217" y="1168400"/>
            <a:ext cx="7429566"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03117" y="1254992"/>
            <a:ext cx="7061040"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697165" y="188434"/>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05912" y="1278081"/>
            <a:ext cx="6939994"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03079" y="1276927"/>
            <a:ext cx="7543351" cy="506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Mozambique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84942" y="1392382"/>
            <a:ext cx="6933441" cy="470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2018" y="1273463"/>
            <a:ext cx="6596201" cy="505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27222" y="1260764"/>
            <a:ext cx="6448884" cy="506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31670" y="1097982"/>
            <a:ext cx="6455260" cy="54252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31670" y="1063345"/>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49488"/>
            <a:ext cx="8229600" cy="51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 </a:t>
            </a:r>
            <a:r>
              <a:rPr lang="en-US" sz="2400" dirty="0" smtClean="0"/>
              <a:t>-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pPr marL="0" indent="0">
              <a:buNone/>
            </a:pPr>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4.5 </a:t>
            </a:r>
            <a:r>
              <a:rPr lang="en-US" sz="2200" dirty="0"/>
              <a:t>(</a:t>
            </a:r>
            <a:r>
              <a:rPr lang="en-US" sz="2200" dirty="0" smtClean="0"/>
              <a:t>2012)</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$66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9</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5</a:t>
            </a:r>
            <a:r>
              <a:rPr lang="en-US" sz="2200" b="1"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$24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$60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83728" y="406833"/>
            <a:ext cx="4029362"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18088" y="1176481"/>
            <a:ext cx="412591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latin typeface="+mn-lt"/>
                <a:cs typeface="Calibri" pitchFamily="34" charset="0"/>
              </a:rPr>
              <a:t>Mozambique</a:t>
            </a:r>
          </a:p>
          <a:p>
            <a:pPr>
              <a:spcBef>
                <a:spcPts val="600"/>
              </a:spcBef>
              <a:spcAft>
                <a:spcPts val="600"/>
              </a:spcAft>
              <a:defRPr/>
            </a:pPr>
            <a:r>
              <a:rPr lang="en-US" sz="2800" dirty="0" smtClean="0">
                <a:latin typeface="+mn-lt"/>
                <a:cs typeface="Calibri" pitchFamily="34" charset="0"/>
              </a:rPr>
              <a:t>The wide bars show  </a:t>
            </a:r>
            <a:r>
              <a:rPr lang="en-US" sz="2800" b="1" dirty="0" smtClean="0">
                <a:solidFill>
                  <a:srgbClr val="990033"/>
                </a:solidFill>
                <a:latin typeface="+mn-lt"/>
                <a:cs typeface="Calibri" pitchFamily="34" charset="0"/>
              </a:rPr>
              <a:t>inequalities in coverage </a:t>
            </a:r>
            <a:r>
              <a:rPr lang="en-US" sz="2800" dirty="0" smtClean="0">
                <a:latin typeface="+mn-lt"/>
                <a:cs typeface="Calibri" pitchFamily="34" charset="0"/>
              </a:rPr>
              <a:t>for most indicators. </a:t>
            </a:r>
          </a:p>
          <a:p>
            <a:pPr>
              <a:spcBef>
                <a:spcPts val="600"/>
              </a:spcBef>
              <a:spcAft>
                <a:spcPts val="600"/>
              </a:spcAft>
              <a:defRPr/>
            </a:pPr>
            <a:r>
              <a:rPr lang="en-US" sz="2800" dirty="0" smtClean="0">
                <a:latin typeface="+mn-lt"/>
                <a:cs typeface="Calibri" pitchFamily="34" charset="0"/>
              </a:rPr>
              <a:t>Inequality is greatest for skilled birth attendant. </a:t>
            </a:r>
          </a:p>
          <a:p>
            <a:pPr>
              <a:spcBef>
                <a:spcPts val="600"/>
              </a:spcBef>
              <a:spcAft>
                <a:spcPts val="600"/>
              </a:spcAft>
              <a:defRPr/>
            </a:pPr>
            <a:r>
              <a:rPr lang="en-US" sz="2800" dirty="0">
                <a:latin typeface="+mn-lt"/>
                <a:cs typeface="Calibri" pitchFamily="34" charset="0"/>
              </a:rPr>
              <a:t>E</a:t>
            </a:r>
            <a:r>
              <a:rPr lang="en-US" sz="2800" dirty="0" smtClean="0">
                <a:latin typeface="+mn-lt"/>
                <a:cs typeface="Calibri" pitchFamily="34" charset="0"/>
              </a:rPr>
              <a:t>arly breastfeeding initiation</a:t>
            </a:r>
            <a:r>
              <a:rPr lang="en-US" sz="2800" dirty="0">
                <a:latin typeface="+mn-lt"/>
                <a:cs typeface="Calibri" pitchFamily="34" charset="0"/>
              </a:rPr>
              <a:t> </a:t>
            </a:r>
            <a:r>
              <a:rPr lang="en-US" sz="2800" dirty="0" smtClean="0">
                <a:latin typeface="+mn-lt"/>
                <a:cs typeface="Calibri" pitchFamily="34" charset="0"/>
              </a:rPr>
              <a:t>and ITN use show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 </a:t>
            </a:r>
            <a:endParaRPr lang="en-US" sz="2800" dirty="0">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Mozambique </a:t>
            </a:r>
            <a:endParaRPr lang="en-US" sz="4600" dirty="0"/>
          </a:p>
        </p:txBody>
      </p:sp>
    </p:spTree>
    <p:extLst>
      <p:ext uri="{BB962C8B-B14F-4D97-AF65-F5344CB8AC3E}">
        <p14:creationId xmlns:p14="http://schemas.microsoft.com/office/powerpoint/2010/main" val="39822478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Mozambique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794293" y="1587260"/>
            <a:ext cx="5409432"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915064" y="1578634"/>
            <a:ext cx="5408103"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93965" y="1233577"/>
            <a:ext cx="6614201"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40" y="1000108"/>
            <a:ext cx="7831932" cy="528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12719</TotalTime>
  <Words>3044</Words>
  <Application>Microsoft Macintosh PowerPoint</Application>
  <PresentationFormat>On-screen Show (4:3)</PresentationFormat>
  <Paragraphs>266</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Mozambique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763</cp:revision>
  <cp:lastPrinted>2012-06-12T19:26:24Z</cp:lastPrinted>
  <dcterms:created xsi:type="dcterms:W3CDTF">2008-01-10T17:37:13Z</dcterms:created>
  <dcterms:modified xsi:type="dcterms:W3CDTF">2014-12-05T13:31:00Z</dcterms:modified>
</cp:coreProperties>
</file>