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9050" autoAdjust="0"/>
  </p:normalViewPr>
  <p:slideViewPr>
    <p:cSldViewPr snapToGrid="0">
      <p:cViewPr>
        <p:scale>
          <a:sx n="110" d="100"/>
          <a:sy n="110" d="100"/>
        </p:scale>
        <p:origin x="-528" y="-72"/>
      </p:cViewPr>
      <p:guideLst>
        <p:guide orient="horz" pos="2160"/>
        <p:guide pos="2895"/>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Morocco,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Morocco</a:t>
            </a:r>
            <a:r>
              <a:rPr lang="en-US" i="0" baseline="0" smtClean="0"/>
              <a:t> </a:t>
            </a:r>
            <a:r>
              <a:rPr lang="en-US" i="0" smtClean="0"/>
              <a:t>has </a:t>
            </a:r>
            <a:r>
              <a:rPr lang="en-US" i="0" dirty="0" smtClean="0"/>
              <a:t>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Morocco’s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Morocco</a:t>
            </a:r>
            <a:r>
              <a:rPr lang="en-US" i="0" baseline="0" dirty="0" smtClean="0"/>
              <a:t> has made impressive progress in reducing the </a:t>
            </a:r>
            <a:r>
              <a:rPr lang="en-US" i="1" dirty="0" smtClean="0"/>
              <a:t>Under—five child mortality rate </a:t>
            </a:r>
            <a:r>
              <a:rPr lang="en-US" dirty="0" smtClean="0"/>
              <a:t>and </a:t>
            </a:r>
            <a:r>
              <a:rPr lang="en-US" i="1" dirty="0" smtClean="0"/>
              <a:t>Maternal mortality ratio.</a:t>
            </a:r>
            <a:r>
              <a:rPr lang="en-US" i="1" baseline="0" dirty="0" smtClean="0"/>
              <a:t>  </a:t>
            </a:r>
            <a:r>
              <a:rPr lang="en-US" dirty="0" smtClean="0"/>
              <a:t>Newer UN</a:t>
            </a:r>
            <a:r>
              <a:rPr lang="en-US" baseline="0" dirty="0" smtClean="0"/>
              <a:t> estimates show an Under-five mortality rate of 30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North Africa, </a:t>
            </a:r>
            <a:r>
              <a:rPr lang="en-US" i="0" smtClean="0"/>
              <a:t>including Morocco,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Morocco,</a:t>
            </a:r>
            <a:r>
              <a:rPr lang="en-US" baseline="0" dirty="0" smtClean="0"/>
              <a:t> s</a:t>
            </a:r>
            <a:r>
              <a:rPr lang="en-US" dirty="0" smtClean="0"/>
              <a:t>ome </a:t>
            </a:r>
            <a:r>
              <a:rPr lang="en-US" dirty="0" smtClean="0"/>
              <a:t>58% </a:t>
            </a:r>
            <a:r>
              <a:rPr lang="en-US" dirty="0" smtClean="0"/>
              <a:t>of child deaths occur in the neonatal period.  Most of these can be prevented.  Post-neonatal deaths can, also,</a:t>
            </a:r>
            <a:r>
              <a:rPr lang="en-US" baseline="0" dirty="0" smtClean="0"/>
              <a:t> mostly be prevented and come mainly from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 </a:t>
            </a:r>
          </a:p>
          <a:p>
            <a:r>
              <a:rPr lang="en-US" sz="1200" kern="1200" dirty="0" smtClean="0">
                <a:solidFill>
                  <a:schemeClr val="tx1"/>
                </a:solidFill>
                <a:latin typeface="+mn-lt"/>
                <a:ea typeface="+mn-ea"/>
                <a:cs typeface="+mn-cs"/>
              </a:rPr>
              <a:t>Data for Post</a:t>
            </a:r>
            <a:r>
              <a:rPr lang="en-US" sz="1200" kern="1200" baseline="0" dirty="0" smtClean="0">
                <a:solidFill>
                  <a:schemeClr val="tx1"/>
                </a:solidFill>
                <a:latin typeface="+mn-lt"/>
                <a:ea typeface="+mn-ea"/>
                <a:cs typeface="+mn-cs"/>
              </a:rPr>
              <a:t>natal care </a:t>
            </a:r>
            <a:r>
              <a:rPr lang="en-US" sz="1200" kern="1200" dirty="0" smtClean="0">
                <a:solidFill>
                  <a:schemeClr val="tx1"/>
                </a:solidFill>
                <a:latin typeface="+mn-lt"/>
                <a:ea typeface="+mn-ea"/>
                <a:cs typeface="+mn-cs"/>
              </a:rPr>
              <a:t>is missing.</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less than 50%.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Morocco, </a:t>
            </a:r>
            <a:r>
              <a:rPr lang="en-US" baseline="0" dirty="0" smtClean="0"/>
              <a:t>77% </a:t>
            </a:r>
            <a:r>
              <a:rPr lang="en-US" sz="1200" kern="1200" dirty="0" smtClean="0">
                <a:solidFill>
                  <a:schemeClr val="tx1"/>
                </a:solidFill>
                <a:latin typeface="+mn-lt"/>
                <a:ea typeface="+mn-ea"/>
                <a:cs typeface="+mn-cs"/>
              </a:rPr>
              <a:t>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31%</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are attending the necessary 4 visits,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baseline="0" dirty="0" smtClean="0"/>
              <a:t>Data </a:t>
            </a:r>
            <a:r>
              <a:rPr lang="en-US" baseline="0" dirty="0" smtClean="0"/>
              <a:t>for </a:t>
            </a:r>
            <a:r>
              <a:rPr lang="en-US" i="1" baseline="0" dirty="0" smtClean="0"/>
              <a:t>Postnatal visits  </a:t>
            </a:r>
            <a:r>
              <a:rPr lang="en-US" baseline="0" dirty="0" smtClean="0"/>
              <a:t>for mom and baby </a:t>
            </a:r>
            <a:r>
              <a:rPr lang="en-US" baseline="0" dirty="0" smtClean="0"/>
              <a:t>are </a:t>
            </a:r>
            <a:r>
              <a:rPr lang="en-US" baseline="0" dirty="0" smtClean="0"/>
              <a:t>not yet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Morocco’s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2010-11 </a:t>
            </a:r>
            <a:r>
              <a:rPr lang="en-US" dirty="0" smtClean="0"/>
              <a:t>some </a:t>
            </a:r>
            <a:r>
              <a:rPr lang="en-US" dirty="0" smtClean="0"/>
              <a:t>70% </a:t>
            </a:r>
            <a:r>
              <a:rPr lang="en-US" dirty="0" smtClean="0"/>
              <a:t>of children</a:t>
            </a:r>
            <a:r>
              <a:rPr lang="en-US" baseline="0" dirty="0" smtClean="0"/>
              <a:t> were taken to an appropriate provider when their children had suspected pneumonia.  Data on those receiving antibiotics </a:t>
            </a:r>
            <a:r>
              <a:rPr lang="en-US" baseline="0" dirty="0" smtClean="0"/>
              <a:t>are </a:t>
            </a:r>
            <a:r>
              <a:rPr lang="en-US" baseline="0" dirty="0" smtClean="0"/>
              <a:t>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Morocco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Morocco</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(You might choose to omit this slide from the presentation.)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shown here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have varied since 1987 and were</a:t>
            </a:r>
            <a:r>
              <a:rPr lang="en-US" baseline="0" dirty="0" smtClean="0"/>
              <a:t> 31% in 2004</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 </a:t>
            </a:r>
            <a:r>
              <a:rPr lang="en-US" dirty="0" smtClean="0"/>
              <a:t>of the rural population</a:t>
            </a:r>
            <a:r>
              <a:rPr lang="en-US" baseline="0" dirty="0" smtClean="0"/>
              <a:t> lack a</a:t>
            </a:r>
            <a:r>
              <a:rPr lang="en-US" dirty="0" smtClean="0"/>
              <a:t>ccess</a:t>
            </a:r>
            <a:r>
              <a:rPr lang="en-US" baseline="0" dirty="0" smtClean="0"/>
              <a:t> to </a:t>
            </a:r>
            <a:r>
              <a:rPr lang="en-US" i="1" baseline="0" dirty="0" smtClean="0"/>
              <a:t>Improved drinking water, </a:t>
            </a:r>
            <a:r>
              <a:rPr lang="en-US" i="0" baseline="0" dirty="0" smtClean="0"/>
              <a:t>with many depending on surface water.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a:t>
            </a:r>
            <a:r>
              <a:rPr lang="en-US" dirty="0" smtClean="0"/>
              <a:t>of the rural population still practice </a:t>
            </a:r>
            <a:r>
              <a:rPr lang="en-US" i="0" dirty="0" smtClean="0"/>
              <a:t>open defecation</a:t>
            </a:r>
            <a:r>
              <a:rPr lang="en-US" dirty="0" smtClean="0"/>
              <a:t>.  </a:t>
            </a:r>
            <a:r>
              <a:rPr lang="en-US" smtClean="0"/>
              <a:t>Another </a:t>
            </a:r>
            <a:r>
              <a:rPr lang="en-US" smtClean="0"/>
              <a:t>1%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Morocco has adopted many of the policies being tracked by Countdown.  </a:t>
            </a:r>
            <a:r>
              <a:rPr lang="en-US" dirty="0" smtClean="0"/>
              <a:t>For some of the policies </a:t>
            </a:r>
            <a:r>
              <a:rPr lang="en-US" baseline="0" dirty="0" smtClean="0"/>
              <a:t>information was not available.  Adopting internationally recommended policies and implementing them at scale can contribute to improved coverage of lifesaving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Antenatal care</a:t>
            </a:r>
            <a:r>
              <a:rPr lang="en-US" i="0" baseline="0" dirty="0" smtClean="0"/>
              <a:t> and</a:t>
            </a:r>
            <a:r>
              <a:rPr lang="en-US" dirty="0" smtClean="0"/>
              <a:t> </a:t>
            </a:r>
            <a:r>
              <a:rPr lang="en-US" i="1" baseline="0" dirty="0" smtClean="0"/>
              <a:t>Skilled birth attendant</a:t>
            </a:r>
            <a:r>
              <a:rPr lang="en-US" baseline="0" dirty="0" smtClean="0"/>
              <a:t>, which depend more on health facilities.  Other</a:t>
            </a:r>
            <a:r>
              <a:rPr lang="en-US" sz="1200" kern="1200" dirty="0" smtClean="0">
                <a:solidFill>
                  <a:srgbClr val="FF0000"/>
                </a:solidFill>
                <a:latin typeface="+mn-lt"/>
                <a:ea typeface="+mn-ea"/>
                <a:cs typeface="+mn-cs"/>
              </a:rPr>
              <a:t> interventions -</a:t>
            </a:r>
            <a:r>
              <a:rPr lang="en-US" sz="120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F</a:t>
            </a:r>
            <a:r>
              <a:rPr lang="en-US" sz="1200" i="1" kern="1200" dirty="0" smtClean="0">
                <a:solidFill>
                  <a:srgbClr val="FF0000"/>
                </a:solidFill>
                <a:latin typeface="+mn-lt"/>
                <a:ea typeface="+mn-ea"/>
                <a:cs typeface="+mn-cs"/>
              </a:rPr>
              <a:t>amily</a:t>
            </a:r>
            <a:r>
              <a:rPr lang="en-US" sz="1200" i="1" kern="1200" baseline="0" dirty="0" smtClean="0">
                <a:solidFill>
                  <a:srgbClr val="FF0000"/>
                </a:solidFill>
                <a:latin typeface="+mn-lt"/>
                <a:ea typeface="+mn-ea"/>
                <a:cs typeface="+mn-cs"/>
              </a:rPr>
              <a:t> planning</a:t>
            </a:r>
            <a:r>
              <a:rPr lang="en-US" sz="1200" i="1" kern="1200" dirty="0" smtClean="0">
                <a:solidFill>
                  <a:srgbClr val="FF0000"/>
                </a:solidFill>
                <a:latin typeface="+mn-lt"/>
                <a:ea typeface="+mn-ea"/>
                <a:cs typeface="+mn-cs"/>
              </a:rPr>
              <a:t>, Vitamin A supplementation, Immunization</a:t>
            </a:r>
            <a:r>
              <a:rPr lang="en-US" sz="1200" i="0" kern="1200" baseline="0" dirty="0" smtClean="0">
                <a:solidFill>
                  <a:srgbClr val="FF0000"/>
                </a:solidFill>
                <a:latin typeface="+mn-lt"/>
                <a:ea typeface="+mn-ea"/>
                <a:cs typeface="+mn-cs"/>
              </a:rPr>
              <a:t>, that are often </a:t>
            </a:r>
            <a:r>
              <a:rPr lang="en-US" sz="1200" kern="1200" dirty="0" smtClean="0">
                <a:solidFill>
                  <a:srgbClr val="FF0000"/>
                </a:solidFill>
                <a:latin typeface="+mn-lt"/>
                <a:ea typeface="+mn-ea"/>
                <a:cs typeface="+mn-cs"/>
              </a:rPr>
              <a:t>delivered at community level, 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Morocco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Morocco</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Morocco</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Morocco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90091" y="268288"/>
            <a:ext cx="617681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66498" y="1444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1015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30 deaths </a:t>
            </a:r>
            <a:r>
              <a:rPr lang="en-US" sz="2200" dirty="0">
                <a:latin typeface="+mn-lt"/>
              </a:rPr>
              <a:t>per 1000 live births</a:t>
            </a:r>
          </a:p>
          <a:p>
            <a:pPr algn="ctr"/>
            <a:r>
              <a:rPr lang="en-US" sz="2200" dirty="0" smtClean="0">
                <a:latin typeface="+mn-lt"/>
              </a:rPr>
              <a:t>Infant mortality rate (IMR) </a:t>
            </a:r>
            <a:r>
              <a:rPr lang="en-US" sz="2200" dirty="0">
                <a:latin typeface="+mn-lt"/>
              </a:rPr>
              <a:t>= </a:t>
            </a:r>
            <a:r>
              <a:rPr lang="en-US" sz="2200" dirty="0" smtClean="0">
                <a:latin typeface="+mn-lt"/>
              </a:rPr>
              <a:t>26 deaths </a:t>
            </a:r>
            <a:r>
              <a:rPr lang="en-US" sz="2200" dirty="0">
                <a:latin typeface="+mn-lt"/>
              </a:rPr>
              <a:t>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18 deaths </a:t>
            </a:r>
            <a:r>
              <a:rPr lang="en-US" sz="2200" dirty="0">
                <a:latin typeface="+mn-lt"/>
              </a:rPr>
              <a:t>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56362" y="1911927"/>
            <a:ext cx="9031275"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94115" y="2070795"/>
            <a:ext cx="2933979"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37%</a:t>
            </a:r>
            <a:endParaRPr lang="en-US" sz="2400" dirty="0">
              <a:latin typeface="+mn-lt"/>
            </a:endParaRPr>
          </a:p>
          <a:p>
            <a:r>
              <a:rPr lang="en-US" sz="2400" dirty="0">
                <a:latin typeface="+mn-lt"/>
              </a:rPr>
              <a:t>Hypertension – </a:t>
            </a:r>
            <a:r>
              <a:rPr lang="en-US" sz="2400" dirty="0" smtClean="0">
                <a:latin typeface="+mn-lt"/>
              </a:rPr>
              <a:t>17%</a:t>
            </a:r>
          </a:p>
          <a:p>
            <a:r>
              <a:rPr lang="en-US" sz="2400" dirty="0" smtClean="0">
                <a:latin typeface="+mn-lt"/>
              </a:rPr>
              <a:t>Sepsis – 6%</a:t>
            </a:r>
          </a:p>
          <a:p>
            <a:r>
              <a:rPr lang="en-US" sz="2400" dirty="0" smtClean="0">
                <a:latin typeface="+mn-lt"/>
              </a:rPr>
              <a:t>Embolism – 3%</a:t>
            </a:r>
          </a:p>
          <a:p>
            <a:pPr lvl="0"/>
            <a:r>
              <a:rPr lang="en-US" sz="2400" dirty="0">
                <a:solidFill>
                  <a:prstClr val="black"/>
                </a:solidFill>
                <a:latin typeface="Calibri"/>
              </a:rPr>
              <a:t>Unsafe abortion – </a:t>
            </a:r>
            <a:r>
              <a:rPr lang="en-US" sz="2400" dirty="0" smtClean="0">
                <a:solidFill>
                  <a:prstClr val="black"/>
                </a:solidFill>
                <a:latin typeface="Calibri"/>
              </a:rPr>
              <a:t>2%</a:t>
            </a:r>
            <a:endParaRPr lang="en-US" sz="2400" dirty="0" smtClean="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01635" y="268288"/>
            <a:ext cx="6165273"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North African mothers dies?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3285836" y="1787237"/>
            <a:ext cx="5467017" cy="3625200"/>
          </a:xfrm>
          <a:prstGeom prst="rect">
            <a:avLst/>
          </a:prstGeom>
        </p:spPr>
      </p:pic>
    </p:spTree>
    <p:extLst>
      <p:ext uri="{BB962C8B-B14F-4D97-AF65-F5344CB8AC3E}">
        <p14:creationId xmlns:p14="http://schemas.microsoft.com/office/powerpoint/2010/main" val="19224530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60557" y="2042573"/>
            <a:ext cx="254083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58%</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11%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6%</a:t>
            </a:r>
          </a:p>
          <a:p>
            <a:pPr>
              <a:defRPr/>
            </a:pPr>
            <a:r>
              <a:rPr lang="en-US" sz="2400" dirty="0" smtClean="0">
                <a:latin typeface="+mn-lt"/>
                <a:cs typeface="Calibri" pitchFamily="34" charset="0"/>
              </a:rPr>
              <a:t>Injuries – 6%</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90089" y="326015"/>
            <a:ext cx="6084455"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Moroccan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009869" y="1445400"/>
            <a:ext cx="5632850"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53734" y="245470"/>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67865" y="1185719"/>
            <a:ext cx="7608269"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8000" y="525528"/>
            <a:ext cx="676800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5251" y="1252273"/>
            <a:ext cx="6633497"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23661" y="1317337"/>
            <a:ext cx="6496677" cy="50652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63639" y="1316182"/>
            <a:ext cx="6816722" cy="504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939608" y="1177636"/>
            <a:ext cx="7264783"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40608" y="1289627"/>
            <a:ext cx="7262784"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21305" y="1243445"/>
            <a:ext cx="7101389"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754" y="1000108"/>
            <a:ext cx="7581958" cy="51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Morocco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653" y="1223957"/>
            <a:ext cx="7548563" cy="507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98497" y="1238828"/>
            <a:ext cx="6747005" cy="505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7635" y="1068747"/>
            <a:ext cx="6751404" cy="531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92874" y="1108364"/>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51007" y="1097982"/>
            <a:ext cx="6489611"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YES</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
        <p:nvSpPr>
          <p:cNvPr id="2" name="TextBox 1"/>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15.1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69%  </a:t>
            </a:r>
            <a:r>
              <a:rPr lang="en-US" sz="2200" dirty="0" smtClean="0"/>
              <a:t>(2000)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$340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6</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59%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$4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a:t>
            </a:r>
            <a:r>
              <a:rPr lang="en-US" sz="2200" b="1" dirty="0">
                <a:solidFill>
                  <a:srgbClr val="800000"/>
                </a:solidFill>
              </a:rPr>
              <a:t>7</a:t>
            </a:r>
            <a:r>
              <a:rPr lang="en-US" sz="2200" b="1" dirty="0" smtClean="0">
                <a:solidFill>
                  <a:srgbClr val="800000"/>
                </a:solidFill>
              </a:rPr>
              <a:t>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37545" y="268288"/>
            <a:ext cx="412172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54385" y="1147156"/>
            <a:ext cx="4189615"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latin typeface="+mn-lt"/>
                <a:cs typeface="Calibri" pitchFamily="34" charset="0"/>
              </a:rPr>
              <a:t>                 </a:t>
            </a:r>
            <a:r>
              <a:rPr lang="en-US" sz="2800" b="1" dirty="0" smtClean="0">
                <a:latin typeface="+mn-lt"/>
                <a:cs typeface="Calibri" pitchFamily="34" charset="0"/>
              </a:rPr>
              <a:t>Morocco</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antenatal care and skilled birth attendant.</a:t>
            </a:r>
          </a:p>
          <a:p>
            <a:pPr>
              <a:spcBef>
                <a:spcPts val="600"/>
              </a:spcBef>
              <a:spcAft>
                <a:spcPts val="600"/>
              </a:spcAft>
              <a:defRPr/>
            </a:pPr>
            <a:r>
              <a:rPr lang="en-US" sz="2800" dirty="0" smtClean="0">
                <a:latin typeface="+mn-lt"/>
                <a:cs typeface="Calibri" pitchFamily="34" charset="0"/>
              </a:rPr>
              <a:t>Family planning, DPT3, and  vitamin A,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8"/>
            <a:ext cx="4140000" cy="63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Morocco </a:t>
            </a:r>
            <a:endParaRPr lang="en-US" sz="4600" dirty="0"/>
          </a:p>
        </p:txBody>
      </p:sp>
    </p:spTree>
    <p:extLst>
      <p:ext uri="{BB962C8B-B14F-4D97-AF65-F5344CB8AC3E}">
        <p14:creationId xmlns:p14="http://schemas.microsoft.com/office/powerpoint/2010/main" val="5319722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Morocco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71932" y="1552755"/>
            <a:ext cx="5398693"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80558" y="1621766"/>
            <a:ext cx="5432735"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42203" y="1181819"/>
            <a:ext cx="6657097"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302588" y="1233576"/>
            <a:ext cx="6601884"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12174</TotalTime>
  <Words>2970</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Morocco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714</cp:revision>
  <cp:lastPrinted>2012-06-12T19:26:24Z</cp:lastPrinted>
  <dcterms:created xsi:type="dcterms:W3CDTF">2008-01-10T17:37:13Z</dcterms:created>
  <dcterms:modified xsi:type="dcterms:W3CDTF">2014-12-05T10:56:06Z</dcterms:modified>
</cp:coreProperties>
</file>