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7"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7603" autoAdjust="0"/>
  </p:normalViewPr>
  <p:slideViewPr>
    <p:cSldViewPr snapToGrid="0">
      <p:cViewPr>
        <p:scale>
          <a:sx n="110" d="100"/>
          <a:sy n="110" d="100"/>
        </p:scale>
        <p:origin x="-464" y="-16"/>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08/12/2014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08/12/2014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Mexico,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Mexico</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Mexico’s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Mexico</a:t>
            </a:r>
            <a:r>
              <a:rPr lang="en-US" i="0" baseline="0" dirty="0" smtClean="0"/>
              <a:t> has made impressive progress in reducing the </a:t>
            </a:r>
            <a:r>
              <a:rPr lang="en-US" i="1" dirty="0" smtClean="0"/>
              <a:t>Under-five child mortality rate </a:t>
            </a:r>
            <a:r>
              <a:rPr lang="en-US" dirty="0" smtClean="0"/>
              <a:t>and </a:t>
            </a:r>
            <a:r>
              <a:rPr lang="en-US" i="1" dirty="0" smtClean="0"/>
              <a:t>Maternal mortality ratio.  </a:t>
            </a:r>
            <a:r>
              <a:rPr lang="en-US" dirty="0" smtClean="0"/>
              <a:t> Newer UN</a:t>
            </a:r>
            <a:r>
              <a:rPr lang="en-US" baseline="0" dirty="0" smtClean="0"/>
              <a:t> estimates show an Under-five mortality rate of 15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Latin American and Caribbean (LAC) region, </a:t>
            </a:r>
            <a:r>
              <a:rPr lang="en-US" i="0" smtClean="0"/>
              <a:t>including Mexico,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868" indent="-285718" eaLnBrk="0" hangingPunct="0">
              <a:defRPr>
                <a:solidFill>
                  <a:schemeClr val="tx1"/>
                </a:solidFill>
                <a:latin typeface="Arial" charset="0"/>
                <a:cs typeface="Arial" charset="0"/>
              </a:defRPr>
            </a:lvl2pPr>
            <a:lvl3pPr marL="1142874" indent="-228574" eaLnBrk="0" hangingPunct="0">
              <a:defRPr>
                <a:solidFill>
                  <a:schemeClr val="tx1"/>
                </a:solidFill>
                <a:latin typeface="Arial" charset="0"/>
                <a:cs typeface="Arial" charset="0"/>
              </a:defRPr>
            </a:lvl3pPr>
            <a:lvl4pPr marL="1600023" indent="-228574" eaLnBrk="0" hangingPunct="0">
              <a:defRPr>
                <a:solidFill>
                  <a:schemeClr val="tx1"/>
                </a:solidFill>
                <a:latin typeface="Arial" charset="0"/>
                <a:cs typeface="Arial" charset="0"/>
              </a:defRPr>
            </a:lvl4pPr>
            <a:lvl5pPr marL="2057174" indent="-228574" eaLnBrk="0" hangingPunct="0">
              <a:defRPr>
                <a:solidFill>
                  <a:schemeClr val="tx1"/>
                </a:solidFill>
                <a:latin typeface="Arial" charset="0"/>
                <a:cs typeface="Arial" charset="0"/>
              </a:defRPr>
            </a:lvl5pPr>
            <a:lvl6pPr marL="2514322" indent="-228574" eaLnBrk="0" fontAlgn="base" hangingPunct="0">
              <a:spcBef>
                <a:spcPct val="0"/>
              </a:spcBef>
              <a:spcAft>
                <a:spcPct val="0"/>
              </a:spcAft>
              <a:defRPr>
                <a:solidFill>
                  <a:schemeClr val="tx1"/>
                </a:solidFill>
                <a:latin typeface="Arial" charset="0"/>
                <a:cs typeface="Arial" charset="0"/>
              </a:defRPr>
            </a:lvl6pPr>
            <a:lvl7pPr marL="2971470" indent="-228574" eaLnBrk="0" fontAlgn="base" hangingPunct="0">
              <a:spcBef>
                <a:spcPct val="0"/>
              </a:spcBef>
              <a:spcAft>
                <a:spcPct val="0"/>
              </a:spcAft>
              <a:defRPr>
                <a:solidFill>
                  <a:schemeClr val="tx1"/>
                </a:solidFill>
                <a:latin typeface="Arial" charset="0"/>
                <a:cs typeface="Arial" charset="0"/>
              </a:defRPr>
            </a:lvl7pPr>
            <a:lvl8pPr marL="3428621" indent="-228574" eaLnBrk="0" fontAlgn="base" hangingPunct="0">
              <a:spcBef>
                <a:spcPct val="0"/>
              </a:spcBef>
              <a:spcAft>
                <a:spcPct val="0"/>
              </a:spcAft>
              <a:defRPr>
                <a:solidFill>
                  <a:schemeClr val="tx1"/>
                </a:solidFill>
                <a:latin typeface="Arial" charset="0"/>
                <a:cs typeface="Arial" charset="0"/>
              </a:defRPr>
            </a:lvl8pPr>
            <a:lvl9pPr marL="3885770" indent="-228574"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Mexico, some 44% of child deaths occur in the neonatal period.  Most of these can be prevented.  Post-neonatal deaths can, also,</a:t>
            </a:r>
            <a:r>
              <a:rPr lang="en-US" baseline="0" dirty="0" smtClean="0"/>
              <a:t> mostly be prevented and come mainly from  Pneumonia, Injuries,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2013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 There are no data available for Postnatal care. </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very high,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be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Mexico, 96</a:t>
            </a:r>
            <a:r>
              <a:rPr lang="en-US" baseline="0" dirty="0" smtClean="0"/>
              <a:t>% </a:t>
            </a:r>
            <a:r>
              <a:rPr lang="en-US" sz="1200" kern="1200" dirty="0" smtClean="0">
                <a:solidFill>
                  <a:schemeClr val="tx1"/>
                </a:solidFill>
                <a:effectLst/>
                <a:latin typeface="+mn-lt"/>
                <a:ea typeface="+mn-ea"/>
                <a:cs typeface="+mn-cs"/>
              </a:rPr>
              <a:t>of women are attending </a:t>
            </a:r>
            <a:r>
              <a:rPr lang="en-US" sz="1200" i="1" kern="1200" dirty="0" smtClean="0">
                <a:solidFill>
                  <a:schemeClr val="tx1"/>
                </a:solidFill>
                <a:effectLst/>
                <a:latin typeface="+mn-lt"/>
                <a:ea typeface="+mn-ea"/>
                <a:cs typeface="+mn-cs"/>
              </a:rPr>
              <a:t>Antenatal care</a:t>
            </a:r>
            <a:r>
              <a:rPr lang="en-US" sz="1200" kern="1200" dirty="0" smtClean="0">
                <a:solidFill>
                  <a:schemeClr val="tx1"/>
                </a:solidFill>
                <a:effectLst/>
                <a:latin typeface="+mn-lt"/>
                <a:ea typeface="+mn-ea"/>
                <a:cs typeface="+mn-cs"/>
              </a:rPr>
              <a:t> with a skilled provider at least once during pregnancy. 86%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C-Section rates are much higher than the minimum needed to save lives, perhaps adding unnecessary risks to delivery.  Data for </a:t>
            </a:r>
            <a:r>
              <a:rPr lang="en-US" i="1" baseline="0" dirty="0" smtClean="0"/>
              <a:t>Postnatal visit</a:t>
            </a:r>
            <a:r>
              <a:rPr lang="en-US" baseline="0" dirty="0" smtClean="0"/>
              <a:t>  for mom and baby or for </a:t>
            </a:r>
            <a:r>
              <a:rPr lang="en-US" i="1" baseline="0" dirty="0" smtClean="0"/>
              <a:t>Women with low body mass  </a:t>
            </a:r>
            <a:r>
              <a:rPr lang="en-US" baseline="0" dirty="0" smtClean="0"/>
              <a:t>are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Mexico’s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a:t>
            </a:r>
            <a:r>
              <a:rPr lang="en-US" baseline="0" dirty="0" smtClean="0"/>
              <a:t> available on </a:t>
            </a:r>
            <a:r>
              <a:rPr lang="en-US" dirty="0" smtClean="0"/>
              <a:t>% of children taken to an </a:t>
            </a:r>
            <a:r>
              <a:rPr lang="en-US" baseline="0" dirty="0" smtClean="0"/>
              <a:t>appropriate provider when their children had suspected pneumonia.  Data on those receiving antibiotics is also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 of children with diarrhoea were being treated with ORS in 2012.</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Mexico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Mexico</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a:t>
            </a:r>
            <a:r>
              <a:rPr lang="en-US" sz="1200" i="1" kern="1200" baseline="0" dirty="0" smtClean="0">
                <a:solidFill>
                  <a:schemeClr val="tx1"/>
                </a:solidFill>
                <a:effectLst/>
                <a:latin typeface="+mn-lt"/>
                <a:ea typeface="+mn-ea"/>
                <a:cs typeface="+mn-cs"/>
              </a:rPr>
              <a:t> presenter</a:t>
            </a:r>
            <a:r>
              <a:rPr lang="en-US" sz="1200" i="1" kern="1200" dirty="0" smtClean="0">
                <a:solidFill>
                  <a:schemeClr val="tx1"/>
                </a:solidFill>
                <a:effectLst/>
                <a:latin typeface="+mn-lt"/>
                <a:ea typeface="+mn-ea"/>
                <a:cs typeface="+mn-cs"/>
              </a:rPr>
              <a:t> might choose to omit this slide from the presentation.)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declining.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decreased</a:t>
            </a:r>
            <a:r>
              <a:rPr lang="en-US" baseline="0" dirty="0" smtClean="0"/>
              <a:t> since 1987 and were only 19% in 2009</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increase, especially in rural areas.  Around 9% of the rural population is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of the rural population still practices </a:t>
            </a:r>
            <a:r>
              <a:rPr lang="en-US" i="0" dirty="0" smtClean="0"/>
              <a:t>open defecation</a:t>
            </a:r>
            <a:r>
              <a:rPr lang="en-US" dirty="0" smtClean="0"/>
              <a:t>.  </a:t>
            </a:r>
            <a:r>
              <a:rPr lang="en-US" smtClean="0"/>
              <a:t>Another 8%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Mexico shows partial or full adoption of many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policies being tracked by Countdown.   It would be important to understand why full adoption hasn’t happened and the current status of implementation for each policy.  Adopting internationally recommended policies and implementing them at scale can often contribute to improved coverage of life 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Mexico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Mexico</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08/12/2014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08/12/2014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08/12/2014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08/12/2014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08/12/2014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08/12/2014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08/12/2014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08/12/2014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noProof="0" dirty="0" smtClean="0">
                <a:solidFill>
                  <a:srgbClr val="800000"/>
                </a:solidFill>
                <a:latin typeface="+mj-lt"/>
                <a:ea typeface="+mj-ea"/>
                <a:cs typeface="Calibri" pitchFamily="34" charset="0"/>
              </a:rPr>
              <a:t>Mexico</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Mexico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47818" y="199015"/>
            <a:ext cx="6188364"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54953" y="1455649"/>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171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15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13 </a:t>
            </a:r>
            <a:r>
              <a:rPr lang="en-US" sz="2200" dirty="0">
                <a:latin typeface="+mn-lt"/>
              </a:rPr>
              <a:t>deaths per 1000 live births</a:t>
            </a:r>
          </a:p>
          <a:p>
            <a:pPr algn="ctr"/>
            <a:r>
              <a:rPr lang="en-US" sz="2200" dirty="0" smtClean="0">
                <a:latin typeface="+mn-lt"/>
              </a:rPr>
              <a:t>Neonatal mortality rate (NMR) </a:t>
            </a:r>
            <a:r>
              <a:rPr lang="en-US" sz="2200" dirty="0">
                <a:latin typeface="+mn-lt"/>
              </a:rPr>
              <a:t>= 7</a:t>
            </a:r>
            <a:r>
              <a:rPr lang="en-US" sz="2200" dirty="0" smtClean="0">
                <a:latin typeface="+mn-lt"/>
              </a:rPr>
              <a:t>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6" name="Picture 5"/>
          <p:cNvPicPr>
            <a:picLocks noChangeAspect="1"/>
          </p:cNvPicPr>
          <p:nvPr/>
        </p:nvPicPr>
        <p:blipFill>
          <a:blip r:embed="rId3"/>
          <a:stretch>
            <a:fillRect/>
          </a:stretch>
        </p:blipFill>
        <p:spPr>
          <a:xfrm>
            <a:off x="164868" y="1945409"/>
            <a:ext cx="8814264"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Hypertension –23%</a:t>
            </a:r>
          </a:p>
          <a:p>
            <a:pPr defTabSz="914400" fontAlgn="base">
              <a:spcBef>
                <a:spcPct val="0"/>
              </a:spcBef>
              <a:spcAft>
                <a:spcPct val="0"/>
              </a:spcAft>
            </a:pPr>
            <a:r>
              <a:rPr lang="en-US" sz="2400" dirty="0">
                <a:solidFill>
                  <a:prstClr val="black"/>
                </a:solidFill>
                <a:latin typeface="Calibri"/>
                <a:cs typeface="Arial" charset="0"/>
              </a:rPr>
              <a:t>Haemorrhage – 22%</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8%</a:t>
            </a:r>
          </a:p>
          <a:p>
            <a:pPr defTabSz="914400" fontAlgn="base">
              <a:spcBef>
                <a:spcPct val="0"/>
              </a:spcBef>
              <a:spcAft>
                <a:spcPct val="0"/>
              </a:spcAft>
            </a:pPr>
            <a:r>
              <a:rPr lang="en-US" sz="2400" dirty="0">
                <a:solidFill>
                  <a:prstClr val="black"/>
                </a:solidFill>
                <a:latin typeface="Calibri"/>
                <a:cs typeface="Calibri" pitchFamily="34" charset="0"/>
              </a:rPr>
              <a:t>Embolism – 3%</a:t>
            </a:r>
            <a:endParaRPr lang="en-US" sz="2000"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2950234" y="268288"/>
            <a:ext cx="595222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mothers in the LAC region die?</a:t>
            </a:r>
          </a:p>
        </p:txBody>
      </p:sp>
      <p:pic>
        <p:nvPicPr>
          <p:cNvPr id="2050" name="Picture 2"/>
          <p:cNvPicPr>
            <a:picLocks noChangeAspect="1" noChangeArrowheads="1"/>
          </p:cNvPicPr>
          <p:nvPr/>
        </p:nvPicPr>
        <p:blipFill>
          <a:blip r:embed="rId3" cstate="print"/>
          <a:srcRect/>
          <a:stretch>
            <a:fillRect/>
          </a:stretch>
        </p:blipFill>
        <p:spPr bwMode="auto">
          <a:xfrm>
            <a:off x="3295292" y="1802922"/>
            <a:ext cx="5452243" cy="3600000"/>
          </a:xfrm>
          <a:prstGeom prst="rect">
            <a:avLst/>
          </a:prstGeom>
          <a:noFill/>
          <a:ln w="9525">
            <a:noFill/>
            <a:miter lim="800000"/>
            <a:headEnd/>
            <a:tailEnd/>
          </a:ln>
        </p:spPr>
      </p:pic>
    </p:spTree>
    <p:extLst>
      <p:ext uri="{BB962C8B-B14F-4D97-AF65-F5344CB8AC3E}">
        <p14:creationId xmlns:p14="http://schemas.microsoft.com/office/powerpoint/2010/main" val="25718880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95194" y="2054118"/>
            <a:ext cx="2540832"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44%</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9</a:t>
            </a:r>
            <a:r>
              <a:rPr lang="en-US" sz="2400" dirty="0" smtClean="0">
                <a:solidFill>
                  <a:prstClr val="black"/>
                </a:solidFill>
                <a:latin typeface="+mn-lt"/>
                <a:cs typeface="Calibri" pitchFamily="34" charset="0"/>
              </a:rPr>
              <a:t>%</a:t>
            </a: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7%</a:t>
            </a:r>
            <a:endParaRPr lang="en-US" sz="2400" dirty="0">
              <a:solidFill>
                <a:prstClr val="black"/>
              </a:solidFill>
              <a:latin typeface="Calibri"/>
              <a:cs typeface="Calibri" pitchFamily="34" charset="0"/>
            </a:endParaRPr>
          </a:p>
          <a:p>
            <a:pPr>
              <a:defRPr/>
            </a:pPr>
            <a:r>
              <a:rPr lang="en-US" sz="2400" dirty="0" smtClean="0">
                <a:latin typeface="+mn-lt"/>
                <a:cs typeface="Calibri" pitchFamily="34" charset="0"/>
              </a:rPr>
              <a:t>Diarrhoea – 3%</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01636" y="268288"/>
            <a:ext cx="6061364"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Mexican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40627" y="1513619"/>
            <a:ext cx="5712223"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2014.</a:t>
            </a:r>
            <a:endParaRPr lang="en-US" dirty="0"/>
          </a:p>
        </p:txBody>
      </p:sp>
      <p:sp>
        <p:nvSpPr>
          <p:cNvPr id="10" name="Rectangle 8"/>
          <p:cNvSpPr>
            <a:spLocks noChangeArrowheads="1"/>
          </p:cNvSpPr>
          <p:nvPr/>
        </p:nvSpPr>
        <p:spPr bwMode="auto">
          <a:xfrm>
            <a:off x="5261372" y="314744"/>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10299" y="1173018"/>
            <a:ext cx="7523401"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205290" y="531673"/>
            <a:ext cx="6733419"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10834" y="1272309"/>
            <a:ext cx="6522332"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3457" y="1283854"/>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40125" y="1215528"/>
            <a:ext cx="6863749" cy="50652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17023" y="1168400"/>
            <a:ext cx="7509954" cy="54216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21305" y="1254991"/>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5272" y="1181099"/>
            <a:ext cx="7014328" cy="510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79213" y="1231900"/>
            <a:ext cx="7585574" cy="50436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Mexico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937" y="1240408"/>
            <a:ext cx="7162800" cy="483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72602" y="1295400"/>
            <a:ext cx="6598796"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49302" y="1308099"/>
            <a:ext cx="6445396" cy="50508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590250" y="1283309"/>
            <a:ext cx="5963499" cy="504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71370" y="1086427"/>
            <a:ext cx="6455260"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068388"/>
            <a:ext cx="82296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NO </a:t>
            </a:r>
            <a:r>
              <a:rPr lang="en-US" sz="2400" dirty="0" smtClean="0"/>
              <a:t>- Midwifery personnel authorized to administer core set of life saving interventions</a:t>
            </a:r>
            <a:r>
              <a:rPr lang="en-US" sz="2400" dirty="0"/>
              <a:t> </a:t>
            </a:r>
          </a:p>
          <a:p>
            <a:r>
              <a:rPr lang="en-US" sz="2400" b="1" dirty="0">
                <a:solidFill>
                  <a:srgbClr val="800000"/>
                </a:solidFill>
              </a:rPr>
              <a:t>PARTIAL </a:t>
            </a:r>
            <a:r>
              <a:rPr lang="en-US" sz="2400" dirty="0" smtClean="0"/>
              <a:t>- 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YES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46.2 </a:t>
            </a:r>
            <a:r>
              <a:rPr lang="en-US" sz="2200" dirty="0" smtClean="0"/>
              <a:t>(2011)</a:t>
            </a:r>
            <a:endParaRPr lang="en-US" sz="2200" b="1" dirty="0" smtClean="0"/>
          </a:p>
          <a:p>
            <a:pPr>
              <a:spcBef>
                <a:spcPts val="0"/>
              </a:spcBef>
              <a:spcAft>
                <a:spcPts val="600"/>
              </a:spcAft>
              <a:buClr>
                <a:srgbClr val="800000"/>
              </a:buClr>
            </a:pPr>
            <a:r>
              <a:rPr lang="en-US" sz="2200" dirty="0" smtClean="0"/>
              <a:t>National availability of EmOC services:  </a:t>
            </a:r>
            <a:r>
              <a:rPr lang="en-US" sz="2200" dirty="0" smtClean="0">
                <a:solidFill>
                  <a:srgbClr val="800000"/>
                </a:solidFill>
              </a:rPr>
              <a:t>-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$1062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16 </a:t>
            </a:r>
            <a:r>
              <a:rPr lang="en-US" sz="2200" dirty="0"/>
              <a:t>(</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44 </a:t>
            </a:r>
            <a:r>
              <a:rPr lang="en-US" sz="2200" dirty="0"/>
              <a:t>(2012) </a:t>
            </a:r>
            <a:r>
              <a:rPr lang="en-US" sz="2200" dirty="0" smtClean="0"/>
              <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0</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a:t>
            </a:r>
            <a:r>
              <a:rPr lang="en-US" sz="2200" b="1" dirty="0">
                <a:solidFill>
                  <a:srgbClr val="800000"/>
                </a:solidFill>
              </a:rPr>
              <a:t>0</a:t>
            </a:r>
            <a:r>
              <a:rPr lang="en-US" sz="2200" b="1" dirty="0" smtClean="0">
                <a:solidFill>
                  <a:srgbClr val="800000"/>
                </a:solidFill>
              </a:rPr>
              <a:t>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74855" y="349107"/>
            <a:ext cx="315753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24438" y="2134886"/>
            <a:ext cx="36195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Mexico</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a:t>
            </a:r>
            <a:r>
              <a:rPr lang="en-US" sz="2800" dirty="0" smtClean="0">
                <a:cs typeface="Calibri" pitchFamily="34" charset="0"/>
              </a:rPr>
              <a:t>show </a:t>
            </a:r>
            <a:r>
              <a:rPr lang="en-US" sz="2800" b="1" dirty="0">
                <a:solidFill>
                  <a:srgbClr val="990033"/>
                </a:solidFill>
                <a:cs typeface="Calibri" pitchFamily="34" charset="0"/>
              </a:rPr>
              <a:t>coverage 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346164"/>
            <a:ext cx="4110066" cy="625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Mexico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12490</TotalTime>
  <Words>2454</Words>
  <Application>Microsoft Macintosh PowerPoint</Application>
  <PresentationFormat>On-screen Show (4:3)</PresentationFormat>
  <Paragraphs>224</Paragraphs>
  <Slides>38</Slides>
  <Notes>37</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734</cp:revision>
  <cp:lastPrinted>2012-06-12T19:26:24Z</cp:lastPrinted>
  <dcterms:created xsi:type="dcterms:W3CDTF">2008-01-10T17:37:13Z</dcterms:created>
  <dcterms:modified xsi:type="dcterms:W3CDTF">2014-12-08T09:40:44Z</dcterms:modified>
</cp:coreProperties>
</file>