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215" autoAdjust="0"/>
  </p:normalViewPr>
  <p:slideViewPr>
    <p:cSldViewPr snapToGrid="0">
      <p:cViewPr>
        <p:scale>
          <a:sx n="110" d="100"/>
          <a:sy n="110" d="100"/>
        </p:scale>
        <p:origin x="-528" y="64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04/12/2014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04/12/2014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Mauritania,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Mauritania</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Mauritania’s official mortality statistics.)</a:t>
            </a:r>
          </a:p>
          <a:p>
            <a:r>
              <a:rPr lang="en-US" dirty="0" smtClean="0"/>
              <a:t>Other data</a:t>
            </a:r>
            <a:r>
              <a:rPr lang="en-US" baseline="0" dirty="0" smtClean="0"/>
              <a:t>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Mauritania </a:t>
            </a:r>
            <a:r>
              <a:rPr lang="en-US" i="1" dirty="0" smtClean="0"/>
              <a:t>Under—five child mortality rate</a:t>
            </a:r>
            <a:r>
              <a:rPr lang="en-US" i="1" baseline="0" dirty="0" smtClean="0"/>
              <a:t> </a:t>
            </a:r>
            <a:r>
              <a:rPr lang="en-US" i="0" baseline="0" dirty="0" smtClean="0"/>
              <a:t>is</a:t>
            </a:r>
            <a:r>
              <a:rPr lang="en-US" dirty="0" smtClean="0"/>
              <a:t> high and shows little decline since 1990.  Newer UN</a:t>
            </a:r>
            <a:r>
              <a:rPr lang="en-US" baseline="0" dirty="0" smtClean="0"/>
              <a:t> estimates show an Under-five mortality rate of 90 for 2013.  The </a:t>
            </a:r>
            <a:r>
              <a:rPr lang="en-US" i="1" dirty="0" smtClean="0"/>
              <a:t>Maternal mortality ratio </a:t>
            </a:r>
            <a:r>
              <a:rPr lang="en-US" i="0" dirty="0" smtClean="0"/>
              <a:t>is still high,</a:t>
            </a:r>
            <a:r>
              <a:rPr lang="en-US" i="0" baseline="0" dirty="0" smtClean="0"/>
              <a:t> but </a:t>
            </a:r>
            <a:r>
              <a:rPr lang="en-US" i="0" dirty="0" smtClean="0"/>
              <a:t>shows a slow decline.</a:t>
            </a:r>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Mauritania,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a:t>
            </a:r>
            <a:r>
              <a:rPr lang="en-US" dirty="0" smtClean="0"/>
              <a:t>Mauritania</a:t>
            </a:r>
            <a:r>
              <a:rPr lang="en-US" dirty="0" smtClean="0"/>
              <a:t>, some </a:t>
            </a:r>
            <a:r>
              <a:rPr lang="en-US" dirty="0" smtClean="0"/>
              <a:t>41% </a:t>
            </a:r>
            <a:r>
              <a:rPr lang="en-US" dirty="0" smtClean="0"/>
              <a:t>of child deaths occur in the neonatal period.  Most of these can be prevented.  Post-neonatal deaths can, also,</a:t>
            </a:r>
            <a:r>
              <a:rPr lang="en-US" baseline="0" dirty="0" smtClean="0"/>
              <a:t> mostly be prevented and come mainly from Pneumonia, </a:t>
            </a:r>
            <a:r>
              <a:rPr lang="en-US" baseline="0" dirty="0" smtClean="0"/>
              <a:t>Malaria, </a:t>
            </a:r>
            <a:r>
              <a:rPr lang="en-US" baseline="0" dirty="0" err="1" smtClean="0"/>
              <a:t>Diarrhoea</a:t>
            </a:r>
            <a:r>
              <a:rPr lang="en-US" baseline="0" dirty="0" smtClean="0"/>
              <a:t>, </a:t>
            </a:r>
            <a:r>
              <a:rPr lang="en-US" baseline="0" dirty="0" smtClean="0"/>
              <a:t>and </a:t>
            </a:r>
            <a:r>
              <a:rPr lang="en-US" baseline="0" dirty="0" smtClean="0"/>
              <a:t>Injuries.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0" baseline="0" dirty="0" smtClean="0"/>
              <a:t>No data was available for </a:t>
            </a:r>
            <a:r>
              <a:rPr lang="en-US" i="1" baseline="0" dirty="0" smtClean="0"/>
              <a:t>Postnatal 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Coverage</a:t>
            </a:r>
            <a:r>
              <a:rPr lang="en-US" baseline="0" dirty="0" smtClean="0"/>
              <a:t> of </a:t>
            </a:r>
            <a:r>
              <a:rPr lang="en-US" i="1" baseline="0" dirty="0" smtClean="0"/>
              <a:t>Skilled attendant at delivery  </a:t>
            </a:r>
            <a:r>
              <a:rPr lang="en-US" baseline="0" dirty="0" smtClean="0"/>
              <a:t>has increased, but numbers indicate many women deliver without skilled care.  </a:t>
            </a:r>
            <a:r>
              <a:rPr lang="en-US" sz="1200" kern="1200" dirty="0" smtClean="0">
                <a:solidFill>
                  <a:schemeClr val="tx1"/>
                </a:solidFill>
                <a:effectLst/>
                <a:latin typeface="+mn-lt"/>
                <a:ea typeface="+mn-ea"/>
                <a:cs typeface="+mn-cs"/>
              </a:rPr>
              <a:t>It’s important to consider </a:t>
            </a:r>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more women are not covered, </a:t>
            </a:r>
            <a:r>
              <a:rPr lang="en-US" sz="1200" b="1" kern="1200" dirty="0" smtClean="0">
                <a:solidFill>
                  <a:schemeClr val="tx1"/>
                </a:solidFill>
                <a:effectLst/>
                <a:latin typeface="+mn-lt"/>
                <a:ea typeface="+mn-ea"/>
                <a:cs typeface="+mn-cs"/>
              </a:rPr>
              <a:t>who</a:t>
            </a:r>
            <a:r>
              <a:rPr lang="en-US" sz="1200" kern="1200" dirty="0" smtClean="0">
                <a:solidFill>
                  <a:schemeClr val="tx1"/>
                </a:solidFill>
                <a:effectLst/>
                <a:latin typeface="+mn-lt"/>
                <a:ea typeface="+mn-ea"/>
                <a:cs typeface="+mn-cs"/>
              </a:rPr>
              <a:t> still lacks access, and </a:t>
            </a:r>
            <a:r>
              <a:rPr lang="en-US" sz="1200" b="1" kern="1200" dirty="0" smtClean="0">
                <a:solidFill>
                  <a:schemeClr val="tx1"/>
                </a:solidFill>
                <a:effectLst/>
                <a:latin typeface="+mn-lt"/>
                <a:ea typeface="+mn-ea"/>
                <a:cs typeface="+mn-cs"/>
              </a:rPr>
              <a:t>if</a:t>
            </a:r>
            <a:r>
              <a:rPr lang="en-US" sz="1200" kern="1200" dirty="0" smtClean="0">
                <a:solidFill>
                  <a:schemeClr val="tx1"/>
                </a:solidFill>
                <a:effectLst/>
                <a:latin typeface="+mn-lt"/>
                <a:ea typeface="+mn-ea"/>
                <a:cs typeface="+mn-cs"/>
              </a:rPr>
              <a:t> quality of care issues also need to be addressed. </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very low.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Mauritania, 84% </a:t>
            </a:r>
            <a:r>
              <a:rPr lang="en-US" sz="1200" kern="1200" dirty="0" smtClean="0">
                <a:solidFill>
                  <a:schemeClr val="tx1"/>
                </a:solidFill>
                <a:effectLst/>
                <a:latin typeface="+mn-lt"/>
                <a:ea typeface="+mn-ea"/>
                <a:cs typeface="+mn-cs"/>
              </a:rPr>
              <a:t>of women are attending </a:t>
            </a:r>
            <a:r>
              <a:rPr lang="en-US" sz="1200" i="1" kern="1200" dirty="0" smtClean="0">
                <a:solidFill>
                  <a:schemeClr val="tx1"/>
                </a:solidFill>
                <a:effectLst/>
                <a:latin typeface="+mn-lt"/>
                <a:ea typeface="+mn-ea"/>
                <a:cs typeface="+mn-cs"/>
              </a:rPr>
              <a:t>Antenatal care</a:t>
            </a:r>
            <a:r>
              <a:rPr lang="en-US" sz="1200" kern="1200" dirty="0" smtClean="0">
                <a:solidFill>
                  <a:schemeClr val="tx1"/>
                </a:solidFill>
                <a:effectLst/>
                <a:latin typeface="+mn-lt"/>
                <a:ea typeface="+mn-ea"/>
                <a:cs typeface="+mn-cs"/>
              </a:rPr>
              <a:t> with a skilled provider at least once during pregnancy. </a:t>
            </a:r>
            <a:r>
              <a:rPr lang="en-US" sz="1200" kern="1200" dirty="0" smtClean="0">
                <a:solidFill>
                  <a:schemeClr val="tx1"/>
                </a:solidFill>
                <a:effectLst/>
                <a:latin typeface="+mn-lt"/>
                <a:ea typeface="+mn-ea"/>
                <a:cs typeface="+mn-cs"/>
              </a:rPr>
              <a:t>48%</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women </a:t>
            </a:r>
            <a:r>
              <a:rPr lang="en-US" sz="1200" kern="1200" dirty="0" smtClean="0">
                <a:solidFill>
                  <a:schemeClr val="tx1"/>
                </a:solidFill>
                <a:effectLst/>
                <a:latin typeface="+mn-lt"/>
                <a:ea typeface="+mn-ea"/>
                <a:cs typeface="+mn-cs"/>
              </a:rPr>
              <a:t>are attending the necessary 4 visits, as shown on the next slide.  Quality of care for antenatal care also needs to be considered.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data is lacking for </a:t>
            </a:r>
            <a:r>
              <a:rPr lang="en-US" dirty="0" smtClean="0"/>
              <a:t>Postnatal</a:t>
            </a:r>
            <a:r>
              <a:rPr lang="en-US" baseline="0" dirty="0" smtClean="0"/>
              <a:t> visits for baby and for mother.</a:t>
            </a:r>
            <a:r>
              <a:rPr lang="en-US" dirty="0" smtClean="0"/>
              <a:t>.  </a:t>
            </a:r>
            <a:r>
              <a:rPr lang="en-US" dirty="0" smtClean="0"/>
              <a:t>For those indicators with data, there is still much room for improvement.</a:t>
            </a:r>
            <a:r>
              <a:rPr lang="en-US" baseline="0" dirty="0" smtClean="0"/>
              <a:t>  The </a:t>
            </a:r>
            <a:r>
              <a:rPr lang="en-US" i="1" baseline="0" dirty="0" smtClean="0"/>
              <a:t>Rural C-Section</a:t>
            </a:r>
            <a:r>
              <a:rPr lang="en-US" baseline="0" dirty="0" smtClean="0"/>
              <a:t> rate is below the 5% minimum needed to save women’s lives.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Mauritania has data for 3 out of the 5 indicators related to</a:t>
            </a:r>
            <a:r>
              <a:rPr lang="en-US" i="0" baseline="0" dirty="0" smtClean="0"/>
              <a:t> immunization. </a:t>
            </a:r>
            <a:r>
              <a:rPr lang="en-US" i="0" dirty="0" smtClean="0"/>
              <a:t>Mauritania’s </a:t>
            </a:r>
            <a:r>
              <a:rPr lang="en-US" i="1" dirty="0" smtClean="0"/>
              <a:t>Immunization</a:t>
            </a:r>
            <a:r>
              <a:rPr lang="en-US" dirty="0" smtClean="0"/>
              <a:t> coverage is</a:t>
            </a:r>
            <a:r>
              <a:rPr lang="en-US" baseline="0" dirty="0" smtClean="0"/>
              <a:t> inconsistent, and most recently </a:t>
            </a:r>
            <a:r>
              <a:rPr lang="en-US" baseline="0" dirty="0" smtClean="0"/>
              <a:t>between 75% and 80%.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2011 </a:t>
            </a:r>
            <a:r>
              <a:rPr lang="en-US" dirty="0" smtClean="0"/>
              <a:t>some </a:t>
            </a:r>
            <a:r>
              <a:rPr lang="en-US" dirty="0" smtClean="0"/>
              <a:t>43% </a:t>
            </a:r>
            <a:r>
              <a:rPr lang="en-US" dirty="0" smtClean="0"/>
              <a:t>of </a:t>
            </a:r>
            <a:r>
              <a:rPr lang="en-US" baseline="0" dirty="0" smtClean="0"/>
              <a:t>children with suspected pneumonia were taken to an appropriate provider for treatment.  </a:t>
            </a:r>
            <a:r>
              <a:rPr lang="en-US" baseline="0" dirty="0" smtClean="0"/>
              <a:t>30% </a:t>
            </a:r>
            <a:r>
              <a:rPr lang="en-US" baseline="0" dirty="0" smtClean="0"/>
              <a:t>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 </a:t>
            </a:r>
            <a:r>
              <a:rPr lang="en-US" dirty="0" smtClean="0"/>
              <a:t>of children with diarrhoea are being treated with ORS.</a:t>
            </a:r>
            <a:r>
              <a:rPr lang="en-US" baseline="0" dirty="0" smtClean="0"/>
              <a:t>  </a:t>
            </a:r>
            <a:r>
              <a:rPr lang="en-US" baseline="0" dirty="0" smtClean="0"/>
              <a:t>34% </a:t>
            </a:r>
            <a:r>
              <a:rPr lang="en-US" baseline="0" dirty="0" smtClean="0"/>
              <a:t>are receiving increased fluids and continued feeding.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Mauritania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Mauritania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with </a:t>
            </a:r>
            <a:r>
              <a:rPr lang="en-US" baseline="0" dirty="0" smtClean="0"/>
              <a:t>19% </a:t>
            </a:r>
            <a:r>
              <a:rPr lang="en-US" baseline="0" dirty="0" smtClean="0"/>
              <a:t>of </a:t>
            </a:r>
            <a:r>
              <a:rPr lang="en-US" i="0" baseline="0" dirty="0" smtClean="0"/>
              <a:t>children &lt;5 sleeping under a treated bednet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declining.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a:t>
            </a:r>
            <a:r>
              <a:rPr lang="en-US" baseline="0" dirty="0" smtClean="0"/>
              <a:t> improved from 2000 and are at 46% in 2010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is improving very slowly.  Around half of the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a:t>
            </a:r>
            <a:r>
              <a:rPr lang="en-US" baseline="0" dirty="0" smtClean="0"/>
              <a:t>37% </a:t>
            </a:r>
            <a:r>
              <a:rPr lang="en-US" baseline="0" dirty="0" smtClean="0"/>
              <a:t>of the population have access to some type of improved sanitation facility.  </a:t>
            </a:r>
            <a:r>
              <a:rPr lang="en-US" baseline="0" smtClean="0"/>
              <a:t>76</a:t>
            </a:r>
            <a:r>
              <a:rPr lang="en-US" smtClean="0"/>
              <a:t>% </a:t>
            </a:r>
            <a:r>
              <a:rPr lang="en-US" dirty="0" smtClean="0"/>
              <a:t>of rural areas 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eaLnBrk="0" fontAlgn="base" hangingPunct="0"/>
            <a:r>
              <a:rPr lang="en-US" sz="1200" kern="1200" dirty="0" smtClean="0">
                <a:solidFill>
                  <a:schemeClr val="tx1"/>
                </a:solidFill>
                <a:effectLst/>
                <a:latin typeface="+mn-lt"/>
                <a:ea typeface="+mn-ea"/>
                <a:cs typeface="+mn-cs"/>
              </a:rPr>
              <a:t>Mauritania shows at least partial adoption of some policies being tracked by Countdown.   It would be important to understand why full adoption hasn’t happened and what</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the current status of implementation for each policy.  Adopting these policies and implementing them at scale can contribute to improved coverage of life saving interventions.</a:t>
            </a:r>
          </a:p>
          <a:p>
            <a:r>
              <a:rPr lang="en-US" sz="1200" kern="1200" dirty="0" smtClean="0">
                <a:solidFill>
                  <a:schemeClr val="tx1"/>
                </a:solidFill>
                <a:effectLst/>
                <a:latin typeface="+mn-lt"/>
                <a:ea typeface="+mn-ea"/>
                <a:cs typeface="+mn-cs"/>
              </a:rPr>
              <a:t> </a:t>
            </a:r>
          </a:p>
          <a:p>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baseline="0" dirty="0" smtClean="0"/>
              <a:t>, </a:t>
            </a:r>
            <a:r>
              <a:rPr lang="en-US" i="1" baseline="0" dirty="0" smtClean="0"/>
              <a:t>A</a:t>
            </a:r>
            <a:r>
              <a:rPr lang="en-US" i="1" dirty="0" smtClean="0"/>
              <a:t>ntenatal care</a:t>
            </a:r>
            <a:r>
              <a:rPr lang="en-US" dirty="0" smtClean="0"/>
              <a:t>, and </a:t>
            </a:r>
            <a:r>
              <a:rPr lang="en-US" i="1" dirty="0" smtClean="0"/>
              <a:t>Demand for family planning satisfied</a:t>
            </a:r>
            <a:r>
              <a:rPr lang="en-US" i="1" baseline="0" dirty="0" smtClean="0"/>
              <a:t> </a:t>
            </a:r>
            <a:r>
              <a:rPr lang="en-US" baseline="0" dirty="0" smtClean="0"/>
              <a:t>which often depend on facilities.  </a:t>
            </a:r>
            <a:r>
              <a:rPr lang="en-US" sz="1200" kern="1200" dirty="0" smtClean="0">
                <a:solidFill>
                  <a:srgbClr val="FF0000"/>
                </a:solidFill>
                <a:latin typeface="+mn-lt"/>
                <a:ea typeface="+mn-ea"/>
                <a:cs typeface="+mn-cs"/>
              </a:rPr>
              <a:t>Other interventions </a:t>
            </a:r>
            <a:r>
              <a:rPr lang="en-US" sz="1200" i="0" kern="1200" dirty="0" smtClean="0">
                <a:solidFill>
                  <a:srgbClr val="FF0000"/>
                </a:solidFill>
                <a:latin typeface="+mn-lt"/>
                <a:ea typeface="+mn-ea"/>
                <a:cs typeface="+mn-cs"/>
              </a:rPr>
              <a:t>(</a:t>
            </a:r>
            <a:r>
              <a:rPr lang="en-US" sz="1200" i="1" kern="1200" dirty="0" smtClean="0">
                <a:solidFill>
                  <a:srgbClr val="FF0000"/>
                </a:solidFill>
                <a:latin typeface="+mn-lt"/>
                <a:ea typeface="+mn-ea"/>
                <a:cs typeface="+mn-cs"/>
              </a:rPr>
              <a:t>Early initiation of breastfeeding, Immunization, </a:t>
            </a:r>
            <a:r>
              <a:rPr lang="en-US" sz="1200" i="0" kern="1200" dirty="0" smtClean="0">
                <a:solidFill>
                  <a:srgbClr val="FF0000"/>
                </a:solidFill>
                <a:latin typeface="+mn-lt"/>
                <a:ea typeface="+mn-ea"/>
                <a:cs typeface="+mn-cs"/>
              </a:rPr>
              <a:t>and</a:t>
            </a:r>
            <a:r>
              <a:rPr lang="en-US" sz="1200" i="1" kern="1200" dirty="0" smtClean="0">
                <a:solidFill>
                  <a:srgbClr val="FF0000"/>
                </a:solidFill>
                <a:latin typeface="+mn-lt"/>
                <a:ea typeface="+mn-ea"/>
                <a:cs typeface="+mn-cs"/>
              </a:rPr>
              <a:t> ORT for children with diarrhoea</a:t>
            </a:r>
            <a:r>
              <a:rPr lang="en-US" sz="1200" i="0" kern="1200" dirty="0" smtClean="0">
                <a:solidFill>
                  <a:srgbClr val="FF0000"/>
                </a:solidFill>
                <a:latin typeface="+mn-lt"/>
                <a:ea typeface="+mn-ea"/>
                <a:cs typeface="+mn-cs"/>
              </a:rPr>
              <a:t>) show </a:t>
            </a:r>
            <a:r>
              <a:rPr lang="en-US" sz="1200" kern="1200" dirty="0" smtClean="0">
                <a:solidFill>
                  <a:srgbClr val="FF0000"/>
                </a:solidFill>
                <a:latin typeface="+mn-lt"/>
                <a:ea typeface="+mn-ea"/>
                <a:cs typeface="+mn-cs"/>
              </a:rPr>
              <a:t>much smaller gaps in coverage.</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for Mauritania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Mauritania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m="http://schemas.openxmlformats.org/officeDocument/2006/math" xmlns="">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r>
                  <a:rPr lang="en-US" sz="1200" b="1" i="1" kern="1200" dirty="0">
                    <a:solidFill>
                      <a:schemeClr val="tx1"/>
                    </a:solidFill>
                    <a:effectLst/>
                    <a:latin typeface="+mn-lt"/>
                    <a:ea typeface="+mn-ea"/>
                    <a:cs typeface="+mn-cs"/>
                  </a:rPr>
                  <a:t>.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04/12/2014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04/12/2014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04/12/2014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04/12/2014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noProof="0" dirty="0" smtClean="0">
                <a:solidFill>
                  <a:srgbClr val="800000"/>
                </a:solidFill>
                <a:latin typeface="+mj-lt"/>
                <a:ea typeface="+mj-ea"/>
                <a:cs typeface="Calibri" pitchFamily="34" charset="0"/>
              </a:rPr>
              <a:t>Mauritan</a:t>
            </a:r>
            <a:r>
              <a:rPr kumimoji="0" lang="en-US" sz="4300" b="1" i="0" u="none" strike="noStrike" kern="1200" cap="none" spc="0" normalizeH="0" baseline="0" noProof="0" dirty="0" smtClean="0">
                <a:ln>
                  <a:noFill/>
                </a:ln>
                <a:solidFill>
                  <a:srgbClr val="800000"/>
                </a:solidFill>
                <a:effectLst/>
                <a:uLnTx/>
                <a:uFillTx/>
                <a:latin typeface="+mj-lt"/>
                <a:ea typeface="+mj-ea"/>
                <a:cs typeface="Calibri" pitchFamily="34" charset="0"/>
              </a:rPr>
              <a:t>ia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Mauritania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851727" y="138546"/>
            <a:ext cx="6119091"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74134" y="1501830"/>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90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67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35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45158" y="1967037"/>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33860826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830" y="2082477"/>
            <a:ext cx="254083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41</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14% </a:t>
            </a:r>
            <a:r>
              <a:rPr lang="en-US" sz="2400" dirty="0" smtClean="0">
                <a:latin typeface="+mn-lt"/>
                <a:cs typeface="Calibri" pitchFamily="34" charset="0"/>
              </a:rPr>
              <a:t>Malaria</a:t>
            </a:r>
            <a:r>
              <a:rPr lang="en-US" sz="2400" dirty="0" smtClean="0">
                <a:latin typeface="+mn-lt"/>
                <a:cs typeface="Calibri" pitchFamily="34" charset="0"/>
              </a:rPr>
              <a:t> </a:t>
            </a:r>
            <a:r>
              <a:rPr lang="en-US" sz="2400" dirty="0">
                <a:latin typeface="+mn-lt"/>
                <a:cs typeface="Calibri" pitchFamily="34" charset="0"/>
              </a:rPr>
              <a:t>– </a:t>
            </a:r>
            <a:r>
              <a:rPr lang="en-US" sz="2400" dirty="0" smtClean="0">
                <a:latin typeface="+mn-lt"/>
                <a:cs typeface="Calibri" pitchFamily="34" charset="0"/>
              </a:rPr>
              <a:t>10%</a:t>
            </a:r>
          </a:p>
          <a:p>
            <a:pPr>
              <a:defRPr/>
            </a:pPr>
            <a:r>
              <a:rPr lang="en-US" sz="2400" dirty="0" err="1" smtClean="0">
                <a:latin typeface="+mn-lt"/>
                <a:cs typeface="Calibri" pitchFamily="34" charset="0"/>
              </a:rPr>
              <a:t>Diarrhoea</a:t>
            </a:r>
            <a:r>
              <a:rPr lang="en-US" sz="2400" dirty="0" smtClean="0">
                <a:latin typeface="+mn-lt"/>
                <a:cs typeface="Calibri" pitchFamily="34" charset="0"/>
              </a:rPr>
              <a:t> </a:t>
            </a:r>
            <a:r>
              <a:rPr lang="en-US" sz="2400" dirty="0" smtClean="0">
                <a:latin typeface="+mn-lt"/>
                <a:cs typeface="Calibri" pitchFamily="34" charset="0"/>
              </a:rPr>
              <a:t>– 7%</a:t>
            </a:r>
          </a:p>
          <a:p>
            <a:pPr lvl="0">
              <a:defRPr/>
            </a:pPr>
            <a:r>
              <a:rPr lang="en-US" sz="2400" dirty="0" smtClean="0">
                <a:solidFill>
                  <a:prstClr val="black"/>
                </a:solidFill>
                <a:latin typeface="Calibri"/>
                <a:cs typeface="Calibri" pitchFamily="34" charset="0"/>
              </a:rPr>
              <a:t>Injuries</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5</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Measles – 1%</a:t>
            </a:r>
            <a:endParaRPr lang="en-US" sz="2400" dirty="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32364" y="268288"/>
            <a:ext cx="6130636"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Mauritanian children die?</a:t>
            </a:r>
            <a:endParaRPr lang="en-US" sz="32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2812472" y="1321955"/>
            <a:ext cx="5773654"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434554" y="291653"/>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766522" y="1185718"/>
            <a:ext cx="7610955"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179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307215" y="577273"/>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00034" y="5237936"/>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431607" y="1271154"/>
            <a:ext cx="6488603" cy="50508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401428" y="1305789"/>
            <a:ext cx="6341143" cy="50508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163639" y="1240727"/>
            <a:ext cx="6816722" cy="50400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3" name="Picture 2"/>
          <p:cNvPicPr>
            <a:picLocks noChangeAspect="1"/>
          </p:cNvPicPr>
          <p:nvPr/>
        </p:nvPicPr>
        <p:blipFill>
          <a:blip r:embed="rId3"/>
          <a:stretch>
            <a:fillRect/>
          </a:stretch>
        </p:blipFill>
        <p:spPr>
          <a:xfrm>
            <a:off x="752958" y="1100282"/>
            <a:ext cx="7638083" cy="54324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021305" y="1266537"/>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28436" y="1289628"/>
            <a:ext cx="6899645" cy="504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086761" y="1327382"/>
            <a:ext cx="6970478" cy="470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Mauritania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092200" y="1198892"/>
            <a:ext cx="7373667" cy="50472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64627" y="1330037"/>
            <a:ext cx="6598796"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058" y="1077288"/>
            <a:ext cx="6586538" cy="541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74120" y="1189600"/>
            <a:ext cx="6395760" cy="54144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27194" y="1213427"/>
            <a:ext cx="6489611"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936626"/>
            <a:ext cx="8229600" cy="544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800000"/>
                </a:solidFill>
              </a:rPr>
              <a:t>PARTIAL </a:t>
            </a:r>
            <a:r>
              <a:rPr lang="en-US" sz="2400" dirty="0" smtClean="0"/>
              <a:t>- Maternity protection in accordance with Convention 183</a:t>
            </a:r>
          </a:p>
          <a:p>
            <a:r>
              <a:rPr lang="en-US" sz="2400" b="1" dirty="0" smtClean="0">
                <a:solidFill>
                  <a:srgbClr val="800000"/>
                </a:solidFill>
              </a:rPr>
              <a:t>--</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NO</a:t>
            </a:r>
            <a:r>
              <a:rPr lang="en-US" sz="2400" dirty="0" smtClean="0"/>
              <a:t> </a:t>
            </a:r>
            <a:r>
              <a:rPr lang="en-US" sz="2400" dirty="0"/>
              <a:t>- </a:t>
            </a:r>
            <a:r>
              <a:rPr lang="en-US" sz="2400" dirty="0" smtClean="0"/>
              <a:t>International Code of Marketing of Breastmilk Substitutes</a:t>
            </a:r>
          </a:p>
          <a:p>
            <a:r>
              <a:rPr lang="en-US" sz="2400" b="1" dirty="0">
                <a:solidFill>
                  <a:srgbClr val="800000"/>
                </a:solidFill>
              </a:rPr>
              <a:t>*</a:t>
            </a:r>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41985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8.0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a:solidFill>
                  <a:srgbClr val="800000"/>
                </a:solidFill>
              </a:rPr>
              <a:t>3</a:t>
            </a:r>
            <a:r>
              <a:rPr lang="en-US" sz="2200" b="1" dirty="0" smtClean="0">
                <a:solidFill>
                  <a:srgbClr val="800000"/>
                </a:solidFill>
              </a:rPr>
              <a:t>1% </a:t>
            </a:r>
            <a:r>
              <a:rPr lang="en-US" sz="2200" dirty="0" smtClean="0"/>
              <a:t>(2004)</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$122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34%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$12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$42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22091" y="406834"/>
            <a:ext cx="4179454"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Who is 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33950" y="1059873"/>
            <a:ext cx="421005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Mauritania</a:t>
            </a:r>
          </a:p>
          <a:p>
            <a:pPr>
              <a:spcBef>
                <a:spcPts val="600"/>
              </a:spcBef>
              <a:spcAft>
                <a:spcPts val="600"/>
              </a:spcAft>
              <a:defRPr/>
            </a:pPr>
            <a:r>
              <a:rPr lang="en-US" sz="2800" dirty="0" smtClean="0">
                <a:latin typeface="+mn-lt"/>
                <a:cs typeface="Calibri" pitchFamily="34" charset="0"/>
              </a:rPr>
              <a:t> 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a:t>
            </a:r>
            <a:r>
              <a:rPr lang="en-US" sz="2800" dirty="0" smtClean="0">
                <a:cs typeface="Calibri" pitchFamily="34" charset="0"/>
              </a:rPr>
              <a:t>skilled birth attendant and </a:t>
            </a:r>
            <a:r>
              <a:rPr lang="en-US" sz="2800" dirty="0" smtClean="0">
                <a:latin typeface="+mn-lt"/>
                <a:cs typeface="Calibri" pitchFamily="34" charset="0"/>
              </a:rPr>
              <a:t>antenatal care.</a:t>
            </a:r>
          </a:p>
          <a:p>
            <a:pPr>
              <a:spcBef>
                <a:spcPts val="600"/>
              </a:spcBef>
              <a:spcAft>
                <a:spcPts val="600"/>
              </a:spcAft>
              <a:defRPr/>
            </a:pPr>
            <a:r>
              <a:rPr lang="en-US" sz="2800" dirty="0" smtClean="0">
                <a:latin typeface="+mn-lt"/>
                <a:cs typeface="Calibri" pitchFamily="34" charset="0"/>
              </a:rPr>
              <a:t>Immunization, ORT, and early initiation of breastfeeding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403641"/>
            <a:ext cx="4067311" cy="624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Mauritania </a:t>
            </a:r>
            <a:endParaRPr lang="en-US" sz="4600" dirty="0"/>
          </a:p>
        </p:txBody>
      </p:sp>
    </p:spTree>
    <p:extLst>
      <p:ext uri="{BB962C8B-B14F-4D97-AF65-F5344CB8AC3E}">
        <p14:creationId xmlns:p14="http://schemas.microsoft.com/office/powerpoint/2010/main" val="27970112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Mauritania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80560" y="1544129"/>
            <a:ext cx="5406779"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71932" y="1535502"/>
            <a:ext cx="5365178"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59457" y="1233578"/>
            <a:ext cx="6626484"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59457" y="1224953"/>
            <a:ext cx="6624643"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12370</TotalTime>
  <Words>3079</Words>
  <Application>Microsoft Macintosh PowerPoint</Application>
  <PresentationFormat>On-screen Show (4:3)</PresentationFormat>
  <Paragraphs>265</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Mauritania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719</cp:revision>
  <cp:lastPrinted>2012-06-12T19:26:24Z</cp:lastPrinted>
  <dcterms:created xsi:type="dcterms:W3CDTF">2008-01-10T17:37:13Z</dcterms:created>
  <dcterms:modified xsi:type="dcterms:W3CDTF">2014-12-04T23:56:02Z</dcterms:modified>
</cp:coreProperties>
</file>