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1839" autoAdjust="0"/>
  </p:normalViewPr>
  <p:slideViewPr>
    <p:cSldViewPr snapToGrid="0">
      <p:cViewPr>
        <p:scale>
          <a:sx n="110" d="100"/>
          <a:sy n="110" d="100"/>
        </p:scale>
        <p:origin x="-528" y="147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Mali,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Mali</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Mali’s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Mali </a:t>
            </a:r>
            <a:r>
              <a:rPr lang="en-US" i="1" dirty="0" smtClean="0"/>
              <a:t>Under-five child mortality rate </a:t>
            </a:r>
            <a:r>
              <a:rPr lang="en-US" dirty="0" smtClean="0"/>
              <a:t>and </a:t>
            </a:r>
            <a:r>
              <a:rPr lang="en-US" i="1" dirty="0" smtClean="0"/>
              <a:t>Maternal mortality ratio </a:t>
            </a:r>
            <a:r>
              <a:rPr lang="en-US" dirty="0" smtClean="0"/>
              <a:t>are declining</a:t>
            </a:r>
            <a:r>
              <a:rPr lang="en-US" baseline="0" dirty="0" smtClean="0"/>
              <a:t> </a:t>
            </a:r>
            <a:r>
              <a:rPr lang="en-US" dirty="0" smtClean="0"/>
              <a:t>slowly, but are still too high.  Newer UN</a:t>
            </a:r>
            <a:r>
              <a:rPr lang="en-US" baseline="0" dirty="0" smtClean="0"/>
              <a:t> estimates show an Under-five mortality rate of 123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Mali,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Mali, some </a:t>
            </a:r>
            <a:r>
              <a:rPr lang="en-US" dirty="0" smtClean="0"/>
              <a:t>34% </a:t>
            </a:r>
            <a:r>
              <a:rPr lang="en-US" dirty="0" smtClean="0"/>
              <a:t>of child deaths occur in the neonatal period.  Most of these can be prevented.  Post-neonatal deaths can, also,</a:t>
            </a:r>
            <a:r>
              <a:rPr lang="en-US" baseline="0" dirty="0" smtClean="0"/>
              <a:t> mostly be prevented and come mainly from Malaria, Pneumonia, </a:t>
            </a:r>
            <a:r>
              <a:rPr lang="en-US" baseline="0" dirty="0" err="1" smtClean="0"/>
              <a:t>Diarrhoea</a:t>
            </a:r>
            <a:r>
              <a:rPr lang="en-US" baseline="0" dirty="0" smtClean="0"/>
              <a:t> and Injuries.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1" baseline="0" dirty="0" smtClean="0"/>
              <a:t>(No data available for Postnatal care.)</a:t>
            </a:r>
            <a:endParaRPr lang="en-US"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less than 50%.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70% of women attend </a:t>
            </a:r>
            <a:r>
              <a:rPr lang="en-US" i="1" baseline="0" dirty="0" smtClean="0"/>
              <a:t>Antenatal care  </a:t>
            </a:r>
            <a:r>
              <a:rPr lang="en-US" i="0" baseline="0" dirty="0" smtClean="0"/>
              <a:t>with</a:t>
            </a:r>
            <a:r>
              <a:rPr lang="en-US" i="1" baseline="0" dirty="0" smtClean="0"/>
              <a:t> </a:t>
            </a:r>
            <a:r>
              <a:rPr lang="en-US" baseline="0" dirty="0" smtClean="0"/>
              <a:t>a skilled provider at least once during pregnancy.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C-Section rates </a:t>
            </a:r>
            <a:r>
              <a:rPr lang="en-US" baseline="0" dirty="0" smtClean="0"/>
              <a:t>are still below the minimum needed to save women’s lives.  Data for </a:t>
            </a:r>
            <a:r>
              <a:rPr lang="en-US" i="1" baseline="0" dirty="0" smtClean="0"/>
              <a:t>Postnatal visits </a:t>
            </a:r>
            <a:r>
              <a:rPr lang="en-US" baseline="0" dirty="0" smtClean="0"/>
              <a:t>for mom or for baby is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Mali’s </a:t>
            </a:r>
            <a:r>
              <a:rPr lang="en-US" i="1" dirty="0" smtClean="0"/>
              <a:t>Immunization</a:t>
            </a:r>
            <a:r>
              <a:rPr lang="en-US" dirty="0" smtClean="0"/>
              <a:t> coverage is</a:t>
            </a:r>
            <a:r>
              <a:rPr lang="en-US" baseline="0" dirty="0" smtClean="0"/>
              <a:t> still below 80%.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some 38% of </a:t>
            </a:r>
            <a:r>
              <a:rPr lang="en-US" baseline="0" dirty="0" smtClean="0"/>
              <a:t>children with suspected pneumonia were taken to an appropriate provider.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few children with diarrhoea were being treated with ORS.</a:t>
            </a:r>
            <a:r>
              <a:rPr lang="en-US" baseline="0" dirty="0" smtClean="0"/>
              <a:t>  38% were receiving increased fluids and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Mali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Mali</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with 70% of children sleeping under an ITN in 2</a:t>
            </a:r>
            <a:r>
              <a:rPr lang="en-US" dirty="0" smtClean="0"/>
              <a:t>010.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still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since 1987.</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 has increased, however, almost half of the rural population use surface water or other unimproved sources for drinking.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59% of the population practice open defecation or use unimproved sanitation facilities.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Mali has adopted almost all of the policies being tracked by Countdown except for </a:t>
            </a:r>
            <a:r>
              <a:rPr lang="en-US" sz="1200" i="1" dirty="0" smtClean="0"/>
              <a:t>Specific notifications of maternal deaths</a:t>
            </a:r>
            <a:r>
              <a:rPr lang="en-US" sz="1200" dirty="0" smtClean="0"/>
              <a:t> </a:t>
            </a:r>
            <a:r>
              <a:rPr lang="en-US" sz="1200" kern="120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and s</a:t>
            </a:r>
            <a:r>
              <a:rPr lang="en-US" sz="1200" i="0" kern="1200" dirty="0" smtClean="0">
                <a:solidFill>
                  <a:schemeClr val="tx1"/>
                </a:solidFill>
                <a:latin typeface="+mn-lt"/>
                <a:ea typeface="+mn-ea"/>
                <a:cs typeface="+mn-cs"/>
              </a:rPr>
              <a:t>ome </a:t>
            </a:r>
            <a:r>
              <a:rPr lang="en-US" sz="1200" kern="1200" dirty="0" smtClean="0">
                <a:solidFill>
                  <a:schemeClr val="tx1"/>
                </a:solidFill>
                <a:latin typeface="+mn-lt"/>
                <a:ea typeface="+mn-ea"/>
                <a:cs typeface="+mn-cs"/>
              </a:rPr>
              <a:t>aspects of the </a:t>
            </a:r>
            <a:r>
              <a:rPr lang="en-US" sz="1200" i="1" kern="1200" dirty="0" smtClean="0">
                <a:solidFill>
                  <a:schemeClr val="tx1"/>
                </a:solidFill>
                <a:latin typeface="+mn-lt"/>
                <a:ea typeface="+mn-ea"/>
                <a:cs typeface="+mn-cs"/>
              </a:rPr>
              <a:t>International Code of Marketing of Breastmilk Substitutes</a:t>
            </a:r>
            <a:r>
              <a:rPr lang="en-US" sz="1200" kern="1200" dirty="0" smtClean="0">
                <a:solidFill>
                  <a:schemeClr val="tx1"/>
                </a:solidFill>
                <a:latin typeface="+mn-lt"/>
                <a:ea typeface="+mn-ea"/>
                <a:cs typeface="+mn-cs"/>
              </a:rPr>
              <a:t>.   Implementing these policies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a:t>
            </a:r>
            <a:r>
              <a:rPr lang="en-US" i="1" baseline="0" dirty="0" smtClean="0"/>
              <a:t>A</a:t>
            </a:r>
            <a:r>
              <a:rPr lang="en-US" i="1" dirty="0" smtClean="0"/>
              <a:t>ntenatal care</a:t>
            </a:r>
            <a:r>
              <a:rPr lang="en-US" dirty="0" smtClean="0"/>
              <a:t>, </a:t>
            </a:r>
            <a:r>
              <a:rPr lang="en-US" i="1" dirty="0" smtClean="0"/>
              <a:t>Demand for family planning</a:t>
            </a:r>
            <a:r>
              <a:rPr lang="en-US" i="1" baseline="0" dirty="0" smtClean="0"/>
              <a:t> </a:t>
            </a:r>
            <a:r>
              <a:rPr lang="en-US" i="1" dirty="0" smtClean="0"/>
              <a:t>satisfied</a:t>
            </a:r>
            <a:r>
              <a:rPr lang="en-US" dirty="0" smtClean="0"/>
              <a:t>, and </a:t>
            </a:r>
            <a:r>
              <a:rPr lang="en-US" i="1" dirty="0" smtClean="0"/>
              <a:t>Careseeking for </a:t>
            </a:r>
            <a:r>
              <a:rPr lang="en-US" i="1" smtClean="0"/>
              <a:t>pneumonia.</a:t>
            </a:r>
            <a:r>
              <a:rPr lang="en-US" i="1" baseline="0" smtClean="0"/>
              <a:t>  </a:t>
            </a:r>
            <a:r>
              <a:rPr lang="en-US" sz="1200" kern="1200" smtClean="0">
                <a:solidFill>
                  <a:srgbClr val="FF0000"/>
                </a:solidFill>
                <a:latin typeface="+mn-lt"/>
                <a:ea typeface="+mn-ea"/>
                <a:cs typeface="+mn-cs"/>
              </a:rPr>
              <a:t>Other </a:t>
            </a:r>
            <a:r>
              <a:rPr lang="en-US" sz="1200" kern="1200" dirty="0" smtClean="0">
                <a:solidFill>
                  <a:srgbClr val="FF0000"/>
                </a:solidFill>
                <a:latin typeface="+mn-lt"/>
                <a:ea typeface="+mn-ea"/>
                <a:cs typeface="+mn-cs"/>
              </a:rPr>
              <a:t>interventions such as ITN use and Vitamin A sh</a:t>
            </a:r>
            <a:r>
              <a:rPr lang="en-US" sz="1200" i="0" kern="1200" dirty="0" smtClean="0">
                <a:solidFill>
                  <a:srgbClr val="FF0000"/>
                </a:solidFill>
                <a:latin typeface="+mn-lt"/>
                <a:ea typeface="+mn-ea"/>
                <a:cs typeface="+mn-cs"/>
              </a:rPr>
              <a:t>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Mali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Mali</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m="http://schemas.openxmlformats.org/officeDocument/2006/math" xmlns="">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Mali</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Mali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863273" y="245197"/>
            <a:ext cx="6165273"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51043" y="1513376"/>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981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123 </a:t>
            </a:r>
            <a:r>
              <a:rPr lang="en-US" sz="2200" dirty="0">
                <a:latin typeface="+mn-lt"/>
              </a:rPr>
              <a:t>deaths per 1000 live births</a:t>
            </a:r>
          </a:p>
          <a:p>
            <a:pPr algn="ctr"/>
            <a:r>
              <a:rPr lang="en-US" sz="2200" dirty="0" smtClean="0">
                <a:latin typeface="+mn-lt"/>
              </a:rPr>
              <a:t>Infant mortality rate (IMR) </a:t>
            </a:r>
            <a:r>
              <a:rPr lang="en-US" sz="2200" dirty="0">
                <a:latin typeface="+mn-lt"/>
              </a:rPr>
              <a:t>= 7</a:t>
            </a:r>
            <a:r>
              <a:rPr lang="en-US" sz="2200" dirty="0" smtClean="0">
                <a:latin typeface="+mn-lt"/>
              </a:rPr>
              <a:t>8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40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45158" y="1992745"/>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094955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79739" y="2065663"/>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34</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latin typeface="+mn-lt"/>
                <a:cs typeface="Calibri" pitchFamily="34" charset="0"/>
              </a:rPr>
              <a:t>Malaria – </a:t>
            </a:r>
            <a:r>
              <a:rPr lang="en-US" sz="2400" dirty="0" smtClean="0">
                <a:latin typeface="+mn-lt"/>
                <a:cs typeface="Calibri" pitchFamily="34" charset="0"/>
              </a:rPr>
              <a:t>14%</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14%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11%</a:t>
            </a:r>
          </a:p>
          <a:p>
            <a:pPr>
              <a:defRPr/>
            </a:pPr>
            <a:r>
              <a:rPr lang="en-US" sz="2400" dirty="0" smtClean="0">
                <a:latin typeface="+mn-lt"/>
                <a:cs typeface="Calibri" pitchFamily="34" charset="0"/>
              </a:rPr>
              <a:t>Injuries – 5%</a:t>
            </a:r>
          </a:p>
          <a:p>
            <a:pPr>
              <a:defRPr/>
            </a:pPr>
            <a:r>
              <a:rPr lang="en-US" sz="2400" dirty="0" smtClean="0">
                <a:latin typeface="+mn-lt"/>
                <a:cs typeface="Calibri" pitchFamily="34" charset="0"/>
              </a:rPr>
              <a:t>HIV/AIDS – 1%</a:t>
            </a:r>
          </a:p>
          <a:p>
            <a:pPr>
              <a:defRPr/>
            </a:pPr>
            <a:r>
              <a:rPr lang="en-US" sz="2400" dirty="0" smtClean="0">
                <a:latin typeface="+mn-lt"/>
                <a:cs typeface="Calibri" pitchFamily="34" charset="0"/>
              </a:rPr>
              <a:t>Measles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32364" y="268288"/>
            <a:ext cx="6234545"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Malian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894414" y="1601637"/>
            <a:ext cx="5735722" cy="39780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07553"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59500" y="1301174"/>
            <a:ext cx="7025000" cy="505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968" y="342899"/>
            <a:ext cx="6967382" cy="55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9640" y="1256769"/>
            <a:ext cx="6727393" cy="518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774" y="1113351"/>
            <a:ext cx="6715125" cy="533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1662" y="1257300"/>
            <a:ext cx="700334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49" y="1167246"/>
            <a:ext cx="7315201" cy="519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336" y="1160440"/>
            <a:ext cx="7110413" cy="5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949" y="1140150"/>
            <a:ext cx="6962775" cy="50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411" y="1143022"/>
            <a:ext cx="7181851" cy="495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Mali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305" y="1191871"/>
            <a:ext cx="7358063" cy="49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3393" y="1074336"/>
            <a:ext cx="6719888" cy="561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068" y="1141999"/>
            <a:ext cx="6586538" cy="541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493" y="1244367"/>
            <a:ext cx="6643688" cy="530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946" y="1057258"/>
            <a:ext cx="6546581"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457200" y="1241683"/>
            <a:ext cx="86868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YES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5.1 </a:t>
            </a:r>
            <a:r>
              <a:rPr lang="en-US" sz="2200" dirty="0"/>
              <a:t>(</a:t>
            </a:r>
            <a:r>
              <a:rPr lang="en-US" sz="2200" dirty="0" smtClean="0"/>
              <a:t>2010)</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endParaRPr lang="en-US" sz="2200" dirty="0"/>
          </a:p>
          <a:p>
            <a:pPr marL="0" indent="0">
              <a:spcBef>
                <a:spcPts val="0"/>
              </a:spcBef>
              <a:spcAft>
                <a:spcPts val="600"/>
              </a:spcAft>
              <a:buClr>
                <a:srgbClr val="800000"/>
              </a:buClr>
              <a:buNone/>
            </a:pPr>
            <a:r>
              <a:rPr lang="en-US" sz="2200" dirty="0"/>
              <a:t> </a:t>
            </a:r>
            <a:r>
              <a:rPr lang="en-US" sz="2200" dirty="0" smtClean="0"/>
              <a:t>     (%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$74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13%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61%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$29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$61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698999" y="268288"/>
            <a:ext cx="4341091"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02200" y="1092200"/>
            <a:ext cx="42418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Mali</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show </a:t>
            </a:r>
            <a:r>
              <a:rPr lang="en-US" sz="2800" b="1" dirty="0" smtClean="0">
                <a:solidFill>
                  <a:srgbClr val="990033"/>
                </a:solidFill>
                <a:latin typeface="+mn-lt"/>
                <a:cs typeface="Calibri" pitchFamily="34" charset="0"/>
              </a:rPr>
              <a:t>inequality in coverage </a:t>
            </a:r>
            <a:r>
              <a:rPr lang="en-US" sz="2800" dirty="0" smtClean="0">
                <a:latin typeface="+mn-lt"/>
                <a:cs typeface="Calibri" pitchFamily="34" charset="0"/>
              </a:rPr>
              <a:t>for many indicators. </a:t>
            </a:r>
          </a:p>
          <a:p>
            <a:pPr>
              <a:spcBef>
                <a:spcPts val="600"/>
              </a:spcBef>
              <a:spcAft>
                <a:spcPts val="600"/>
              </a:spcAft>
              <a:defRPr/>
            </a:pPr>
            <a:r>
              <a:rPr lang="en-US" sz="2800" dirty="0" smtClean="0">
                <a:latin typeface="+mn-lt"/>
                <a:cs typeface="Calibri" pitchFamily="34" charset="0"/>
              </a:rPr>
              <a:t>Inequality is greatest for skilled birth attendant, antenatal care, family planning, and careseeking for pneumonia.</a:t>
            </a:r>
          </a:p>
          <a:p>
            <a:pPr>
              <a:spcBef>
                <a:spcPts val="600"/>
              </a:spcBef>
              <a:spcAft>
                <a:spcPts val="600"/>
              </a:spcAft>
              <a:defRPr/>
            </a:pPr>
            <a:r>
              <a:rPr lang="en-US" sz="2800" dirty="0" smtClean="0">
                <a:latin typeface="+mn-lt"/>
                <a:cs typeface="Calibri" pitchFamily="34" charset="0"/>
              </a:rPr>
              <a:t> Other indicators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smtClean="0">
              <a:solidFill>
                <a:srgbClr val="C00000"/>
              </a:solidFill>
              <a:latin typeface="+mn-lt"/>
              <a:cs typeface="Calibri" pitchFamily="34" charset="0"/>
            </a:endParaRPr>
          </a:p>
          <a:p>
            <a:pPr>
              <a:spcBef>
                <a:spcPts val="600"/>
              </a:spcBef>
              <a:spcAft>
                <a:spcPts val="600"/>
              </a:spcAft>
              <a:defRPr/>
            </a:pP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8"/>
            <a:ext cx="4104620" cy="639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Mali </a:t>
            </a:r>
            <a:endParaRPr lang="en-US" sz="4600" dirty="0"/>
          </a:p>
        </p:txBody>
      </p:sp>
    </p:spTree>
    <p:extLst>
      <p:ext uri="{BB962C8B-B14F-4D97-AF65-F5344CB8AC3E}">
        <p14:creationId xmlns:p14="http://schemas.microsoft.com/office/powerpoint/2010/main" val="17735662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Mali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97811" y="1613139"/>
            <a:ext cx="5366056"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89185" y="1639019"/>
            <a:ext cx="5367029"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0831" y="1199073"/>
            <a:ext cx="6650221"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85336" y="1181818"/>
            <a:ext cx="6577162"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12297</TotalTime>
  <Words>3029</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Mali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713</cp:revision>
  <cp:lastPrinted>2012-06-12T19:26:24Z</cp:lastPrinted>
  <dcterms:created xsi:type="dcterms:W3CDTF">2008-01-10T17:37:13Z</dcterms:created>
  <dcterms:modified xsi:type="dcterms:W3CDTF">2014-12-04T23:25:45Z</dcterms:modified>
</cp:coreProperties>
</file>