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150" autoAdjust="0"/>
  </p:normalViewPr>
  <p:slideViewPr>
    <p:cSldViewPr snapToGrid="0">
      <p:cViewPr>
        <p:scale>
          <a:sx n="110" d="100"/>
          <a:sy n="110" d="100"/>
        </p:scale>
        <p:origin x="-528" y="90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Madagascar,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Madagascar</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Madagascar’s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Madagascar has made impressive progress in reducing the</a:t>
            </a:r>
            <a:r>
              <a:rPr lang="en-US" i="0" baseline="0" dirty="0" smtClean="0"/>
              <a:t> </a:t>
            </a:r>
            <a:r>
              <a:rPr lang="en-US" i="1" baseline="0" dirty="0" smtClean="0"/>
              <a:t>U</a:t>
            </a:r>
            <a:r>
              <a:rPr lang="en-US" i="1" dirty="0" smtClean="0"/>
              <a:t>nder-five child mortality rate </a:t>
            </a:r>
            <a:r>
              <a:rPr lang="en-US" dirty="0" smtClean="0"/>
              <a:t>and </a:t>
            </a:r>
            <a:r>
              <a:rPr lang="en-US" i="1" dirty="0" smtClean="0"/>
              <a:t>Maternal mortality ratio.</a:t>
            </a:r>
            <a:r>
              <a:rPr lang="en-US" i="1" baseline="0" dirty="0" smtClean="0"/>
              <a:t> </a:t>
            </a:r>
            <a:r>
              <a:rPr lang="en-US" dirty="0" smtClean="0"/>
              <a:t>  Newer UN</a:t>
            </a:r>
            <a:r>
              <a:rPr lang="en-US" baseline="0" dirty="0" smtClean="0"/>
              <a:t> estimates show an Under-five mortality rate of 56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Madagascar,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Madagascar, some </a:t>
            </a:r>
            <a:r>
              <a:rPr lang="en-US" dirty="0" smtClean="0"/>
              <a:t>38% </a:t>
            </a:r>
            <a:r>
              <a:rPr lang="en-US" dirty="0" smtClean="0"/>
              <a:t>of child deaths occur in the neonatal period.  Most of these can be prevented.  Post-neonatal deaths can, also,</a:t>
            </a:r>
            <a:r>
              <a:rPr lang="en-US" baseline="0" dirty="0" smtClean="0"/>
              <a:t> mostly be prevented and come mainly from Pneumonia, Diarrhoea, Injuries, and Malaria.</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decreased.  It’s important to understand </a:t>
            </a:r>
            <a:r>
              <a:rPr lang="en-US" b="1" baseline="0" dirty="0" smtClean="0"/>
              <a:t>why</a:t>
            </a:r>
            <a:r>
              <a:rPr lang="en-US" baseline="0" dirty="0" smtClean="0"/>
              <a:t> coverage is decreasing,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a:t>
            </a:r>
            <a:r>
              <a:rPr lang="en-US" baseline="0" dirty="0" smtClean="0"/>
              <a:t> to be very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Madagascar, 86</a:t>
            </a:r>
            <a:r>
              <a:rPr lang="en-US" baseline="0" dirty="0" smtClean="0"/>
              <a:t>% of women attend </a:t>
            </a:r>
            <a:r>
              <a:rPr lang="en-US" i="1" baseline="0" dirty="0" smtClean="0"/>
              <a:t>Antenatal care  </a:t>
            </a:r>
            <a:r>
              <a:rPr lang="en-US" i="0" baseline="0" dirty="0" smtClean="0"/>
              <a:t>with a</a:t>
            </a:r>
            <a:r>
              <a:rPr lang="en-US" baseline="0" dirty="0" smtClean="0"/>
              <a:t> skilled provider at least once during pregnancy. </a:t>
            </a:r>
            <a:r>
              <a:rPr lang="en-US" baseline="0" dirty="0" smtClean="0"/>
              <a:t>49% of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women’s lives.  Data for postnatal visits for baby </a:t>
            </a:r>
            <a:r>
              <a:rPr lang="en-US" baseline="0" dirty="0" smtClean="0"/>
              <a:t>and women with low body mass index 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Madagascar has data for 3 out of</a:t>
            </a:r>
            <a:r>
              <a:rPr lang="en-US" i="0" baseline="0" dirty="0" smtClean="0"/>
              <a:t> the 5 indicators related to immunization. </a:t>
            </a:r>
            <a:r>
              <a:rPr lang="en-US" i="0" dirty="0" smtClean="0"/>
              <a:t>Madagascar’s </a:t>
            </a:r>
            <a:r>
              <a:rPr lang="en-US" i="1" dirty="0" smtClean="0"/>
              <a:t>Immunization</a:t>
            </a:r>
            <a:r>
              <a:rPr lang="en-US" dirty="0" smtClean="0"/>
              <a:t> coverage is</a:t>
            </a:r>
            <a:r>
              <a:rPr lang="en-US" baseline="0" dirty="0" smtClean="0"/>
              <a:t> inconsistent </a:t>
            </a:r>
            <a:r>
              <a:rPr lang="en-US" baseline="0" dirty="0" smtClean="0"/>
              <a:t>but is now comparatively. However, there is still room for improvements.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only 42% of caregivers</a:t>
            </a:r>
            <a:r>
              <a:rPr lang="en-US" baseline="0" dirty="0" smtClean="0"/>
              <a:t> sought treatment from an appropriate provider when their children had suspected pneumonia.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of children with diarrhoea are being treated with ORS.</a:t>
            </a:r>
            <a:r>
              <a:rPr lang="en-US" baseline="0" dirty="0" smtClean="0"/>
              <a:t>  49% 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Madagascar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Madagascar</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t>
            </a:r>
            <a:r>
              <a:rPr lang="en-US" baseline="0" dirty="0" smtClean="0"/>
              <a:t>77% </a:t>
            </a:r>
            <a:r>
              <a:rPr lang="en-US" baseline="0" dirty="0" smtClean="0"/>
              <a:t>of all children under 5 years sleeping under an Insecticide Treated  </a:t>
            </a:r>
            <a:r>
              <a:rPr lang="en-US" baseline="0" dirty="0" err="1" smtClean="0"/>
              <a:t>bedNet</a:t>
            </a:r>
            <a:r>
              <a:rPr lang="en-US" baseline="0" dirty="0" smtClean="0"/>
              <a:t> (ITN).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high in 2003-2004 but declined by 2008.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a:t>
            </a:r>
            <a:r>
              <a:rPr lang="en-US" i="1" baseline="0" dirty="0" smtClean="0"/>
              <a:t>water </a:t>
            </a:r>
            <a:r>
              <a:rPr lang="en-US" i="0" baseline="0" dirty="0" smtClean="0"/>
              <a:t>increased only for the </a:t>
            </a:r>
            <a:r>
              <a:rPr lang="en-US" baseline="0" dirty="0" smtClean="0"/>
              <a:t>rural population.  </a:t>
            </a:r>
            <a:r>
              <a:rPr lang="en-US" baseline="0" dirty="0" smtClean="0"/>
              <a:t>50% </a:t>
            </a:r>
            <a:r>
              <a:rPr lang="en-US" baseline="0" dirty="0" smtClean="0"/>
              <a:t>of the total population are using surface or other unimproved water for drinking.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1990 there has been some increase in use of improved </a:t>
            </a:r>
            <a:r>
              <a:rPr lang="en-US" baseline="0" dirty="0" smtClean="0"/>
              <a:t>s</a:t>
            </a:r>
            <a:r>
              <a:rPr lang="en-US" dirty="0" smtClean="0"/>
              <a:t>anitation,</a:t>
            </a:r>
            <a:r>
              <a:rPr lang="en-US" baseline="0" dirty="0" smtClean="0"/>
              <a:t> but coverage is still low.  </a:t>
            </a:r>
            <a:r>
              <a:rPr lang="en-US" dirty="0" smtClean="0"/>
              <a:t>39% </a:t>
            </a:r>
            <a:r>
              <a:rPr lang="en-US" dirty="0" smtClean="0"/>
              <a:t>of the</a:t>
            </a:r>
            <a:r>
              <a:rPr lang="en-US" baseline="0" dirty="0" smtClean="0"/>
              <a:t> population are using open defecation practices.  </a:t>
            </a:r>
            <a:r>
              <a:rPr lang="en-US" baseline="0" smtClean="0"/>
              <a:t>Another </a:t>
            </a:r>
            <a:r>
              <a:rPr lang="en-US" baseline="0" smtClean="0"/>
              <a:t>26% </a:t>
            </a:r>
            <a:r>
              <a:rPr lang="en-US" baseline="0" dirty="0" smtClean="0"/>
              <a:t>use other unimproved facilities.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Madagascar has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adopted some of the policies being tracked by Countdown.   It would be important to understand why full adoption hasn’t happened and the current status of implementation of each policy.   Adopting these policies and implementing them at scale can contribute to improved coverage of life 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but also great for</a:t>
            </a:r>
            <a:r>
              <a:rPr lang="en-US" dirty="0" smtClean="0"/>
              <a:t> </a:t>
            </a:r>
            <a:r>
              <a:rPr lang="en-US" i="1" dirty="0" smtClean="0"/>
              <a:t>Demand for family planning satisfied</a:t>
            </a:r>
            <a:r>
              <a:rPr lang="en-US" i="1" baseline="0" dirty="0" smtClean="0"/>
              <a:t> , Antenatal care, Immunizations, and Careseeking for pneumonia, </a:t>
            </a:r>
            <a:r>
              <a:rPr lang="en-US" baseline="0" dirty="0" smtClean="0"/>
              <a:t>which often depend on facilities.  </a:t>
            </a:r>
            <a:r>
              <a:rPr lang="en-US" sz="1200" kern="1200" dirty="0" smtClean="0">
                <a:solidFill>
                  <a:srgbClr val="FF0000"/>
                </a:solidFill>
                <a:latin typeface="+mn-lt"/>
                <a:ea typeface="+mn-ea"/>
                <a:cs typeface="+mn-cs"/>
              </a:rPr>
              <a:t>Only 2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Early initiation of breastfeeding,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ITN use)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Madagascar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Madagascar</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b="1" i="1" dirty="0"/>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Madagascar</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Madagascar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67000" y="268288"/>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51044" y="1490285"/>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21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46564"/>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231776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72103" y="208247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38%</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16%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10%</a:t>
            </a:r>
          </a:p>
          <a:p>
            <a:pPr>
              <a:defRPr/>
            </a:pPr>
            <a:r>
              <a:rPr lang="en-US" sz="2400" dirty="0" smtClean="0">
                <a:latin typeface="+mn-lt"/>
                <a:cs typeface="Calibri" pitchFamily="34" charset="0"/>
              </a:rPr>
              <a:t>Injuries – 7%</a:t>
            </a:r>
          </a:p>
          <a:p>
            <a:pPr lvl="0">
              <a:defRPr/>
            </a:pPr>
            <a:r>
              <a:rPr lang="en-US" sz="2400" dirty="0">
                <a:solidFill>
                  <a:prstClr val="black"/>
                </a:solidFill>
                <a:latin typeface="Calibri"/>
                <a:cs typeface="Calibri" pitchFamily="34" charset="0"/>
              </a:rPr>
              <a:t>Malaria – </a:t>
            </a:r>
            <a:r>
              <a:rPr lang="en-US" sz="2400" dirty="0" smtClean="0">
                <a:solidFill>
                  <a:prstClr val="black"/>
                </a:solidFill>
                <a:latin typeface="Calibri"/>
                <a:cs typeface="Calibri" pitchFamily="34" charset="0"/>
              </a:rPr>
              <a:t>7%</a:t>
            </a:r>
          </a:p>
          <a:p>
            <a:pPr lvl="0">
              <a:defRPr/>
            </a:pPr>
            <a:r>
              <a:rPr lang="en-US" sz="2400" dirty="0" smtClean="0">
                <a:solidFill>
                  <a:prstClr val="black"/>
                </a:solidFill>
                <a:latin typeface="Calibri"/>
                <a:cs typeface="Calibri" pitchFamily="34" charset="0"/>
              </a:rPr>
              <a:t>HIV/AIDS – 1%</a:t>
            </a:r>
          </a:p>
          <a:p>
            <a:pPr lvl="0">
              <a:defRPr/>
            </a:pPr>
            <a:r>
              <a:rPr lang="en-US" sz="2400" dirty="0" smtClean="0">
                <a:solidFill>
                  <a:prstClr val="black"/>
                </a:solidFill>
                <a:latin typeface="Calibri"/>
                <a:cs typeface="Calibri" pitchFamily="34" charset="0"/>
              </a:rPr>
              <a:t>Measles – 1%</a:t>
            </a:r>
            <a:endParaRPr lang="en-US" sz="2400" dirty="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563090" y="268288"/>
            <a:ext cx="6373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Malagasy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74077"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19099" y="326290"/>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43758" y="1167254"/>
            <a:ext cx="7656484" cy="5425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10243" y="6032535"/>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33163"/>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324" y="1126867"/>
            <a:ext cx="7058025" cy="543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95820" y="1183000"/>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62" y="1218193"/>
            <a:ext cx="7153276" cy="520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17023" y="1136218"/>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93495" y="1254991"/>
            <a:ext cx="7141738"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130" y="1162050"/>
            <a:ext cx="6997003"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49" y="1316310"/>
            <a:ext cx="7419975" cy="49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Madagascar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6109" y="1380836"/>
            <a:ext cx="6933441"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200" y="1011614"/>
            <a:ext cx="6697170" cy="55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504" y="1000108"/>
            <a:ext cx="6759645" cy="554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89182"/>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7194" y="1155709"/>
            <a:ext cx="6489611"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YES</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905056"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4.8 </a:t>
            </a:r>
            <a:r>
              <a:rPr lang="en-US" sz="2200" dirty="0"/>
              <a:t>(</a:t>
            </a:r>
            <a:r>
              <a:rPr lang="en-US" sz="2200" dirty="0" smtClean="0"/>
              <a:t>2007)</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11% </a:t>
            </a:r>
            <a:r>
              <a:rPr lang="en-US" sz="2200" dirty="0" smtClean="0"/>
              <a:t>(2010)</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$40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13%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$19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79817" y="268288"/>
            <a:ext cx="416790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63830" y="1070044"/>
            <a:ext cx="428017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Madagascar</a:t>
            </a:r>
          </a:p>
          <a:p>
            <a:pPr>
              <a:spcBef>
                <a:spcPts val="600"/>
              </a:spcBef>
              <a:spcAft>
                <a:spcPts val="600"/>
              </a:spcAft>
              <a:defRPr/>
            </a:pPr>
            <a:r>
              <a:rPr lang="en-US" sz="2800" dirty="0" smtClean="0">
                <a:latin typeface="+mn-lt"/>
                <a:cs typeface="Calibri" pitchFamily="34" charset="0"/>
              </a:rPr>
              <a:t>The wide bars for most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but also great for many other indicators. </a:t>
            </a:r>
          </a:p>
          <a:p>
            <a:pPr>
              <a:spcBef>
                <a:spcPts val="600"/>
              </a:spcBef>
              <a:spcAft>
                <a:spcPts val="600"/>
              </a:spcAft>
              <a:defRPr/>
            </a:pPr>
            <a:r>
              <a:rPr lang="en-US" sz="2800" dirty="0" smtClean="0">
                <a:latin typeface="+mn-lt"/>
                <a:cs typeface="Calibri" pitchFamily="34" charset="0"/>
              </a:rPr>
              <a:t>Only early breastfeeding and ITN’s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672" y="268288"/>
            <a:ext cx="4231527" cy="645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Madagascar </a:t>
            </a:r>
            <a:endParaRPr lang="en-US" sz="4600" dirty="0"/>
          </a:p>
        </p:txBody>
      </p:sp>
    </p:spTree>
    <p:extLst>
      <p:ext uri="{BB962C8B-B14F-4D97-AF65-F5344CB8AC3E}">
        <p14:creationId xmlns:p14="http://schemas.microsoft.com/office/powerpoint/2010/main" val="5244008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Madagascar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89185" y="1578633"/>
            <a:ext cx="5391360"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0558" y="1639018"/>
            <a:ext cx="537008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302590" y="1155939"/>
            <a:ext cx="6621149"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9457" y="1207698"/>
            <a:ext cx="6611898"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12439</TotalTime>
  <Words>3093</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Madagascar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717</cp:revision>
  <cp:lastPrinted>2012-06-12T19:26:24Z</cp:lastPrinted>
  <dcterms:created xsi:type="dcterms:W3CDTF">2008-01-10T17:37:13Z</dcterms:created>
  <dcterms:modified xsi:type="dcterms:W3CDTF">2014-12-04T22:11:54Z</dcterms:modified>
</cp:coreProperties>
</file>