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215" autoAdjust="0"/>
  </p:normalViewPr>
  <p:slideViewPr>
    <p:cSldViewPr snapToGrid="0">
      <p:cViewPr>
        <p:scale>
          <a:sx n="110" d="100"/>
          <a:sy n="110" d="100"/>
        </p:scale>
        <p:origin x="-528" y="117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Liberia,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Liberia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Liberia’s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Liberia has made impressive progress in reducing</a:t>
            </a:r>
            <a:r>
              <a:rPr lang="en-US" i="0" baseline="0" dirty="0" smtClean="0"/>
              <a:t> </a:t>
            </a:r>
            <a:r>
              <a:rPr lang="en-US" i="0" baseline="0" smtClean="0"/>
              <a:t>the </a:t>
            </a:r>
            <a:r>
              <a:rPr lang="en-US" i="1" smtClean="0"/>
              <a:t>Under-five </a:t>
            </a:r>
            <a:r>
              <a:rPr lang="en-US" i="1" dirty="0" smtClean="0"/>
              <a:t>child mortality rate </a:t>
            </a:r>
            <a:r>
              <a:rPr lang="en-US" dirty="0" smtClean="0"/>
              <a:t>and </a:t>
            </a:r>
            <a:r>
              <a:rPr lang="en-US" i="1" dirty="0" smtClean="0"/>
              <a:t>Maternal mortality ratio.</a:t>
            </a:r>
            <a:r>
              <a:rPr lang="en-US" i="1" baseline="0" dirty="0" smtClean="0"/>
              <a:t> </a:t>
            </a:r>
            <a:r>
              <a:rPr lang="en-US" dirty="0" smtClean="0"/>
              <a:t> Newer UN</a:t>
            </a:r>
            <a:r>
              <a:rPr lang="en-US" baseline="0" dirty="0" smtClean="0"/>
              <a:t> estimates show an Under-five mortality rate of 71 for 2013.</a:t>
            </a:r>
            <a:endParaRPr lang="en-US" dirty="0" smtClean="0"/>
          </a:p>
          <a:p>
            <a:endParaRPr lang="en-US" i="1"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Liberia,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Liberia, some </a:t>
            </a:r>
            <a:r>
              <a:rPr lang="en-US" dirty="0" smtClean="0"/>
              <a:t>35%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decreased. It’s important to understand the reasons and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data available for PMTCT coverage.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Liberia, 79</a:t>
            </a:r>
            <a:r>
              <a:rPr lang="en-US" baseline="0" dirty="0" smtClean="0"/>
              <a:t>% of women attend </a:t>
            </a:r>
            <a:r>
              <a:rPr lang="en-US" i="1" baseline="0" dirty="0" smtClean="0"/>
              <a:t>Antenatal care </a:t>
            </a:r>
            <a:r>
              <a:rPr lang="en-US" i="0" baseline="0" dirty="0" smtClean="0"/>
              <a:t>with </a:t>
            </a:r>
            <a:r>
              <a:rPr lang="en-US" i="0" baseline="0" dirty="0" smtClean="0"/>
              <a:t>a</a:t>
            </a:r>
            <a:r>
              <a:rPr lang="en-US" baseline="0" dirty="0" smtClean="0"/>
              <a:t> skilled provider at least once during pregnancy. </a:t>
            </a:r>
            <a:r>
              <a:rPr lang="en-US" baseline="0" dirty="0" smtClean="0"/>
              <a:t>66%are </a:t>
            </a:r>
            <a:r>
              <a:rPr lang="en-US" baseline="0" dirty="0" smtClean="0"/>
              <a:t>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for postnatal visit for baby </a:t>
            </a:r>
            <a:r>
              <a:rPr lang="en-US" baseline="0" dirty="0" smtClean="0"/>
              <a:t>and Women with low body mass index 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Liberia</a:t>
            </a:r>
            <a:r>
              <a:rPr lang="en-US" i="0" baseline="0" dirty="0" smtClean="0"/>
              <a:t> has data for 3 out of the 5 indicators related to immunization. </a:t>
            </a:r>
            <a:r>
              <a:rPr lang="en-US" i="0" dirty="0" smtClean="0"/>
              <a:t>Liberia’s </a:t>
            </a:r>
            <a:r>
              <a:rPr lang="en-US" i="1" dirty="0" smtClean="0"/>
              <a:t>Immunization</a:t>
            </a:r>
            <a:r>
              <a:rPr lang="en-US" dirty="0" smtClean="0"/>
              <a:t> coverage </a:t>
            </a:r>
            <a:r>
              <a:rPr lang="en-US" dirty="0" smtClean="0"/>
              <a:t>is</a:t>
            </a:r>
            <a:r>
              <a:rPr lang="en-US" baseline="0" dirty="0" smtClean="0"/>
              <a:t> around 80% but there is still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some 62% </a:t>
            </a:r>
            <a:r>
              <a:rPr lang="en-US" sz="1200" kern="1200" dirty="0" smtClean="0">
                <a:solidFill>
                  <a:schemeClr val="tx1"/>
                </a:solidFill>
                <a:latin typeface="+mn-lt"/>
                <a:ea typeface="+mn-ea"/>
                <a:cs typeface="+mn-cs"/>
              </a:rPr>
              <a:t>of children with suspected pneumonia were taken to an appropriate health provider for treatment.  </a:t>
            </a:r>
            <a:r>
              <a:rPr lang="en-US" baseline="0" dirty="0" smtClean="0"/>
              <a:t>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Liberia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Liberia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a:t>
            </a:r>
            <a:r>
              <a:rPr lang="en-US" dirty="0" smtClean="0"/>
              <a:t>37% </a:t>
            </a:r>
            <a:r>
              <a:rPr lang="en-US" dirty="0" smtClean="0"/>
              <a:t>for </a:t>
            </a:r>
            <a:r>
              <a:rPr lang="en-US" dirty="0" smtClean="0"/>
              <a:t>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are 34%.</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a:t>
            </a:r>
            <a:r>
              <a:rPr lang="en-US" dirty="0" smtClean="0"/>
              <a:t>of the population have no access</a:t>
            </a:r>
            <a:r>
              <a:rPr lang="en-US" baseline="0" dirty="0" smtClean="0"/>
              <a:t> to </a:t>
            </a:r>
            <a:r>
              <a:rPr lang="en-US" i="1" baseline="0" dirty="0" smtClean="0"/>
              <a:t>Improved drinking water.  </a:t>
            </a:r>
            <a:r>
              <a:rPr lang="en-US" i="0" baseline="0" dirty="0" smtClean="0"/>
              <a:t>In rural </a:t>
            </a:r>
            <a:r>
              <a:rPr lang="en-US" i="0" baseline="0" dirty="0" smtClean="0"/>
              <a:t>areas that percentage is with 37% even higher.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a:t>
            </a:r>
            <a:r>
              <a:rPr lang="en-US" dirty="0" smtClean="0"/>
              <a:t>of rural areas still practice </a:t>
            </a:r>
            <a:r>
              <a:rPr lang="en-US" i="0" dirty="0" smtClean="0"/>
              <a:t>open defecation</a:t>
            </a:r>
            <a:r>
              <a:rPr lang="en-US" dirty="0" smtClean="0"/>
              <a:t>.  </a:t>
            </a:r>
            <a:r>
              <a:rPr lang="en-US" smtClean="0"/>
              <a:t>Another </a:t>
            </a:r>
            <a:r>
              <a:rPr lang="en-US" smtClean="0"/>
              <a:t>8%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Liberia has adopted many of the policies being tracked by Countdown.  It‘s useful to understand why full adoption hasn’t happened and to know the current status of implementation of each policy.  Adopting key policies and implementing them at scale can contribute to improved coverage of lifesaving interventions.</a:t>
            </a:r>
            <a:endParaRPr lang="en-US" sz="1200" kern="1200" dirty="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a:t>
            </a:r>
            <a:r>
              <a:rPr lang="en-US" i="0" baseline="0" dirty="0" smtClean="0"/>
              <a:t> and for </a:t>
            </a:r>
            <a:r>
              <a:rPr lang="en-US" i="1" baseline="0" dirty="0" smtClean="0"/>
              <a:t>Immunizations (DTP3 and Measles). </a:t>
            </a:r>
            <a:r>
              <a:rPr lang="en-US" baseline="0" dirty="0" smtClean="0"/>
              <a:t>  Only </a:t>
            </a:r>
            <a:r>
              <a:rPr lang="en-US" i="1" baseline="0" dirty="0" smtClean="0"/>
              <a:t>Early initiation of breastfeeding</a:t>
            </a:r>
            <a:r>
              <a:rPr lang="en-US" baseline="0" dirty="0" smtClean="0"/>
              <a:t>, which does not depend on the health system, </a:t>
            </a:r>
            <a:r>
              <a:rPr lang="en-US" sz="1200" kern="1200" dirty="0" smtClean="0">
                <a:solidFill>
                  <a:srgbClr val="FF0000"/>
                </a:solidFill>
                <a:latin typeface="+mn-lt"/>
                <a:ea typeface="+mn-ea"/>
                <a:cs typeface="+mn-cs"/>
              </a:rPr>
              <a:t>shows</a:t>
            </a:r>
            <a:r>
              <a:rPr lang="en-US" sz="1200" kern="1200" baseline="0" dirty="0" smtClean="0">
                <a:solidFill>
                  <a:srgbClr val="FF0000"/>
                </a:solidFill>
                <a:latin typeface="+mn-lt"/>
                <a:ea typeface="+mn-ea"/>
                <a:cs typeface="+mn-cs"/>
              </a:rPr>
              <a:t> little </a:t>
            </a:r>
            <a:r>
              <a:rPr lang="en-US" sz="1200" kern="1200" dirty="0" smtClean="0">
                <a:solidFill>
                  <a:srgbClr val="FF0000"/>
                </a:solidFill>
                <a:latin typeface="+mn-lt"/>
                <a:ea typeface="+mn-ea"/>
                <a:cs typeface="+mn-cs"/>
              </a:rPr>
              <a:t>gap in coverage,</a:t>
            </a:r>
            <a:r>
              <a:rPr lang="en-US" sz="1200" kern="1200" baseline="0" dirty="0" smtClean="0">
                <a:solidFill>
                  <a:srgbClr val="FF0000"/>
                </a:solidFill>
                <a:latin typeface="+mn-lt"/>
                <a:ea typeface="+mn-ea"/>
                <a:cs typeface="+mn-cs"/>
              </a:rPr>
              <a:t> showing a slightly greater practice among the poorest.</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Liberia are included as optional at the end of this presentation and are also available on the Countdown website.)</a:t>
            </a:r>
            <a:endParaRPr lang="en-US" i="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Liberia</a:t>
            </a:r>
            <a:r>
              <a:rPr lang="en-GB" i="1" baseline="0" dirty="0" smtClean="0"/>
              <a:t> </a:t>
            </a:r>
            <a:r>
              <a:rPr lang="en-US" baseline="0" dirty="0" smtClean="0"/>
              <a:t>profile.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err="1" smtClean="0">
                <a:solidFill>
                  <a:srgbClr val="800000"/>
                </a:solidFill>
                <a:latin typeface="+mj-lt"/>
                <a:ea typeface="+mj-ea"/>
                <a:cs typeface="Calibri" pitchFamily="34" charset="0"/>
              </a:rPr>
              <a:t>Liber</a:t>
            </a:r>
            <a:r>
              <a:rPr kumimoji="0" lang="en-US" sz="4300" b="1" i="0" u="none" strike="noStrike" kern="1200" cap="none" spc="0" normalizeH="0" baseline="0" noProof="0" dirty="0" err="1" smtClean="0">
                <a:ln>
                  <a:noFill/>
                </a:ln>
                <a:solidFill>
                  <a:srgbClr val="800000"/>
                </a:solidFill>
                <a:effectLst/>
                <a:uLnTx/>
                <a:uFillTx/>
                <a:latin typeface="+mj-lt"/>
                <a:ea typeface="+mj-ea"/>
                <a:cs typeface="Calibri" pitchFamily="34" charset="0"/>
              </a:rPr>
              <a:t>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Liberia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78545" y="268288"/>
            <a:ext cx="6257637"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5" y="150183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26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2004292"/>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231776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8247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35%</a:t>
            </a:r>
            <a:endParaRPr lang="en-US" sz="2400" dirty="0" smtClean="0">
              <a:latin typeface="+mn-lt"/>
              <a:cs typeface="Calibri" pitchFamily="34" charset="0"/>
            </a:endParaRPr>
          </a:p>
          <a:p>
            <a:pPr>
              <a:defRPr/>
            </a:pPr>
            <a:r>
              <a:rPr lang="en-US" sz="2400" dirty="0" smtClean="0">
                <a:latin typeface="+mn-lt"/>
                <a:cs typeface="Calibri" pitchFamily="34" charset="0"/>
              </a:rPr>
              <a:t>Malaria – </a:t>
            </a:r>
            <a:r>
              <a:rPr lang="en-US" sz="2400" dirty="0" smtClean="0">
                <a:latin typeface="+mn-lt"/>
                <a:cs typeface="Calibri" pitchFamily="34" charset="0"/>
              </a:rPr>
              <a:t>21</a:t>
            </a:r>
            <a:r>
              <a:rPr lang="en-US" sz="2400" dirty="0" smtClean="0">
                <a:latin typeface="+mn-lt"/>
                <a:cs typeface="Calibri" pitchFamily="34" charset="0"/>
              </a:rPr>
              <a:t>%</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a:t>
            </a:r>
          </a:p>
          <a:p>
            <a:pPr>
              <a:defRPr/>
            </a:pPr>
            <a:r>
              <a:rPr lang="en-US" sz="2400" dirty="0" err="1" smtClean="0">
                <a:latin typeface="+mn-lt"/>
                <a:cs typeface="Calibri" pitchFamily="34" charset="0"/>
              </a:rPr>
              <a:t>Diarrhoea</a:t>
            </a:r>
            <a:r>
              <a:rPr lang="en-US" sz="2400" dirty="0" smtClean="0">
                <a:latin typeface="+mn-lt"/>
                <a:cs typeface="Calibri" pitchFamily="34" charset="0"/>
              </a:rPr>
              <a:t> </a:t>
            </a:r>
            <a:r>
              <a:rPr lang="en-US" sz="2400" dirty="0">
                <a:latin typeface="+mn-lt"/>
                <a:cs typeface="Calibri" pitchFamily="34" charset="0"/>
              </a:rPr>
              <a:t>– </a:t>
            </a:r>
            <a:r>
              <a:rPr lang="en-US" sz="2400" dirty="0" smtClean="0">
                <a:latin typeface="+mn-lt"/>
                <a:cs typeface="Calibri" pitchFamily="34" charset="0"/>
              </a:rPr>
              <a:t>8</a:t>
            </a:r>
            <a:r>
              <a:rPr lang="en-US" sz="2400" dirty="0" smtClean="0">
                <a:latin typeface="+mn-lt"/>
                <a:cs typeface="Calibri" pitchFamily="34" charset="0"/>
              </a:rPr>
              <a:t>%</a:t>
            </a:r>
          </a:p>
          <a:p>
            <a:pPr>
              <a:defRPr/>
            </a:pPr>
            <a:r>
              <a:rPr lang="en-US" sz="2400" dirty="0" smtClean="0">
                <a:latin typeface="+mn-lt"/>
                <a:cs typeface="Calibri" pitchFamily="34" charset="0"/>
              </a:rPr>
              <a:t>Injuries – 5%</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0909" y="268288"/>
            <a:ext cx="598054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Liberian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27896"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99916" y="28010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37491" y="1149927"/>
            <a:ext cx="74805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21789"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84910"/>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200" y="1192900"/>
            <a:ext cx="6725850" cy="521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93791" y="1183746"/>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455" y="1131568"/>
            <a:ext cx="7243763" cy="525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00453" y="1123372"/>
            <a:ext cx="7550912"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31778" y="1278081"/>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16891" y="1231898"/>
            <a:ext cx="6899645"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12" y="1246582"/>
            <a:ext cx="7258050" cy="48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Liberia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47403" y="1439719"/>
            <a:ext cx="697246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568" y="1143000"/>
            <a:ext cx="6817538" cy="552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88" y="1095358"/>
            <a:ext cx="6674662" cy="548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54018" y="1143000"/>
            <a:ext cx="6355212"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200727"/>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25576"/>
            <a:ext cx="82296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2.9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27% </a:t>
            </a:r>
            <a:r>
              <a:rPr lang="en-US" sz="2200" dirty="0" smtClean="0"/>
              <a:t>(2011)</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19%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$98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$118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26000" y="268288"/>
            <a:ext cx="4064000"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053548"/>
            <a:ext cx="3810000" cy="645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Liberia</a:t>
            </a:r>
          </a:p>
          <a:p>
            <a:pPr>
              <a:spcBef>
                <a:spcPts val="600"/>
              </a:spcBef>
              <a:spcAft>
                <a:spcPts val="600"/>
              </a:spcAft>
              <a:defRPr/>
            </a:pPr>
            <a:r>
              <a:rPr lang="en-US" sz="2800" dirty="0" smtClean="0">
                <a:latin typeface="+mn-lt"/>
                <a:cs typeface="Calibri" pitchFamily="34" charset="0"/>
              </a:rPr>
              <a:t>The wide bars for most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immunizations.</a:t>
            </a:r>
          </a:p>
          <a:p>
            <a:pPr>
              <a:spcBef>
                <a:spcPts val="600"/>
              </a:spcBef>
              <a:spcAft>
                <a:spcPts val="600"/>
              </a:spcAft>
              <a:defRPr/>
            </a:pPr>
            <a:r>
              <a:rPr lang="en-US" sz="2800" dirty="0" smtClean="0">
                <a:latin typeface="+mn-lt"/>
                <a:cs typeface="Calibri" pitchFamily="34" charset="0"/>
              </a:rPr>
              <a:t>Only early initiation of breastfeeding shows a much smaller </a:t>
            </a:r>
            <a:r>
              <a:rPr lang="en-US" sz="2800" b="1" dirty="0" smtClean="0">
                <a:solidFill>
                  <a:schemeClr val="accent2">
                    <a:lumMod val="75000"/>
                  </a:schemeClr>
                </a:solidFill>
                <a:latin typeface="+mn-lt"/>
                <a:cs typeface="Calibri" pitchFamily="34" charset="0"/>
              </a:rPr>
              <a:t>gap</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72124" cy="641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Liberia </a:t>
            </a:r>
            <a:endParaRPr lang="en-US" sz="4600" dirty="0"/>
          </a:p>
        </p:txBody>
      </p:sp>
    </p:spTree>
    <p:extLst>
      <p:ext uri="{BB962C8B-B14F-4D97-AF65-F5344CB8AC3E}">
        <p14:creationId xmlns:p14="http://schemas.microsoft.com/office/powerpoint/2010/main" val="12609213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Liberia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8" y="1604513"/>
            <a:ext cx="538540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37427" y="1613139"/>
            <a:ext cx="547669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33577" y="1216324"/>
            <a:ext cx="6621246"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85336" y="1276709"/>
            <a:ext cx="6628854"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12395</TotalTime>
  <Words>2996</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Liberia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737</cp:revision>
  <cp:lastPrinted>2012-06-12T19:26:24Z</cp:lastPrinted>
  <dcterms:created xsi:type="dcterms:W3CDTF">2008-01-10T17:37:13Z</dcterms:created>
  <dcterms:modified xsi:type="dcterms:W3CDTF">2014-12-04T21:43:24Z</dcterms:modified>
</cp:coreProperties>
</file>