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0496" autoAdjust="0"/>
  </p:normalViewPr>
  <p:slideViewPr>
    <p:cSldViewPr snapToGrid="0">
      <p:cViewPr>
        <p:scale>
          <a:sx n="110" d="100"/>
          <a:sy n="110" d="100"/>
        </p:scale>
        <p:origin x="-528" y="149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Lesotho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Lesotho</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Lesotho’s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Lesotho </a:t>
            </a:r>
            <a:r>
              <a:rPr lang="en-US" i="1" dirty="0" smtClean="0"/>
              <a:t>Under—five child mortality rate </a:t>
            </a:r>
            <a:r>
              <a:rPr lang="en-US" dirty="0" smtClean="0"/>
              <a:t>and </a:t>
            </a:r>
            <a:r>
              <a:rPr lang="en-US" i="1" dirty="0" smtClean="0"/>
              <a:t>Maternal mortality ratio </a:t>
            </a:r>
            <a:r>
              <a:rPr lang="en-US" dirty="0" smtClean="0"/>
              <a:t>are high.</a:t>
            </a:r>
            <a:r>
              <a:rPr lang="en-US" baseline="0" dirty="0" smtClean="0"/>
              <a:t>  </a:t>
            </a:r>
            <a:r>
              <a:rPr lang="en-US" dirty="0" smtClean="0"/>
              <a:t>Newer UN</a:t>
            </a:r>
            <a:r>
              <a:rPr lang="en-US" baseline="0" dirty="0" smtClean="0"/>
              <a:t> estimates show an Under-five mortality rate of 98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Lesotho,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Lesotho,</a:t>
            </a:r>
            <a:r>
              <a:rPr lang="en-US" baseline="0" dirty="0" smtClean="0"/>
              <a:t> s</a:t>
            </a:r>
            <a:r>
              <a:rPr lang="en-US" dirty="0" smtClean="0"/>
              <a:t>ome </a:t>
            </a:r>
            <a:r>
              <a:rPr lang="en-US" dirty="0" smtClean="0"/>
              <a:t>46% </a:t>
            </a:r>
            <a:r>
              <a:rPr lang="en-US" dirty="0" smtClean="0"/>
              <a:t>of child deaths occur in the neonatal period.  Most of these can be prevented.  Post-neonatal deaths can, also,</a:t>
            </a:r>
            <a:r>
              <a:rPr lang="en-US" baseline="0" dirty="0" smtClean="0"/>
              <a:t> mostly be prevented and come mainly from HIV/AIDS,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i="0" baseline="0" dirty="0" smtClean="0"/>
              <a:t>is 62%.  I</a:t>
            </a:r>
            <a:r>
              <a:rPr lang="en-US" baseline="0" dirty="0" smtClean="0"/>
              <a:t>t’s important to consider </a:t>
            </a:r>
            <a:r>
              <a:rPr lang="en-US" b="1" i="0" baseline="0" dirty="0" smtClean="0"/>
              <a:t>why</a:t>
            </a:r>
            <a:r>
              <a:rPr lang="en-US" baseline="0" dirty="0" smtClean="0"/>
              <a:t> coverage is not higher,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high at an estimated 89%.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Lesotho, 92</a:t>
            </a:r>
            <a:r>
              <a:rPr lang="en-US" baseline="0" dirty="0" smtClean="0"/>
              <a:t>% of women attend </a:t>
            </a:r>
            <a:r>
              <a:rPr lang="en-US" i="1" baseline="0" dirty="0" smtClean="0"/>
              <a:t>Antenatal care  </a:t>
            </a:r>
            <a:r>
              <a:rPr lang="en-US" baseline="0" dirty="0" smtClean="0"/>
              <a:t>with a skilled provider at least once during pregnancy.  </a:t>
            </a:r>
            <a:r>
              <a:rPr lang="en-US" baseline="0" dirty="0" smtClean="0"/>
              <a:t>70% of </a:t>
            </a:r>
            <a:r>
              <a:rPr lang="en-US" baseline="0" dirty="0" smtClean="0"/>
              <a:t>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Data is not available for </a:t>
            </a:r>
            <a:r>
              <a:rPr lang="en-US" i="1" baseline="0" dirty="0" smtClean="0"/>
              <a:t>Postnatal visit for </a:t>
            </a:r>
            <a:r>
              <a:rPr lang="en-US" i="1" baseline="0" dirty="0" smtClean="0"/>
              <a:t>baby.  </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Lesotho has data for 3 out of the 5 indicators related to immunization. Lesotho’s </a:t>
            </a:r>
            <a:r>
              <a:rPr lang="en-US" i="1" dirty="0" smtClean="0"/>
              <a:t>Immunization</a:t>
            </a:r>
            <a:r>
              <a:rPr lang="en-US" dirty="0" smtClean="0"/>
              <a:t> </a:t>
            </a:r>
            <a:r>
              <a:rPr lang="en-US" dirty="0" smtClean="0"/>
              <a:t>coverage </a:t>
            </a:r>
            <a:r>
              <a:rPr lang="en-US" dirty="0" smtClean="0"/>
              <a:t>is</a:t>
            </a:r>
            <a:r>
              <a:rPr lang="en-US" baseline="0" dirty="0" smtClean="0"/>
              <a:t> high and consistent, but can still be improved.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 some 66% of caregivers</a:t>
            </a:r>
            <a:r>
              <a:rPr lang="en-US" baseline="0" dirty="0" smtClean="0"/>
              <a:t> sought treatment from an appropriate provider when their children had suspected pneumonia.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a:t>
            </a:r>
            <a:r>
              <a:rPr lang="en-US" baseline="0" dirty="0" smtClean="0"/>
              <a:t> of</a:t>
            </a:r>
            <a:r>
              <a:rPr lang="en-US" dirty="0" smtClean="0"/>
              <a:t> children with diarrhoea are being treated with ORS.</a:t>
            </a:r>
            <a:r>
              <a:rPr lang="en-US" baseline="0" dirty="0" smtClean="0"/>
              <a:t>  48% are receiving increased fluids and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Lesotho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Lesotho</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(You might choose to omit this slide from the presentation.)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since 1992 are show here.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Exclusive breastfeeding</a:t>
            </a:r>
            <a:r>
              <a:rPr lang="en-US" dirty="0" smtClean="0"/>
              <a:t> rates </a:t>
            </a:r>
            <a:r>
              <a:rPr lang="en-US" baseline="0" dirty="0" smtClean="0"/>
              <a:t>improved from 2000, reaching 54% in 2009.</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Around 19% </a:t>
            </a:r>
            <a:r>
              <a:rPr lang="en-US" baseline="0" dirty="0" smtClean="0"/>
              <a:t>of the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45% </a:t>
            </a:r>
            <a:r>
              <a:rPr lang="en-US" dirty="0" smtClean="0"/>
              <a:t>of the rural population </a:t>
            </a:r>
            <a:r>
              <a:rPr lang="en-US" smtClean="0"/>
              <a:t>and </a:t>
            </a:r>
            <a:r>
              <a:rPr lang="en-US" smtClean="0"/>
              <a:t>5% </a:t>
            </a:r>
            <a:r>
              <a:rPr lang="en-US" dirty="0" smtClean="0"/>
              <a:t>of the</a:t>
            </a:r>
            <a:r>
              <a:rPr lang="en-US" baseline="0" dirty="0" smtClean="0"/>
              <a:t> urban population s</a:t>
            </a:r>
            <a:r>
              <a:rPr lang="en-US" dirty="0" smtClean="0"/>
              <a:t>till practice </a:t>
            </a:r>
            <a:r>
              <a:rPr lang="en-US" i="0" dirty="0" smtClean="0"/>
              <a:t>open defecation</a:t>
            </a:r>
            <a:r>
              <a:rPr lang="en-US" dirty="0" smtClean="0"/>
              <a:t>.  A large percent of the urban and rural population are also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Lesotho has fully adopted </a:t>
            </a:r>
            <a:r>
              <a:rPr lang="en-US" sz="1200" kern="1200" baseline="0" dirty="0" smtClean="0">
                <a:solidFill>
                  <a:schemeClr val="tx1"/>
                </a:solidFill>
                <a:latin typeface="+mn-lt"/>
                <a:ea typeface="+mn-ea"/>
                <a:cs typeface="+mn-cs"/>
              </a:rPr>
              <a:t> three of the policies </a:t>
            </a:r>
            <a:r>
              <a:rPr lang="en-US" sz="1200" kern="1200" dirty="0" smtClean="0">
                <a:solidFill>
                  <a:schemeClr val="tx1"/>
                </a:solidFill>
                <a:latin typeface="+mn-lt"/>
                <a:ea typeface="+mn-ea"/>
                <a:cs typeface="+mn-cs"/>
              </a:rPr>
              <a:t>being tracked by Countdown</a:t>
            </a:r>
            <a:r>
              <a:rPr lang="en-US" sz="1200" kern="1200" baseline="0" dirty="0" smtClean="0">
                <a:solidFill>
                  <a:schemeClr val="tx1"/>
                </a:solidFill>
                <a:latin typeface="+mn-lt"/>
                <a:ea typeface="+mn-ea"/>
                <a:cs typeface="+mn-cs"/>
              </a:rPr>
              <a:t> and partially adopted two others.  </a:t>
            </a:r>
            <a:r>
              <a:rPr lang="en-US" sz="1200" kern="1200" dirty="0" smtClean="0">
                <a:solidFill>
                  <a:schemeClr val="tx1"/>
                </a:solidFill>
                <a:latin typeface="+mn-lt"/>
                <a:ea typeface="+mn-ea"/>
                <a:cs typeface="+mn-cs"/>
              </a:rPr>
              <a:t>It would be important to understand why full adoption hasn’t happened and the current status of implementation</a:t>
            </a:r>
            <a:r>
              <a:rPr lang="en-US" sz="1200" kern="1200" baseline="0" dirty="0" smtClean="0">
                <a:solidFill>
                  <a:schemeClr val="tx1"/>
                </a:solidFill>
                <a:latin typeface="+mn-lt"/>
                <a:ea typeface="+mn-ea"/>
                <a:cs typeface="+mn-cs"/>
              </a:rPr>
              <a:t> for each policy.  </a:t>
            </a:r>
            <a:r>
              <a:rPr lang="en-US" sz="1200" kern="1200" dirty="0" smtClean="0">
                <a:solidFill>
                  <a:schemeClr val="tx1"/>
                </a:solidFill>
                <a:latin typeface="+mn-lt"/>
                <a:ea typeface="+mn-ea"/>
                <a:cs typeface="+mn-cs"/>
              </a:rPr>
              <a:t> Adopting these policies and implementing them at scale can contribute to improved coverage of life saving interventions.  </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baseline="0" dirty="0" smtClean="0"/>
              <a:t>Skilled birth attendant</a:t>
            </a:r>
            <a:r>
              <a:rPr lang="en-US" i="0" baseline="0" dirty="0" smtClean="0"/>
              <a:t> and </a:t>
            </a:r>
            <a:r>
              <a:rPr lang="en-US" i="1" baseline="0" dirty="0" smtClean="0"/>
              <a:t>Demand for family planning satisfied</a:t>
            </a:r>
            <a:r>
              <a:rPr lang="en-US" i="0" baseline="0" dirty="0" smtClean="0"/>
              <a:t>.  </a:t>
            </a:r>
            <a:r>
              <a:rPr lang="en-US" baseline="0" dirty="0" smtClean="0"/>
              <a:t> Other</a:t>
            </a:r>
            <a:r>
              <a:rPr lang="en-US" sz="1200" kern="1200" dirty="0" smtClean="0">
                <a:solidFill>
                  <a:srgbClr val="FF0000"/>
                </a:solidFill>
                <a:latin typeface="+mn-lt"/>
                <a:ea typeface="+mn-ea"/>
                <a:cs typeface="+mn-cs"/>
              </a:rPr>
              <a:t> interventions –</a:t>
            </a:r>
            <a:r>
              <a:rPr lang="en-US" sz="120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Antenatal care 1+ visit</a:t>
            </a:r>
            <a:r>
              <a:rPr lang="en-US" sz="1200" kern="1200" dirty="0" smtClean="0">
                <a:solidFill>
                  <a:srgbClr val="FF0000"/>
                </a:solidFill>
                <a:latin typeface="+mn-lt"/>
                <a:ea typeface="+mn-ea"/>
                <a:cs typeface="+mn-cs"/>
              </a:rPr>
              <a:t>, </a:t>
            </a:r>
            <a:r>
              <a:rPr lang="en-US" sz="1200" i="1" kern="1200" dirty="0" smtClean="0">
                <a:solidFill>
                  <a:srgbClr val="FF0000"/>
                </a:solidFill>
                <a:latin typeface="+mn-lt"/>
                <a:ea typeface="+mn-ea"/>
                <a:cs typeface="+mn-cs"/>
              </a:rPr>
              <a:t>Early initiation of breastfeeding, ORT &amp; continued feeding</a:t>
            </a:r>
            <a:r>
              <a:rPr lang="en-US" sz="1200" kern="1200" dirty="0" smtClean="0">
                <a:solidFill>
                  <a:srgbClr val="FF0000"/>
                </a:solidFill>
                <a:latin typeface="+mn-lt"/>
                <a:ea typeface="+mn-ea"/>
                <a:cs typeface="+mn-cs"/>
              </a:rPr>
              <a:t>, and </a:t>
            </a:r>
            <a:r>
              <a:rPr lang="en-US" sz="1200" i="1" kern="1200" dirty="0" smtClean="0">
                <a:solidFill>
                  <a:srgbClr val="FF0000"/>
                </a:solidFill>
                <a:latin typeface="+mn-lt"/>
                <a:ea typeface="+mn-ea"/>
                <a:cs typeface="+mn-cs"/>
              </a:rPr>
              <a:t>Careseeking for pneumonia</a:t>
            </a:r>
            <a:r>
              <a:rPr lang="en-US" sz="1200" kern="1200" dirty="0" smtClean="0">
                <a:solidFill>
                  <a:srgbClr val="FF0000"/>
                </a:solidFill>
                <a:latin typeface="+mn-lt"/>
                <a:ea typeface="+mn-ea"/>
                <a:cs typeface="+mn-cs"/>
              </a:rPr>
              <a:t> 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Lesotho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Lesotho</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Lesotho</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Lesotho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90091" y="245197"/>
            <a:ext cx="6246091"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62588" y="1432558"/>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183263"/>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98 </a:t>
            </a:r>
            <a:r>
              <a:rPr lang="en-US" sz="2200" dirty="0">
                <a:latin typeface="+mn-lt"/>
              </a:rPr>
              <a:t>deaths per 1000 live births</a:t>
            </a:r>
          </a:p>
          <a:p>
            <a:pPr algn="ctr"/>
            <a:r>
              <a:rPr lang="en-US" sz="2200" dirty="0" smtClean="0">
                <a:latin typeface="+mn-lt"/>
              </a:rPr>
              <a:t>Infant mortality rate (IMR) </a:t>
            </a:r>
            <a:r>
              <a:rPr lang="en-US" sz="2200" dirty="0">
                <a:latin typeface="+mn-lt"/>
              </a:rPr>
              <a:t>= 7</a:t>
            </a:r>
            <a:r>
              <a:rPr lang="en-US" sz="2200" dirty="0" smtClean="0">
                <a:latin typeface="+mn-lt"/>
              </a:rPr>
              <a:t>3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44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19779" y="1911927"/>
            <a:ext cx="8904442"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19244130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830" y="2082477"/>
            <a:ext cx="254083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46%</a:t>
            </a:r>
            <a:endParaRPr lang="en-US" sz="2400" dirty="0" smtClean="0">
              <a:latin typeface="+mn-lt"/>
              <a:cs typeface="Calibri" pitchFamily="34" charset="0"/>
            </a:endParaRPr>
          </a:p>
          <a:p>
            <a:pPr>
              <a:defRPr/>
            </a:pPr>
            <a:r>
              <a:rPr lang="en-US" sz="2400" dirty="0">
                <a:solidFill>
                  <a:prstClr val="black"/>
                </a:solidFill>
                <a:latin typeface="Calibri"/>
                <a:cs typeface="Calibri" pitchFamily="34" charset="0"/>
              </a:rPr>
              <a:t>HIV/AIDS – </a:t>
            </a:r>
            <a:r>
              <a:rPr lang="en-US" sz="2400" dirty="0" smtClean="0">
                <a:solidFill>
                  <a:prstClr val="black"/>
                </a:solidFill>
                <a:latin typeface="Calibri"/>
                <a:cs typeface="Calibri" pitchFamily="34" charset="0"/>
              </a:rPr>
              <a:t>19%</a:t>
            </a:r>
            <a:endParaRPr lang="en-US" sz="2400" dirty="0">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10%</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7%</a:t>
            </a: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4</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Measles – 1%</a:t>
            </a: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20818" y="268288"/>
            <a:ext cx="6211455"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Basotho children die?</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939472" y="1440000"/>
            <a:ext cx="5766555" cy="39780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96007"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24637" y="1151082"/>
            <a:ext cx="7694726"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6845" y="541481"/>
            <a:ext cx="681030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150" y="1195655"/>
            <a:ext cx="6810374" cy="525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5913" y="1076308"/>
            <a:ext cx="6874847" cy="544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618" y="1307209"/>
            <a:ext cx="6929438" cy="503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16751" y="1123373"/>
            <a:ext cx="7510498"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87782" y="1243446"/>
            <a:ext cx="7222435"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8887" y="1333500"/>
            <a:ext cx="66888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655" y="1291586"/>
            <a:ext cx="7186613" cy="481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Lesotho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168" y="1261263"/>
            <a:ext cx="7272338" cy="48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116" y="1257300"/>
            <a:ext cx="6428442" cy="535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640" y="1162050"/>
            <a:ext cx="6583210" cy="539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258127"/>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81330" y="1142999"/>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238278"/>
            <a:ext cx="8229600" cy="51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pPr marL="0" indent="0">
              <a:buNone/>
            </a:pPr>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4" y="1057170"/>
            <a:ext cx="8101329"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6.7 </a:t>
            </a:r>
            <a:r>
              <a:rPr lang="en-US" sz="2200" dirty="0"/>
              <a:t>(</a:t>
            </a:r>
            <a:r>
              <a:rPr lang="en-US" sz="2200" dirty="0" smtClean="0"/>
              <a:t>2003)</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29%  </a:t>
            </a:r>
            <a:r>
              <a:rPr lang="en-US" sz="2200" dirty="0" smtClean="0"/>
              <a:t>(2004)</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$227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14%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15%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$52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$89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56727" y="268288"/>
            <a:ext cx="414481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06462" y="1172308"/>
            <a:ext cx="4127988"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Lesotho</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most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 and family planning.</a:t>
            </a:r>
          </a:p>
          <a:p>
            <a:pPr>
              <a:spcBef>
                <a:spcPts val="600"/>
              </a:spcBef>
              <a:spcAft>
                <a:spcPts val="600"/>
              </a:spcAft>
              <a:defRPr/>
            </a:pPr>
            <a:r>
              <a:rPr lang="en-US" sz="2800" dirty="0" smtClean="0">
                <a:latin typeface="+mn-lt"/>
                <a:cs typeface="Calibri" pitchFamily="34" charset="0"/>
              </a:rPr>
              <a:t>ORT &amp; continued feeding shows a much smaller </a:t>
            </a:r>
            <a:r>
              <a:rPr lang="en-US" sz="2800" b="1" dirty="0" smtClean="0">
                <a:solidFill>
                  <a:schemeClr val="accent2">
                    <a:lumMod val="75000"/>
                  </a:schemeClr>
                </a:solidFill>
                <a:latin typeface="+mn-lt"/>
                <a:cs typeface="Calibri" pitchFamily="34" charset="0"/>
              </a:rPr>
              <a:t>gap</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5" y="268288"/>
            <a:ext cx="4014816" cy="617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Lesotho </a:t>
            </a:r>
            <a:endParaRPr lang="en-US" sz="4600" dirty="0"/>
          </a:p>
        </p:txBody>
      </p:sp>
    </p:spTree>
    <p:extLst>
      <p:ext uri="{BB962C8B-B14F-4D97-AF65-F5344CB8AC3E}">
        <p14:creationId xmlns:p14="http://schemas.microsoft.com/office/powerpoint/2010/main" val="596998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Lesotho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63305" y="1561381"/>
            <a:ext cx="5424128"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923690" y="1552754"/>
            <a:ext cx="5388006"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16325" y="1259457"/>
            <a:ext cx="6613876"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856" y="1225190"/>
            <a:ext cx="7530856" cy="504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12403</TotalTime>
  <Words>3050</Words>
  <Application>Microsoft Macintosh PowerPoint</Application>
  <PresentationFormat>On-screen Show (4:3)</PresentationFormat>
  <Paragraphs>262</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Lesotho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733</cp:revision>
  <cp:lastPrinted>2012-06-12T19:26:24Z</cp:lastPrinted>
  <dcterms:created xsi:type="dcterms:W3CDTF">2008-01-10T17:37:13Z</dcterms:created>
  <dcterms:modified xsi:type="dcterms:W3CDTF">2014-12-04T20:56:11Z</dcterms:modified>
</cp:coreProperties>
</file>