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008" autoAdjust="0"/>
  </p:normalViewPr>
  <p:slideViewPr>
    <p:cSldViewPr snapToGrid="0">
      <p:cViewPr>
        <p:scale>
          <a:sx n="110" d="100"/>
          <a:sy n="110" d="100"/>
        </p:scale>
        <p:origin x="-528" y="50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Indonesia,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Lao</a:t>
            </a:r>
            <a:r>
              <a:rPr lang="en-US" i="0" baseline="0" dirty="0" smtClean="0"/>
              <a:t> People’s </a:t>
            </a:r>
            <a:r>
              <a:rPr lang="en-US" i="0" baseline="0" smtClean="0"/>
              <a:t>Democratic Republic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Lao-PDR’s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Lao-PDR has made impressive</a:t>
            </a:r>
            <a:r>
              <a:rPr lang="en-US" i="0" baseline="0" dirty="0" smtClean="0"/>
              <a:t> progress in reducing both the </a:t>
            </a:r>
            <a:r>
              <a:rPr lang="en-US" i="1" dirty="0" smtClean="0"/>
              <a:t>Under—five child mortality rate </a:t>
            </a:r>
            <a:r>
              <a:rPr lang="en-US" dirty="0" smtClean="0"/>
              <a:t>and the</a:t>
            </a:r>
            <a:r>
              <a:rPr lang="en-US" baseline="0" dirty="0" smtClean="0"/>
              <a:t> </a:t>
            </a:r>
            <a:r>
              <a:rPr lang="en-US" i="1" dirty="0" smtClean="0"/>
              <a:t>Maternal mortality ratio.  </a:t>
            </a:r>
            <a:r>
              <a:rPr lang="en-US" i="0" dirty="0" smtClean="0"/>
              <a:t>Newer U</a:t>
            </a:r>
            <a:r>
              <a:rPr lang="en-US" dirty="0" smtClean="0"/>
              <a:t>N</a:t>
            </a:r>
            <a:r>
              <a:rPr lang="en-US" baseline="0" dirty="0" smtClean="0"/>
              <a:t> estimates show an Under-five mortality rate of 71 for 2013.</a:t>
            </a:r>
            <a:endParaRPr lang="en-US" dirty="0" smtClean="0"/>
          </a:p>
          <a:p>
            <a:endParaRPr lang="en-US" baseline="0" dirty="0" smtClean="0"/>
          </a:p>
          <a:p>
            <a:r>
              <a:rPr lang="en-US" baseline="0" dirty="0" smtClean="0"/>
              <a:t>(Note: Updated 2013 child mortality data from “</a:t>
            </a:r>
            <a:r>
              <a:rPr lang="en-ZA" sz="1200" b="0" i="0" kern="1200" dirty="0" smtClean="0">
                <a:solidFill>
                  <a:schemeClr val="tx1"/>
                </a:solidFill>
                <a:effectLst/>
                <a:latin typeface="+mn-lt"/>
                <a:ea typeface="+mn-ea"/>
                <a:cs typeface="+mn-cs"/>
              </a:rPr>
              <a:t>The UN Inter-agency Group for Child Mortality Estimation</a:t>
            </a:r>
            <a:r>
              <a:rPr lang="en-ZA" sz="1200" b="0" i="0" kern="1200" smtClean="0">
                <a:solidFill>
                  <a:schemeClr val="tx1"/>
                </a:solidFill>
                <a:effectLst/>
                <a:latin typeface="+mn-lt"/>
                <a:ea typeface="+mn-ea"/>
                <a:cs typeface="+mn-cs"/>
              </a:rPr>
              <a:t>, 2014”</a:t>
            </a:r>
            <a:r>
              <a:rPr lang="en-ZA" sz="1200" b="0" i="0" kern="1200" dirty="0" smtClean="0">
                <a:solidFill>
                  <a:schemeClr val="tx1"/>
                </a:solidFill>
                <a:effectLst/>
                <a:latin typeface="+mn-lt"/>
                <a:ea typeface="+mn-ea"/>
                <a:cs typeface="+mn-cs"/>
              </a:rPr>
              <a:t>)</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Southeast Asia</a:t>
            </a:r>
            <a:r>
              <a:rPr lang="en-US" i="0" smtClean="0"/>
              <a:t>, including Lao</a:t>
            </a:r>
            <a:r>
              <a:rPr lang="en-US" i="0" dirty="0" smtClean="0"/>
              <a:t>-PDR , </a:t>
            </a:r>
            <a:r>
              <a:rPr lang="en-US" i="0" baseline="0" dirty="0" smtClean="0"/>
              <a:t>are s</a:t>
            </a:r>
            <a:r>
              <a:rPr lang="en-US" baseline="0" dirty="0" smtClean="0"/>
              <a:t>hown here.</a:t>
            </a:r>
          </a:p>
          <a:p>
            <a:endParaRPr lang="en-US" baseline="0" dirty="0" smtClean="0"/>
          </a:p>
          <a:p>
            <a:r>
              <a:rPr lang="en-US" i="1" baseline="0" dirty="0" smtClean="0"/>
              <a:t>(Please not that these are regional estimates, not country-specific estimates.)</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1504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Lao,</a:t>
            </a:r>
            <a:r>
              <a:rPr lang="en-US" baseline="0" dirty="0" smtClean="0"/>
              <a:t> s</a:t>
            </a:r>
            <a:r>
              <a:rPr lang="en-US" dirty="0" smtClean="0"/>
              <a:t>ome </a:t>
            </a:r>
            <a:r>
              <a:rPr lang="en-US" dirty="0" smtClean="0"/>
              <a:t>38% </a:t>
            </a:r>
            <a:r>
              <a:rPr lang="en-US" dirty="0" smtClean="0"/>
              <a:t>of child deaths occur in the neonatal period.  Most of these can be prevented.  Post-neonatal deaths can, also,</a:t>
            </a:r>
            <a:r>
              <a:rPr lang="en-US" baseline="0" dirty="0" smtClean="0"/>
              <a:t> mostly be prevented and come mainly from Pneumonia, Diarrhoea, Injuries, and </a:t>
            </a:r>
            <a:r>
              <a:rPr lang="en-US" baseline="0" dirty="0" smtClean="0"/>
              <a:t>Malaria.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still low in </a:t>
            </a:r>
            <a:r>
              <a:rPr lang="en-US" baseline="0" dirty="0" smtClean="0"/>
              <a:t>2011-12.  </a:t>
            </a:r>
            <a:r>
              <a:rPr lang="en-US" baseline="0" dirty="0" smtClean="0"/>
              <a:t>It’s important to consider </a:t>
            </a:r>
            <a:r>
              <a:rPr lang="en-US" b="1" baseline="0" dirty="0" smtClean="0"/>
              <a:t>why </a:t>
            </a:r>
            <a:r>
              <a:rPr lang="en-US" baseline="0" dirty="0" smtClean="0"/>
              <a:t>coverage is low,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only </a:t>
            </a:r>
            <a:r>
              <a:rPr lang="en-US" baseline="0" dirty="0" smtClean="0"/>
              <a:t>35% of pregnant women attended at least one </a:t>
            </a:r>
            <a:r>
              <a:rPr lang="en-US" i="1" baseline="0" dirty="0" smtClean="0"/>
              <a:t>Antenatal care </a:t>
            </a:r>
            <a:r>
              <a:rPr lang="en-US" i="0" baseline="0" dirty="0" smtClean="0"/>
              <a:t>visit </a:t>
            </a:r>
            <a:r>
              <a:rPr lang="en-US" baseline="0" dirty="0" smtClean="0"/>
              <a:t>with a skilled provider during pregnancy.  As shown on the next slide, it’s not known how many women attended the recommended minimum 4 visits.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missing for most other</a:t>
            </a:r>
            <a:r>
              <a:rPr lang="en-US" baseline="0" dirty="0" smtClean="0"/>
              <a:t> maternal and newborn health indicators being tracked by Countdown.  It’s noted here </a:t>
            </a:r>
            <a:r>
              <a:rPr lang="en-US" baseline="0" dirty="0" smtClean="0"/>
              <a:t>that the total and the rural </a:t>
            </a:r>
            <a:r>
              <a:rPr lang="en-US" i="1" baseline="0" dirty="0" smtClean="0"/>
              <a:t>C-Section rates</a:t>
            </a:r>
            <a:r>
              <a:rPr lang="en-US" baseline="0" dirty="0" smtClean="0"/>
              <a:t> are still below the </a:t>
            </a:r>
            <a:r>
              <a:rPr lang="en-US" baseline="0" dirty="0" smtClean="0"/>
              <a:t>minimum </a:t>
            </a:r>
            <a:r>
              <a:rPr lang="en-US" baseline="0" dirty="0" smtClean="0"/>
              <a:t>needed to save women’s lives.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Lao-PDR</a:t>
            </a:r>
            <a:r>
              <a:rPr lang="en-US" i="0" baseline="0" dirty="0" smtClean="0"/>
              <a:t> has data for 3 out of the 5 indicators related to immunization. </a:t>
            </a:r>
            <a:r>
              <a:rPr lang="en-US" i="0" dirty="0" smtClean="0"/>
              <a:t>Lao</a:t>
            </a:r>
            <a:r>
              <a:rPr lang="en-US" i="0" dirty="0" smtClean="0"/>
              <a:t>-PDR’s </a:t>
            </a:r>
            <a:r>
              <a:rPr lang="en-US" i="1" dirty="0" smtClean="0"/>
              <a:t>Immunization</a:t>
            </a:r>
            <a:r>
              <a:rPr lang="en-US" dirty="0" smtClean="0"/>
              <a:t> coverage is</a:t>
            </a:r>
            <a:r>
              <a:rPr lang="en-US" baseline="0" dirty="0" smtClean="0"/>
              <a:t> inconsistent, and has not yet met 80%.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2011-12 </a:t>
            </a:r>
            <a:r>
              <a:rPr lang="en-US" dirty="0" smtClean="0"/>
              <a:t>some </a:t>
            </a:r>
            <a:r>
              <a:rPr lang="en-US" dirty="0" smtClean="0"/>
              <a:t>54% </a:t>
            </a:r>
            <a:r>
              <a:rPr lang="en-US" dirty="0" smtClean="0"/>
              <a:t>of children with suspected pneumonia were taken to an </a:t>
            </a:r>
            <a:r>
              <a:rPr lang="en-US" baseline="0" dirty="0" smtClean="0"/>
              <a:t>appropriate provider</a:t>
            </a:r>
            <a:r>
              <a:rPr lang="en-US" baseline="0" dirty="0" smtClean="0"/>
              <a:t>. 57% </a:t>
            </a:r>
            <a:r>
              <a:rPr lang="en-US" baseline="0" dirty="0" smtClean="0"/>
              <a:t>are reported to have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2011-12, 42% </a:t>
            </a:r>
            <a:r>
              <a:rPr lang="en-US" dirty="0" smtClean="0"/>
              <a:t>of children with diarrhoea  were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Lao-PDR might </a:t>
            </a:r>
            <a:r>
              <a:rPr lang="en-US" i="0" dirty="0" smtClean="0"/>
              <a:t>know about the Countdown to 2015 for Maternal,</a:t>
            </a:r>
            <a:r>
              <a:rPr lang="en-US" i="0" baseline="0" dirty="0" smtClean="0"/>
              <a:t> Newborn and Child Health</a:t>
            </a:r>
            <a:r>
              <a:rPr lang="en-US" i="0" dirty="0" smtClean="0"/>
              <a:t>.  The Countdown has been producing individual country profiles since 2005.  This slide show is intended to stimulate discussion about country progress in Lao-PDR</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although</a:t>
            </a:r>
            <a:r>
              <a:rPr lang="en-US" dirty="0" smtClean="0"/>
              <a:t> in </a:t>
            </a:r>
            <a:r>
              <a:rPr lang="en-US" dirty="0" smtClean="0"/>
              <a:t>2011-12 </a:t>
            </a:r>
            <a:r>
              <a:rPr lang="en-US" dirty="0" smtClean="0"/>
              <a:t>was still less</a:t>
            </a:r>
            <a:r>
              <a:rPr lang="en-US" baseline="0" dirty="0" smtClean="0"/>
              <a:t> than half of children &lt;5.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still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a:t>
            </a:r>
            <a:r>
              <a:rPr lang="en-US" smtClean="0"/>
              <a:t>rates were only 26%</a:t>
            </a:r>
            <a:r>
              <a:rPr lang="en-US" baseline="0" smtClean="0"/>
              <a:t> </a:t>
            </a:r>
            <a:r>
              <a:rPr lang="en-US" baseline="0" dirty="0" smtClean="0"/>
              <a:t>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t>
            </a:r>
            <a:r>
              <a:rPr lang="en-US" baseline="0" dirty="0" smtClean="0"/>
              <a:t>25% </a:t>
            </a:r>
            <a:r>
              <a:rPr lang="en-US" baseline="0" dirty="0" smtClean="0"/>
              <a:t>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 </a:t>
            </a:r>
            <a:r>
              <a:rPr lang="en-US" dirty="0" smtClean="0"/>
              <a:t>of rural areas still practice </a:t>
            </a:r>
            <a:r>
              <a:rPr lang="en-US" i="0" dirty="0" smtClean="0"/>
              <a:t>open defecation</a:t>
            </a:r>
            <a:r>
              <a:rPr lang="en-US" dirty="0" smtClean="0"/>
              <a:t>.  </a:t>
            </a:r>
            <a:r>
              <a:rPr lang="en-US" smtClean="0"/>
              <a:t>Another </a:t>
            </a:r>
            <a:r>
              <a:rPr lang="en-US" smtClean="0"/>
              <a:t>7%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Most of the internationally recommended</a:t>
            </a:r>
            <a:r>
              <a:rPr lang="en-US" baseline="0" dirty="0" smtClean="0"/>
              <a:t> </a:t>
            </a:r>
            <a:r>
              <a:rPr lang="en-US" dirty="0" smtClean="0"/>
              <a:t>policies tracked by Countdown</a:t>
            </a:r>
            <a:r>
              <a:rPr lang="en-US" baseline="0" dirty="0" smtClean="0"/>
              <a:t> have been fully adopted.  Adopting these policies and implementing them at scale can contribute to improved coverage of life 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Antenatal care</a:t>
            </a:r>
            <a:r>
              <a:rPr lang="en-US" i="1" baseline="0" dirty="0" smtClean="0"/>
              <a:t> </a:t>
            </a:r>
            <a:r>
              <a:rPr lang="en-US" i="0" baseline="0" dirty="0" smtClean="0"/>
              <a:t>and</a:t>
            </a:r>
            <a:r>
              <a:rPr lang="en-US" dirty="0" smtClean="0"/>
              <a:t> </a:t>
            </a:r>
            <a:r>
              <a:rPr lang="en-US" i="1" baseline="0" dirty="0" smtClean="0"/>
              <a:t>Skilled birth attendant</a:t>
            </a:r>
            <a:r>
              <a:rPr lang="en-US" baseline="0" dirty="0" smtClean="0"/>
              <a:t>, which depend more on health facilities.  Other</a:t>
            </a:r>
            <a:r>
              <a:rPr lang="en-US" sz="1200" kern="1200" dirty="0" smtClean="0">
                <a:solidFill>
                  <a:srgbClr val="FF0000"/>
                </a:solidFill>
                <a:latin typeface="+mn-lt"/>
                <a:ea typeface="+mn-ea"/>
                <a:cs typeface="+mn-cs"/>
              </a:rPr>
              <a:t> interventions,</a:t>
            </a:r>
            <a:r>
              <a:rPr lang="en-US" sz="1200" kern="1200" baseline="0" dirty="0" smtClean="0">
                <a:solidFill>
                  <a:srgbClr val="FF0000"/>
                </a:solidFill>
                <a:latin typeface="+mn-lt"/>
                <a:ea typeface="+mn-ea"/>
                <a:cs typeface="+mn-cs"/>
              </a:rPr>
              <a:t> especially </a:t>
            </a:r>
            <a:r>
              <a:rPr lang="en-US" sz="1200" i="1" kern="1200" baseline="0" dirty="0" smtClean="0">
                <a:solidFill>
                  <a:srgbClr val="FF0000"/>
                </a:solidFill>
                <a:latin typeface="+mn-lt"/>
                <a:ea typeface="+mn-ea"/>
                <a:cs typeface="+mn-cs"/>
              </a:rPr>
              <a:t>Early initiation of breastfeeding and ORT &amp; </a:t>
            </a:r>
            <a:r>
              <a:rPr lang="en-US" sz="1200" i="1" kern="1200" baseline="0" smtClean="0">
                <a:solidFill>
                  <a:srgbClr val="FF0000"/>
                </a:solidFill>
                <a:latin typeface="+mn-lt"/>
                <a:ea typeface="+mn-ea"/>
                <a:cs typeface="+mn-cs"/>
              </a:rPr>
              <a:t>continued feeding</a:t>
            </a:r>
            <a:r>
              <a:rPr lang="en-US" sz="1200" kern="1200" smtClean="0">
                <a:solidFill>
                  <a:srgbClr val="FF0000"/>
                </a:solidFill>
                <a:latin typeface="+mn-lt"/>
                <a:ea typeface="+mn-ea"/>
                <a:cs typeface="+mn-cs"/>
              </a:rPr>
              <a:t>, </a:t>
            </a:r>
            <a:r>
              <a:rPr lang="en-US" sz="1200" kern="1200" dirty="0" smtClean="0">
                <a:solidFill>
                  <a:srgbClr val="FF0000"/>
                </a:solidFill>
                <a:latin typeface="+mn-lt"/>
                <a:ea typeface="+mn-ea"/>
                <a:cs typeface="+mn-cs"/>
              </a:rPr>
              <a:t>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Lao-PDR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US" i="0" baseline="0" dirty="0" smtClean="0"/>
              <a:t>Lao-PDR</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DATA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DATA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a:t>
                </a:r>
                <a:r>
                  <a:rPr lang="en-US" sz="1200" i="0" kern="1200" dirty="0" smtClean="0">
                    <a:solidFill>
                      <a:schemeClr val="tx1"/>
                    </a:solidFill>
                    <a:effectLst/>
                    <a:latin typeface="Cambria Math"/>
                    <a:ea typeface="+mn-ea"/>
                    <a:cs typeface="+mn-cs"/>
                  </a:rPr>
                  <a:t>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82500" lnSpcReduction="1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Lao People’s Democratic Republic</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Lao People’s Democratic Republic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59364" y="268288"/>
            <a:ext cx="6223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85680" y="1467195"/>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245686" y="1991591"/>
            <a:ext cx="8814264"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solidFill>
                  <a:srgbClr val="29211D"/>
                </a:solidFill>
                <a:latin typeface="+mn-lt"/>
              </a:rPr>
              <a:t>Hypertension –15%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12%</a:t>
            </a:r>
          </a:p>
          <a:p>
            <a:pPr lvl="0"/>
            <a:r>
              <a:rPr lang="en-US" sz="2400" dirty="0" smtClean="0">
                <a:solidFill>
                  <a:prstClr val="black"/>
                </a:solidFill>
                <a:latin typeface="Calibri"/>
              </a:rPr>
              <a:t>Abortion – 7%</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6%</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5" descr="2 Graph 2_Causes of maternal deaths.jpg"/>
          <p:cNvPicPr>
            <a:picLocks noChangeAspect="1"/>
          </p:cNvPicPr>
          <p:nvPr/>
        </p:nvPicPr>
        <p:blipFill>
          <a:blip r:embed="rId3" cstate="print"/>
          <a:stretch>
            <a:fillRect/>
          </a:stretch>
        </p:blipFill>
        <p:spPr>
          <a:xfrm>
            <a:off x="3053782" y="1323849"/>
            <a:ext cx="5810796" cy="3852000"/>
          </a:xfrm>
          <a:prstGeom prst="rect">
            <a:avLst/>
          </a:prstGeom>
        </p:spPr>
      </p:pic>
      <p:sp>
        <p:nvSpPr>
          <p:cNvPr id="8" name="Rectangle 8"/>
          <p:cNvSpPr>
            <a:spLocks noChangeArrowheads="1"/>
          </p:cNvSpPr>
          <p:nvPr/>
        </p:nvSpPr>
        <p:spPr bwMode="auto">
          <a:xfrm>
            <a:off x="2660074" y="268288"/>
            <a:ext cx="6320222"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Why do SE Asian mothers die?</a:t>
            </a:r>
            <a:endParaRPr lang="en-US" sz="36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35800745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42573"/>
            <a:ext cx="25408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38%</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18% </a:t>
            </a: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12%</a:t>
            </a:r>
            <a:endParaRPr lang="en-US" sz="2400" dirty="0" smtClean="0">
              <a:solidFill>
                <a:prstClr val="black"/>
              </a:solidFill>
              <a:latin typeface="Calibri"/>
              <a:cs typeface="Calibri" pitchFamily="34" charset="0"/>
            </a:endParaRPr>
          </a:p>
          <a:p>
            <a:pPr lvl="0">
              <a:defRPr/>
            </a:pPr>
            <a:r>
              <a:rPr lang="en-US" sz="2400" dirty="0">
                <a:solidFill>
                  <a:prstClr val="black"/>
                </a:solidFill>
                <a:latin typeface="Calibri"/>
                <a:cs typeface="Calibri" pitchFamily="34" charset="0"/>
              </a:rPr>
              <a:t>Injuries – </a:t>
            </a:r>
            <a:r>
              <a:rPr lang="en-US" sz="2400" dirty="0" smtClean="0">
                <a:solidFill>
                  <a:prstClr val="black"/>
                </a:solidFill>
                <a:latin typeface="Calibri"/>
                <a:cs typeface="Calibri" pitchFamily="34" charset="0"/>
              </a:rPr>
              <a:t>7%</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Malaria </a:t>
            </a:r>
            <a:r>
              <a:rPr lang="en-US" sz="2400" dirty="0" smtClean="0">
                <a:solidFill>
                  <a:prstClr val="black"/>
                </a:solidFill>
                <a:latin typeface="Calibri"/>
                <a:cs typeface="Calibri" pitchFamily="34" charset="0"/>
              </a:rPr>
              <a:t>– </a:t>
            </a:r>
            <a:r>
              <a:rPr lang="en-US" sz="2400" dirty="0" smtClean="0">
                <a:solidFill>
                  <a:prstClr val="black"/>
                </a:solidFill>
                <a:latin typeface="Calibri"/>
                <a:cs typeface="Calibri" pitchFamily="34" charset="0"/>
              </a:rPr>
              <a:t>1%</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24727" y="268288"/>
            <a:ext cx="6211455"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Laotian children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51018" y="1432800"/>
            <a:ext cx="5773654"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34371"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831700" y="1161472"/>
            <a:ext cx="7480599"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68670" y="438727"/>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31607" y="1282700"/>
            <a:ext cx="6488603" cy="50508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03457" y="1318490"/>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992" y="1205268"/>
            <a:ext cx="7212807" cy="522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4" name="Picture 3"/>
          <p:cNvPicPr>
            <a:picLocks noChangeAspect="1"/>
          </p:cNvPicPr>
          <p:nvPr/>
        </p:nvPicPr>
        <p:blipFill>
          <a:blip r:embed="rId3"/>
          <a:stretch>
            <a:fillRect/>
          </a:stretch>
        </p:blipFill>
        <p:spPr>
          <a:xfrm>
            <a:off x="879212" y="1121063"/>
            <a:ext cx="7385576"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65342"/>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41480" y="1231900"/>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523983" y="199980"/>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02003" y="1289627"/>
            <a:ext cx="6939994"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86761" y="1373564"/>
            <a:ext cx="6970478"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96067" y="1358900"/>
            <a:ext cx="6972465" cy="46980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875" y="1175318"/>
            <a:ext cx="6374624" cy="52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656" y="1143000"/>
            <a:ext cx="6501465" cy="533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7420" y="1188855"/>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87447" y="1154219"/>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61395"/>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870420"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10.6 </a:t>
            </a:r>
            <a:r>
              <a:rPr lang="en-US" sz="2200" dirty="0"/>
              <a:t>(</a:t>
            </a:r>
            <a:r>
              <a:rPr lang="en-US" sz="2200" dirty="0" smtClean="0"/>
              <a:t>2012)</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46%   </a:t>
            </a:r>
            <a:r>
              <a:rPr lang="en-US" sz="2200" dirty="0" smtClean="0"/>
              <a:t>(2011)</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a:solidFill>
                  <a:srgbClr val="800000"/>
                </a:solidFill>
              </a:rPr>
              <a:t> </a:t>
            </a:r>
            <a:r>
              <a:rPr lang="en-US" sz="2200" b="1" dirty="0" smtClean="0">
                <a:solidFill>
                  <a:srgbClr val="800000"/>
                </a:solidFill>
              </a:rPr>
              <a:t>$84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 </a:t>
            </a:r>
            <a:r>
              <a:rPr lang="en-US" sz="2200" b="1" dirty="0" smtClean="0">
                <a:solidFill>
                  <a:srgbClr val="800000"/>
                </a:solidFill>
              </a:rPr>
              <a:t>6%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38%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$21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$36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664362" y="418378"/>
            <a:ext cx="429490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87310" y="1129528"/>
            <a:ext cx="40065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spcAft>
                <a:spcPts val="600"/>
              </a:spcAft>
              <a:defRPr/>
            </a:pPr>
            <a:r>
              <a:rPr lang="en-US" sz="2800" b="1" dirty="0" smtClean="0">
                <a:latin typeface="+mn-lt"/>
                <a:cs typeface="Calibri" pitchFamily="34" charset="0"/>
              </a:rPr>
              <a:t>Lao People’s Democratic                                Republic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antenatal care and skilled birth attendant.</a:t>
            </a:r>
          </a:p>
          <a:p>
            <a:pPr>
              <a:spcBef>
                <a:spcPts val="600"/>
              </a:spcBef>
              <a:spcAft>
                <a:spcPts val="600"/>
              </a:spcAft>
              <a:defRPr/>
            </a:pPr>
            <a:r>
              <a:rPr lang="en-US" sz="2800" dirty="0" smtClean="0">
                <a:latin typeface="+mn-lt"/>
                <a:cs typeface="Calibri" pitchFamily="34" charset="0"/>
              </a:rPr>
              <a:t>Breastfeeding and ORT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Lao-PDR</a:t>
            </a:r>
            <a:endParaRPr lang="en-US" sz="4600" dirty="0"/>
          </a:p>
        </p:txBody>
      </p:sp>
    </p:spTree>
    <p:extLst>
      <p:ext uri="{BB962C8B-B14F-4D97-AF65-F5344CB8AC3E}">
        <p14:creationId xmlns:p14="http://schemas.microsoft.com/office/powerpoint/2010/main" val="41370939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Lao People’s Democratic Republic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89185" y="1595887"/>
            <a:ext cx="5409281"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3" y="1673525"/>
            <a:ext cx="542582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16325" y="1164566"/>
            <a:ext cx="6623308"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93962" y="1173193"/>
            <a:ext cx="6551636"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12364</TotalTime>
  <Words>3030</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Lao-PDR</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729</cp:revision>
  <cp:lastPrinted>2012-06-12T19:26:24Z</cp:lastPrinted>
  <dcterms:created xsi:type="dcterms:W3CDTF">2008-01-10T17:37:13Z</dcterms:created>
  <dcterms:modified xsi:type="dcterms:W3CDTF">2014-12-04T20:41:52Z</dcterms:modified>
</cp:coreProperties>
</file>