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2" r:id="rId2"/>
    <p:sldId id="543" r:id="rId3"/>
    <p:sldId id="519" r:id="rId4"/>
    <p:sldId id="431" r:id="rId5"/>
    <p:sldId id="435" r:id="rId6"/>
    <p:sldId id="496" r:id="rId7"/>
    <p:sldId id="464" r:id="rId8"/>
    <p:sldId id="521" r:id="rId9"/>
    <p:sldId id="513" r:id="rId10"/>
    <p:sldId id="523" r:id="rId11"/>
    <p:sldId id="517" r:id="rId12"/>
    <p:sldId id="544" r:id="rId13"/>
    <p:sldId id="522" r:id="rId14"/>
    <p:sldId id="390" r:id="rId15"/>
    <p:sldId id="412" r:id="rId16"/>
    <p:sldId id="518" r:id="rId17"/>
    <p:sldId id="500" r:id="rId18"/>
    <p:sldId id="413" r:id="rId19"/>
    <p:sldId id="545"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541"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5248" autoAdjust="0"/>
  </p:normalViewPr>
  <p:slideViewPr>
    <p:cSldViewPr snapToGrid="0">
      <p:cViewPr>
        <p:scale>
          <a:sx n="110" d="100"/>
          <a:sy n="110" d="100"/>
        </p:scale>
        <p:origin x="-528" y="19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04/12/2014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04/12/2014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Kyrgyzstan,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Kyrgyzstan 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Kyrgyzstan’s official mortality statistics.)</a:t>
            </a:r>
          </a:p>
          <a:p>
            <a:r>
              <a:rPr lang="en-US" dirty="0" smtClean="0"/>
              <a:t>Other data</a:t>
            </a:r>
            <a:r>
              <a:rPr lang="en-US" baseline="0" dirty="0" smtClean="0"/>
              <a:t>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There has been good progress in reducing the Kyrgyzstan </a:t>
            </a:r>
            <a:r>
              <a:rPr lang="en-US" i="1" dirty="0" smtClean="0"/>
              <a:t>Under-five child mortality rate.  </a:t>
            </a:r>
            <a:r>
              <a:rPr lang="en-US" i="0" dirty="0" smtClean="0"/>
              <a:t>In 2012 the rate</a:t>
            </a:r>
            <a:r>
              <a:rPr lang="en-US" i="0" baseline="0" dirty="0" smtClean="0"/>
              <a:t> was 78, however, </a:t>
            </a:r>
            <a:r>
              <a:rPr lang="en-US" i="0" dirty="0" smtClean="0"/>
              <a:t>newer UN</a:t>
            </a:r>
            <a:r>
              <a:rPr lang="en-US" i="0" baseline="0" dirty="0" smtClean="0"/>
              <a:t> estimates show an Under-five mortality rate of 24 for 2013</a:t>
            </a:r>
            <a:r>
              <a:rPr lang="en-US" baseline="0" dirty="0" smtClean="0"/>
              <a:t>.</a:t>
            </a:r>
            <a:r>
              <a:rPr lang="en-US" i="1" dirty="0" smtClean="0"/>
              <a:t>  </a:t>
            </a:r>
            <a:r>
              <a:rPr lang="en-US" i="0" dirty="0" smtClean="0"/>
              <a:t>The</a:t>
            </a:r>
            <a:r>
              <a:rPr lang="en-US" dirty="0" smtClean="0"/>
              <a:t> </a:t>
            </a:r>
            <a:r>
              <a:rPr lang="en-US" i="1" dirty="0" smtClean="0"/>
              <a:t>Maternal mortality ratio </a:t>
            </a:r>
            <a:r>
              <a:rPr lang="en-US" i="0" dirty="0" smtClean="0"/>
              <a:t>has shown</a:t>
            </a:r>
            <a:r>
              <a:rPr lang="en-US" i="0" baseline="0" dirty="0" smtClean="0"/>
              <a:t> a much </a:t>
            </a:r>
            <a:r>
              <a:rPr lang="en-US" i="0" dirty="0" smtClean="0"/>
              <a:t>smaller decline and is far from the MDG Target.   </a:t>
            </a:r>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Commonwealth</a:t>
            </a:r>
            <a:r>
              <a:rPr lang="en-US" baseline="0" dirty="0" smtClean="0"/>
              <a:t> of Independent States (</a:t>
            </a:r>
            <a:r>
              <a:rPr lang="en-US" i="0" dirty="0" smtClean="0"/>
              <a:t>CIS) region, including Kyrgyzstan,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Kyrgyzstan,</a:t>
            </a:r>
            <a:r>
              <a:rPr lang="en-US" baseline="0" dirty="0" smtClean="0"/>
              <a:t> s</a:t>
            </a:r>
            <a:r>
              <a:rPr lang="en-US" dirty="0" smtClean="0"/>
              <a:t>ome </a:t>
            </a:r>
            <a:r>
              <a:rPr lang="en-US" dirty="0" smtClean="0"/>
              <a:t>54% </a:t>
            </a:r>
            <a:r>
              <a:rPr lang="en-US" dirty="0" smtClean="0"/>
              <a:t>of child deaths occur in the neonatal period.  Most of these can be prevented.  Post-neonatal deaths can, also,</a:t>
            </a:r>
            <a:r>
              <a:rPr lang="en-US" baseline="0" dirty="0" smtClean="0"/>
              <a:t> mostly be prevented and come mainly from Pneumonia, Injuries,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i="0" baseline="0" dirty="0" smtClean="0"/>
              <a:t>is near 100 percent.  I</a:t>
            </a:r>
            <a:r>
              <a:rPr lang="en-US" baseline="0" dirty="0" smtClean="0"/>
              <a:t>t’s important to </a:t>
            </a:r>
            <a:r>
              <a:rPr lang="en-US" b="0" baseline="0" dirty="0" smtClean="0"/>
              <a:t>consider </a:t>
            </a:r>
            <a:r>
              <a:rPr lang="en-US" b="0" i="0" baseline="0" dirty="0" smtClean="0"/>
              <a:t>if quality of care issues</a:t>
            </a:r>
            <a:r>
              <a:rPr lang="en-US" i="0" baseline="0" dirty="0" smtClean="0"/>
              <a:t>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a:t>
            </a:r>
            <a:r>
              <a:rPr lang="en-US" baseline="0" dirty="0" smtClean="0"/>
              <a:t> </a:t>
            </a:r>
            <a:r>
              <a:rPr lang="en-US" dirty="0" smtClean="0"/>
              <a:t>PMTCT </a:t>
            </a:r>
            <a:r>
              <a:rPr lang="en-US" dirty="0" smtClean="0"/>
              <a:t>coverage </a:t>
            </a:r>
            <a:r>
              <a:rPr lang="en-US" dirty="0" smtClean="0"/>
              <a:t>range is</a:t>
            </a:r>
            <a:r>
              <a:rPr lang="en-US" baseline="0" dirty="0" smtClean="0"/>
              <a:t> shown here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Kyrgyzstan, 97</a:t>
            </a:r>
            <a:r>
              <a:rPr lang="en-US" baseline="0" dirty="0" smtClean="0"/>
              <a:t>% of women attend </a:t>
            </a:r>
            <a:r>
              <a:rPr lang="en-US" i="1" baseline="0" dirty="0" smtClean="0"/>
              <a:t>Antenatal care  </a:t>
            </a:r>
            <a:r>
              <a:rPr lang="en-US" baseline="0" dirty="0" smtClean="0"/>
              <a:t>with a skilled provider at least once during pregnancy.  </a:t>
            </a:r>
            <a:r>
              <a:rPr lang="en-US" baseline="0" dirty="0" smtClean="0"/>
              <a:t>There are no data available relating to women </a:t>
            </a:r>
            <a:r>
              <a:rPr lang="en-US" baseline="0" dirty="0" smtClean="0"/>
              <a:t>attending the minimal necessary 4 visits, as shown on the next slide.  Quality of care for antenatal care should also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is missing for a number</a:t>
            </a:r>
            <a:r>
              <a:rPr lang="en-US" baseline="0" dirty="0" smtClean="0"/>
              <a:t> of other maternal and newborn health indicators.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Kyrgyzstan has data available for 3 out of the 5 indicators related to immunization. Kyrgyzstan’s </a:t>
            </a:r>
            <a:r>
              <a:rPr lang="en-US" i="1" dirty="0" smtClean="0"/>
              <a:t>Immunization</a:t>
            </a:r>
            <a:r>
              <a:rPr lang="en-US" dirty="0" smtClean="0"/>
              <a:t> coverage is</a:t>
            </a:r>
            <a:r>
              <a:rPr lang="en-US" baseline="0" dirty="0" smtClean="0"/>
              <a:t> high and 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some 62% of </a:t>
            </a:r>
            <a:r>
              <a:rPr lang="en-US" sz="1200" kern="1200" dirty="0" err="1" smtClean="0">
                <a:solidFill>
                  <a:schemeClr val="tx1"/>
                </a:solidFill>
                <a:latin typeface="+mn-lt"/>
                <a:ea typeface="+mn-ea"/>
                <a:cs typeface="+mn-cs"/>
              </a:rPr>
              <a:t>of</a:t>
            </a:r>
            <a:r>
              <a:rPr lang="en-US" sz="1200" kern="1200" dirty="0" smtClean="0">
                <a:solidFill>
                  <a:schemeClr val="tx1"/>
                </a:solidFill>
                <a:latin typeface="+mn-lt"/>
                <a:ea typeface="+mn-ea"/>
                <a:cs typeface="+mn-cs"/>
              </a:rPr>
              <a:t> children with suspected pneumonia were taken to an appropriate provider.</a:t>
            </a:r>
            <a:r>
              <a:rPr lang="en-US" baseline="0" dirty="0" smtClean="0"/>
              <a:t>  45% 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t>
            </a:r>
            <a:r>
              <a:rPr lang="en-US" dirty="0" smtClean="0"/>
              <a:t>35% </a:t>
            </a:r>
            <a:r>
              <a:rPr lang="en-US" dirty="0" smtClean="0"/>
              <a:t>of children with diarrhoea are being treated with ORS.</a:t>
            </a:r>
            <a:r>
              <a:rPr lang="en-US" baseline="0" dirty="0" smtClean="0"/>
              <a:t>  </a:t>
            </a:r>
            <a:r>
              <a:rPr lang="en-US" baseline="0" dirty="0" smtClean="0"/>
              <a:t>There are no data available related to children &lt;5 receiving </a:t>
            </a:r>
            <a:r>
              <a:rPr lang="en-US" baseline="0" dirty="0" smtClean="0"/>
              <a:t>increased fluids and continued </a:t>
            </a:r>
            <a:r>
              <a:rPr lang="en-US" baseline="0" dirty="0" smtClean="0"/>
              <a:t>feeding in 2012.</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Kyrgyzstan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Kyrgyzstan</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 presenter might choose to omit this slide from the presentation.)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 declined since 1997.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Exclusive breastfeeding</a:t>
            </a:r>
            <a:r>
              <a:rPr lang="en-US" dirty="0" smtClean="0"/>
              <a:t> rates </a:t>
            </a:r>
            <a:r>
              <a:rPr lang="en-US" baseline="0" dirty="0" smtClean="0"/>
              <a:t>improved from 1997 rates.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Around </a:t>
            </a:r>
            <a:r>
              <a:rPr lang="en-US" baseline="0" dirty="0" smtClean="0"/>
              <a:t>18% </a:t>
            </a:r>
            <a:r>
              <a:rPr lang="en-US" baseline="0" dirty="0" smtClean="0"/>
              <a:t>of the rural population are without access to </a:t>
            </a:r>
            <a:r>
              <a:rPr lang="en-US" i="1" baseline="0" dirty="0" smtClean="0"/>
              <a:t>Improved drinking water</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of the rural population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Kyrgyzstan shows at least partial adoption of most policies being tracked by Countdown.   It would be important to understand why full adoption hasn’t happened and the current status of implementation for each</a:t>
            </a:r>
            <a:r>
              <a:rPr lang="en-US" sz="1200" kern="1200" baseline="0" dirty="0" smtClean="0">
                <a:solidFill>
                  <a:schemeClr val="tx1"/>
                </a:solidFill>
                <a:effectLst/>
                <a:latin typeface="+mn-lt"/>
                <a:ea typeface="+mn-ea"/>
                <a:cs typeface="+mn-cs"/>
              </a:rPr>
              <a:t> policy</a:t>
            </a:r>
            <a:r>
              <a:rPr lang="en-US" sz="1200" kern="1200" dirty="0" smtClean="0">
                <a:solidFill>
                  <a:schemeClr val="tx1"/>
                </a:solidFill>
                <a:effectLst/>
                <a:latin typeface="+mn-lt"/>
                <a:ea typeface="+mn-ea"/>
                <a:cs typeface="+mn-cs"/>
              </a:rPr>
              <a:t>.  Adopting these policies and implementing them at scale can contribute to improved coverage of life saving interventions.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defTabSz="914350">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dirty="0" smtClean="0"/>
              <a:t>DTP3 </a:t>
            </a:r>
            <a:r>
              <a:rPr lang="en-US" i="0" baseline="0" dirty="0" smtClean="0"/>
              <a:t>and</a:t>
            </a:r>
            <a:r>
              <a:rPr lang="en-US" dirty="0" smtClean="0"/>
              <a:t> </a:t>
            </a:r>
            <a:r>
              <a:rPr lang="en-US" i="1" baseline="0" dirty="0" smtClean="0"/>
              <a:t>Vitamin A</a:t>
            </a:r>
            <a:r>
              <a:rPr lang="en-US" i="0" baseline="0" dirty="0" smtClean="0"/>
              <a:t>.  </a:t>
            </a:r>
            <a:r>
              <a:rPr lang="en-US" baseline="0" dirty="0" smtClean="0"/>
              <a:t>Other</a:t>
            </a:r>
            <a:r>
              <a:rPr lang="en-US" dirty="0">
                <a:solidFill>
                  <a:srgbClr val="FF0000"/>
                </a:solidFill>
              </a:rPr>
              <a:t> interventions show small or no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smtClean="0"/>
              <a:t>(</a:t>
            </a:r>
            <a:r>
              <a:rPr lang="en-US" i="1" baseline="0" dirty="0" smtClean="0"/>
              <a:t>Note: Additional Equity slides for Kyrgyzstan are included as optional at the end of this presentation and are also available on the Countdown website.)</a:t>
            </a:r>
            <a:endParaRPr lang="en-US" i="1" dirty="0" smtClean="0"/>
          </a:p>
          <a:p>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US" i="0" baseline="0" dirty="0" smtClean="0"/>
              <a:t>Kyrgyzstan</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m="http://schemas.openxmlformats.org/officeDocument/2006/math" xmlns="">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t>
                </a:r>
                <a:r>
                  <a:rPr lang="en-US" sz="1200" kern="1200" smtClean="0">
                    <a:solidFill>
                      <a:schemeClr val="tx1"/>
                    </a:solidFill>
                    <a:latin typeface="+mn-lt"/>
                    <a:ea typeface="+mn-ea"/>
                    <a:cs typeface="+mn-cs"/>
                  </a:rPr>
                  <a:t>an overall</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picture </a:t>
                </a:r>
                <a:r>
                  <a:rPr lang="en-US" sz="1200" kern="1200" dirty="0" smtClean="0">
                    <a:solidFill>
                      <a:schemeClr val="tx1"/>
                    </a:solidFill>
                    <a:latin typeface="+mn-lt"/>
                    <a:ea typeface="+mn-ea"/>
                    <a:cs typeface="+mn-cs"/>
                  </a:rPr>
                  <a:t>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a:t>
            </a:r>
            <a:r>
              <a:rPr lang="en-US" baseline="0" dirty="0" smtClean="0"/>
              <a:t> </a:t>
            </a:r>
            <a:r>
              <a:rPr lang="en-US" dirty="0" smtClean="0"/>
              <a:t>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04/12/2014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04/12/2014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04/12/2014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04/12/2014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Kyrgyzstan</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Kyrgyzstan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01635" y="268288"/>
            <a:ext cx="621145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74136" y="1559558"/>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80689" y="5329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24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22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64868" y="2026226"/>
            <a:ext cx="8814264"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a:t>
            </a:r>
            <a:r>
              <a:rPr lang="en-US" sz="2400" dirty="0" smtClean="0">
                <a:latin typeface="+mj-lt"/>
              </a:rPr>
              <a:t>23%</a:t>
            </a:r>
          </a:p>
          <a:p>
            <a:pPr lvl="0"/>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15%</a:t>
            </a:r>
          </a:p>
          <a:p>
            <a:pPr lvl="0"/>
            <a:r>
              <a:rPr lang="en-US" sz="2400" dirty="0" smtClean="0">
                <a:solidFill>
                  <a:prstClr val="black"/>
                </a:solidFill>
                <a:latin typeface="Calibri"/>
              </a:rPr>
              <a:t>Embolism </a:t>
            </a:r>
            <a:r>
              <a:rPr lang="en-US" sz="2400" dirty="0">
                <a:solidFill>
                  <a:prstClr val="black"/>
                </a:solidFill>
                <a:latin typeface="Calibri"/>
              </a:rPr>
              <a:t>– </a:t>
            </a:r>
            <a:r>
              <a:rPr lang="en-US" sz="2400" dirty="0" smtClean="0">
                <a:solidFill>
                  <a:prstClr val="black"/>
                </a:solidFill>
                <a:latin typeface="Calibri"/>
              </a:rPr>
              <a:t>11%</a:t>
            </a:r>
            <a:endParaRPr lang="en-US" sz="2400" dirty="0">
              <a:solidFill>
                <a:prstClr val="black"/>
              </a:solidFill>
              <a:latin typeface="Calibri"/>
            </a:endParaRPr>
          </a:p>
          <a:p>
            <a:pPr lvl="0"/>
            <a:r>
              <a:rPr lang="en-US" sz="2400" dirty="0" smtClean="0">
                <a:solidFill>
                  <a:prstClr val="black"/>
                </a:solidFill>
                <a:latin typeface="Calibri"/>
              </a:rPr>
              <a:t>Sepsis </a:t>
            </a:r>
            <a:r>
              <a:rPr lang="en-US" sz="2400" dirty="0">
                <a:solidFill>
                  <a:prstClr val="black"/>
                </a:solidFill>
                <a:latin typeface="Calibri"/>
              </a:rPr>
              <a:t>– </a:t>
            </a:r>
            <a:r>
              <a:rPr lang="en-US" sz="2400" dirty="0" smtClean="0">
                <a:solidFill>
                  <a:prstClr val="black"/>
                </a:solidFill>
                <a:latin typeface="Calibri"/>
              </a:rPr>
              <a:t>9%</a:t>
            </a:r>
          </a:p>
          <a:p>
            <a:pPr lvl="0"/>
            <a:r>
              <a:rPr lang="en-US" sz="2400" dirty="0" smtClean="0">
                <a:solidFill>
                  <a:prstClr val="black"/>
                </a:solidFill>
                <a:latin typeface="Calibri"/>
                <a:cs typeface="Calibri" pitchFamily="34" charset="0"/>
              </a:rPr>
              <a:t>Unsafe abortions – 5%</a:t>
            </a:r>
            <a:endParaRPr lang="en-US" sz="2000"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82814" y="276915"/>
            <a:ext cx="6314536" cy="55399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000" b="1" dirty="0" smtClean="0">
                <a:solidFill>
                  <a:srgbClr val="FFFFFF"/>
                </a:solidFill>
                <a:latin typeface="Calibri" pitchFamily="34" charset="0"/>
                <a:cs typeface="Calibri" pitchFamily="34" charset="0"/>
              </a:rPr>
              <a:t>Why do mothers in the CIS region die?</a:t>
            </a:r>
            <a:endParaRPr lang="en-US" sz="30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278038" y="1397479"/>
            <a:ext cx="5464201" cy="3600000"/>
          </a:xfrm>
          <a:prstGeom prst="rect">
            <a:avLst/>
          </a:prstGeom>
          <a:noFill/>
          <a:ln w="9525">
            <a:noFill/>
            <a:miter lim="800000"/>
            <a:headEnd/>
            <a:tailEnd/>
          </a:ln>
        </p:spPr>
      </p:pic>
    </p:spTree>
    <p:extLst>
      <p:ext uri="{BB962C8B-B14F-4D97-AF65-F5344CB8AC3E}">
        <p14:creationId xmlns:p14="http://schemas.microsoft.com/office/powerpoint/2010/main" val="14184811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14375" y="2042573"/>
            <a:ext cx="25408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54</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12% </a:t>
            </a:r>
            <a:r>
              <a:rPr lang="en-US" sz="2400" dirty="0" smtClean="0">
                <a:latin typeface="+mn-lt"/>
                <a:cs typeface="Calibri" pitchFamily="34" charset="0"/>
              </a:rPr>
              <a:t>Injuries </a:t>
            </a:r>
            <a:r>
              <a:rPr lang="en-US" sz="2400" dirty="0">
                <a:latin typeface="+mn-lt"/>
                <a:cs typeface="Calibri" pitchFamily="34" charset="0"/>
              </a:rPr>
              <a:t>– 7</a:t>
            </a:r>
            <a:r>
              <a:rPr lang="en-US" sz="2400" dirty="0" smtClean="0">
                <a:latin typeface="+mn-lt"/>
                <a:cs typeface="Calibri" pitchFamily="34" charset="0"/>
              </a:rPr>
              <a:t>%</a:t>
            </a:r>
          </a:p>
          <a:p>
            <a:pPr lvl="0">
              <a:defRPr/>
            </a:pPr>
            <a:r>
              <a:rPr lang="en-US" sz="2400" dirty="0">
                <a:solidFill>
                  <a:prstClr val="black"/>
                </a:solidFill>
                <a:latin typeface="Calibri"/>
                <a:cs typeface="Calibri" pitchFamily="34" charset="0"/>
              </a:rPr>
              <a:t>Diarrhoea – </a:t>
            </a:r>
            <a:r>
              <a:rPr lang="en-US" sz="2400" dirty="0" smtClean="0">
                <a:solidFill>
                  <a:prstClr val="black"/>
                </a:solidFill>
                <a:latin typeface="Calibri"/>
                <a:cs typeface="Calibri" pitchFamily="34" charset="0"/>
              </a:rPr>
              <a:t>6%</a:t>
            </a:r>
            <a:endParaRPr lang="en-US" sz="2400" dirty="0">
              <a:solidFill>
                <a:prstClr val="black"/>
              </a:solidFill>
              <a:latin typeface="Calibri"/>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70908" y="268288"/>
            <a:ext cx="5992091"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Kyrgyz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893292" y="1440000"/>
            <a:ext cx="5766555" cy="39780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96008" y="257016"/>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87985" y="1127991"/>
            <a:ext cx="756803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214152" y="5986353"/>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283853" y="576118"/>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92291" y="1333091"/>
            <a:ext cx="6559417"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92872" y="1213426"/>
            <a:ext cx="6753595" cy="541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786139"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57564" y="1108362"/>
            <a:ext cx="7264783" cy="54000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26603" y="1077190"/>
            <a:ext cx="7678859" cy="54324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36760" y="1266537"/>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855" y="1141566"/>
            <a:ext cx="6938963" cy="520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697165" y="188433"/>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78219" y="1242291"/>
            <a:ext cx="6970478" cy="470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Kyrgyzstan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212" y="1263142"/>
            <a:ext cx="7334249" cy="494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72602" y="1260764"/>
            <a:ext cx="6598796"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767" y="1197352"/>
            <a:ext cx="6427139"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77420" y="1119581"/>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77420" y="1166091"/>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61395"/>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a:solidFill>
                  <a:srgbClr val="800000"/>
                </a:solidFill>
              </a:rPr>
              <a:t>PARTIAL</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80.9 </a:t>
            </a:r>
            <a:r>
              <a:rPr lang="en-US" sz="2200" dirty="0"/>
              <a:t>(</a:t>
            </a:r>
            <a:r>
              <a:rPr lang="en-US" sz="2200" dirty="0" smtClean="0"/>
              <a:t>2012)</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$175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12%  </a:t>
            </a:r>
            <a:r>
              <a:rPr lang="en-US" sz="2200" dirty="0" smtClean="0"/>
              <a:t> (2012)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35%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$22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$38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83727" y="268288"/>
            <a:ext cx="401781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94514" y="1262743"/>
            <a:ext cx="3752924" cy="59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Kyrgyzstan</a:t>
            </a:r>
          </a:p>
          <a:p>
            <a:pPr>
              <a:spcBef>
                <a:spcPts val="600"/>
              </a:spcBef>
              <a:spcAft>
                <a:spcPts val="600"/>
              </a:spcAft>
              <a:defRPr/>
            </a:pPr>
            <a:r>
              <a:rPr lang="en-US" sz="2800" dirty="0">
                <a:cs typeface="Calibri" pitchFamily="34" charset="0"/>
              </a:rPr>
              <a:t>The wide bars </a:t>
            </a:r>
            <a:r>
              <a:rPr lang="en-US" sz="2800" dirty="0" smtClean="0">
                <a:cs typeface="Calibri" pitchFamily="34" charset="0"/>
              </a:rPr>
              <a:t>for the indicators DTP3 </a:t>
            </a:r>
            <a:r>
              <a:rPr lang="en-US" sz="2800" dirty="0">
                <a:cs typeface="Calibri" pitchFamily="34" charset="0"/>
              </a:rPr>
              <a:t>and Vitamin A</a:t>
            </a:r>
            <a:r>
              <a:rPr lang="en-US" sz="2800" dirty="0" smtClean="0">
                <a:cs typeface="Calibri" pitchFamily="34" charset="0"/>
              </a:rPr>
              <a:t> </a:t>
            </a:r>
            <a:r>
              <a:rPr lang="en-US" sz="2800" dirty="0">
                <a:cs typeface="Calibri" pitchFamily="34" charset="0"/>
              </a:rPr>
              <a:t>show </a:t>
            </a:r>
            <a:r>
              <a:rPr lang="en-US" sz="2800" dirty="0" smtClean="0">
                <a:cs typeface="Calibri" pitchFamily="34" charset="0"/>
              </a:rPr>
              <a:t>important </a:t>
            </a:r>
            <a:r>
              <a:rPr lang="en-US" sz="2800" b="1" dirty="0">
                <a:solidFill>
                  <a:srgbClr val="990033"/>
                </a:solidFill>
                <a:cs typeface="Calibri" pitchFamily="34" charset="0"/>
              </a:rPr>
              <a:t>inequalities in </a:t>
            </a:r>
            <a:r>
              <a:rPr lang="en-US" sz="2800" b="1" dirty="0" smtClean="0">
                <a:solidFill>
                  <a:srgbClr val="990033"/>
                </a:solidFill>
                <a:cs typeface="Calibri" pitchFamily="34" charset="0"/>
              </a:rPr>
              <a:t>coverage.</a:t>
            </a:r>
            <a:endParaRPr lang="en-US" sz="2800" dirty="0" smtClean="0">
              <a:cs typeface="Calibri" pitchFamily="34" charset="0"/>
            </a:endParaRPr>
          </a:p>
          <a:p>
            <a:pPr>
              <a:spcBef>
                <a:spcPts val="600"/>
              </a:spcBef>
              <a:spcAft>
                <a:spcPts val="600"/>
              </a:spcAft>
              <a:defRPr/>
            </a:pPr>
            <a:r>
              <a:rPr lang="en-US" sz="2800" dirty="0" smtClean="0">
                <a:cs typeface="Calibri" pitchFamily="34" charset="0"/>
              </a:rPr>
              <a:t>The </a:t>
            </a:r>
            <a:r>
              <a:rPr lang="en-US" sz="2800" dirty="0">
                <a:cs typeface="Calibri" pitchFamily="34" charset="0"/>
              </a:rPr>
              <a:t>narrow </a:t>
            </a:r>
            <a:r>
              <a:rPr lang="en-US" sz="2800" dirty="0" smtClean="0">
                <a:cs typeface="Calibri" pitchFamily="34" charset="0"/>
              </a:rPr>
              <a:t>bars for many other coverage indicators show </a:t>
            </a:r>
            <a:r>
              <a:rPr lang="en-US" sz="2800" b="1" dirty="0" smtClean="0">
                <a:solidFill>
                  <a:srgbClr val="990033"/>
                </a:solidFill>
                <a:cs typeface="Calibri" pitchFamily="34" charset="0"/>
              </a:rPr>
              <a:t>little or no gaps in coverage</a:t>
            </a:r>
            <a:r>
              <a:rPr lang="en-US" sz="2800" dirty="0" smtClean="0">
                <a:solidFill>
                  <a:srgbClr val="990033"/>
                </a:solidFill>
                <a:cs typeface="Calibri" pitchFamily="34" charset="0"/>
              </a:rPr>
              <a:t>. </a:t>
            </a:r>
          </a:p>
          <a:p>
            <a:pPr>
              <a:spcBef>
                <a:spcPts val="600"/>
              </a:spcBef>
              <a:spcAft>
                <a:spcPts val="600"/>
              </a:spcAft>
              <a:defRPr/>
            </a:pP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268287"/>
            <a:ext cx="4167216" cy="634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Kyrgyzstan</a:t>
            </a:r>
            <a:endParaRPr lang="en-US" sz="4600" dirty="0"/>
          </a:p>
        </p:txBody>
      </p:sp>
    </p:spTree>
    <p:extLst>
      <p:ext uri="{BB962C8B-B14F-4D97-AF65-F5344CB8AC3E}">
        <p14:creationId xmlns:p14="http://schemas.microsoft.com/office/powerpoint/2010/main" val="36463177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Kyrgyzstan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54680" y="1604514"/>
            <a:ext cx="5380714"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89185" y="1604513"/>
            <a:ext cx="5369986"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24951" y="1199072"/>
            <a:ext cx="6670983"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632" y="1262894"/>
            <a:ext cx="7317409" cy="506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12280</TotalTime>
  <Words>2957</Words>
  <Application>Microsoft Macintosh PowerPoint</Application>
  <PresentationFormat>On-screen Show (4:3)</PresentationFormat>
  <Paragraphs>259</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Kyrgyzstan</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731</cp:revision>
  <cp:lastPrinted>2012-06-12T19:26:24Z</cp:lastPrinted>
  <dcterms:created xsi:type="dcterms:W3CDTF">2008-01-10T17:37:13Z</dcterms:created>
  <dcterms:modified xsi:type="dcterms:W3CDTF">2014-12-04T19:32:05Z</dcterms:modified>
</cp:coreProperties>
</file>