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2355" autoAdjust="0"/>
  </p:normalViewPr>
  <p:slideViewPr>
    <p:cSldViewPr snapToGrid="0">
      <p:cViewPr>
        <p:scale>
          <a:sx n="110" d="100"/>
          <a:sy n="110" d="100"/>
        </p:scale>
        <p:origin x="-528" y="15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04/12/2014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04/12/2014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Democratic People’s Republic of Korea,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the Democratic</a:t>
            </a:r>
            <a:r>
              <a:rPr lang="en-US" i="0" baseline="0" smtClean="0"/>
              <a:t> </a:t>
            </a:r>
            <a:r>
              <a:rPr lang="en-US" i="0" baseline="0" dirty="0" smtClean="0"/>
              <a:t>People’s Republic of Korea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Korea-DPR’s official mortality statistics.)</a:t>
            </a:r>
          </a:p>
          <a:p>
            <a:r>
              <a:rPr lang="en-US" dirty="0" smtClean="0"/>
              <a:t>Other</a:t>
            </a:r>
            <a:r>
              <a:rPr lang="en-US" baseline="0" dirty="0" smtClean="0"/>
              <a:t> sources are listed here and include </a:t>
            </a:r>
            <a:r>
              <a:rPr lang="en-US" dirty="0" smtClean="0"/>
              <a:t>country reports.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Other</a:t>
            </a:r>
            <a:r>
              <a:rPr lang="en-US" baseline="0" dirty="0" smtClean="0"/>
              <a:t> sources are listed here and include </a:t>
            </a:r>
            <a:r>
              <a:rPr lang="en-US" dirty="0" smtClean="0"/>
              <a:t>country reports. </a:t>
            </a:r>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a:t>
            </a:r>
            <a:r>
              <a:rPr lang="en-US" i="0" baseline="0" dirty="0" smtClean="0"/>
              <a:t> Korea-DPR </a:t>
            </a:r>
            <a:r>
              <a:rPr lang="en-US" i="1" dirty="0" smtClean="0"/>
              <a:t>Under-five child mortality rate </a:t>
            </a:r>
            <a:r>
              <a:rPr lang="en-US" dirty="0" smtClean="0"/>
              <a:t>and </a:t>
            </a:r>
            <a:r>
              <a:rPr lang="en-US" i="1" dirty="0" smtClean="0"/>
              <a:t>Maternal mortality ratio </a:t>
            </a:r>
            <a:r>
              <a:rPr lang="en-US" dirty="0" smtClean="0"/>
              <a:t>are declining.  Newer UN</a:t>
            </a:r>
            <a:r>
              <a:rPr lang="en-US" baseline="0" dirty="0" smtClean="0"/>
              <a:t> estimates show the same Under-five mortality rate of 27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East</a:t>
            </a:r>
            <a:r>
              <a:rPr lang="en-US" i="0" baseline="0" dirty="0" smtClean="0"/>
              <a:t> </a:t>
            </a:r>
            <a:r>
              <a:rPr lang="en-US" i="0" dirty="0" smtClean="0"/>
              <a:t>Asia, including Korea-DPR,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the Democratic People’s Republic of Korea, some 52% of child deaths occur in the neonatal period.  Most of these can be prevented.  Post-neonatal deaths can, also,</a:t>
            </a:r>
            <a:r>
              <a:rPr lang="en-US" baseline="0" dirty="0" smtClean="0"/>
              <a:t> mostly be prevented and come mainly from Pneumonia, Injuries, </a:t>
            </a:r>
            <a:r>
              <a:rPr lang="en-US" baseline="0" dirty="0" err="1" smtClean="0"/>
              <a:t>Diarrhoea</a:t>
            </a:r>
            <a:r>
              <a:rPr lang="en-US" baseline="0" dirty="0" smtClean="0"/>
              <a:t>.</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200%.  It’s useful to consider</a:t>
            </a:r>
            <a:r>
              <a:rPr lang="en-US" i="0" baseline="0" dirty="0" smtClean="0"/>
              <a:t> </a:t>
            </a:r>
            <a:r>
              <a:rPr lang="en-US" b="0" i="0" baseline="0" dirty="0" smtClean="0"/>
              <a:t>if 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not reported.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Korea DPR, 100</a:t>
            </a:r>
            <a:r>
              <a:rPr lang="en-US" baseline="0" dirty="0" smtClean="0"/>
              <a:t>% of women are being attended at least once by a skilled provider during pregnancy. </a:t>
            </a:r>
            <a:r>
              <a:rPr lang="en-US" baseline="0" dirty="0" smtClean="0"/>
              <a:t>94% are </a:t>
            </a:r>
            <a:r>
              <a:rPr lang="en-US" baseline="0" dirty="0" smtClean="0"/>
              <a:t>attending 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is not available for </a:t>
            </a:r>
            <a:r>
              <a:rPr lang="en-US" baseline="0" dirty="0" smtClean="0"/>
              <a:t>half </a:t>
            </a:r>
            <a:r>
              <a:rPr lang="en-US" baseline="0" dirty="0" smtClean="0"/>
              <a:t>of the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Korea</a:t>
            </a:r>
            <a:r>
              <a:rPr lang="en-US" i="1" baseline="0" dirty="0" smtClean="0"/>
              <a:t> DPR has data for 3 out of the 5 indicators related to immunization. Korea DPR’s </a:t>
            </a:r>
            <a:r>
              <a:rPr lang="en-US" i="1" dirty="0" smtClean="0"/>
              <a:t>Immunization</a:t>
            </a:r>
            <a:r>
              <a:rPr lang="en-US" dirty="0" smtClean="0"/>
              <a:t> </a:t>
            </a:r>
            <a:r>
              <a:rPr lang="en-US" dirty="0" smtClean="0"/>
              <a:t>coverage is</a:t>
            </a:r>
            <a:r>
              <a:rPr lang="en-US" baseline="0" dirty="0" smtClean="0"/>
              <a:t> </a:t>
            </a:r>
            <a:r>
              <a:rPr lang="en-US" baseline="0" dirty="0" smtClean="0"/>
              <a:t>high, apart from </a:t>
            </a:r>
            <a:r>
              <a:rPr lang="en-US" baseline="0" dirty="0" err="1" smtClean="0"/>
              <a:t>Hib</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2009 some 80% of children with </a:t>
            </a:r>
            <a:r>
              <a:rPr lang="en-US" baseline="0" dirty="0" smtClean="0"/>
              <a:t>suspected pneumonia  were taken to an appropriate provider.  88%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74% of children with diarrhoea are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Korea-DPR might</a:t>
            </a:r>
            <a:r>
              <a:rPr lang="en-US" sz="1200" i="0" baseline="0" dirty="0" smtClean="0"/>
              <a: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Korea-DPR</a:t>
            </a:r>
            <a:r>
              <a:rPr lang="en-US" i="0" baseline="0" dirty="0" smtClean="0"/>
              <a:t>, </a:t>
            </a:r>
            <a:r>
              <a:rPr lang="en-US" i="0" dirty="0" smtClean="0"/>
              <a:t>using data from global data bases as of early 2014</a:t>
            </a:r>
            <a:r>
              <a:rPr lang="en-US" i="0" baseline="0" dirty="0" smtClean="0"/>
              <a:t> </a:t>
            </a:r>
            <a:r>
              <a:rPr lang="en-US" i="0" dirty="0" smtClean="0"/>
              <a:t>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can be omitted)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t>
            </a:r>
            <a:r>
              <a:rPr lang="en-US" dirty="0" smtClean="0"/>
              <a:t>are declining, but still </a:t>
            </a:r>
            <a:r>
              <a:rPr lang="en-US" dirty="0" smtClean="0"/>
              <a:t>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65% in 2004</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almost universal access </a:t>
            </a:r>
            <a:r>
              <a:rPr lang="en-US" baseline="0" dirty="0" smtClean="0"/>
              <a:t>to </a:t>
            </a:r>
            <a:r>
              <a:rPr lang="en-US" i="1" baseline="0" dirty="0" smtClean="0"/>
              <a:t>Improved drinking water .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24% </a:t>
            </a:r>
            <a:r>
              <a:rPr lang="en-US" dirty="0" smtClean="0"/>
              <a:t>of the rural population still</a:t>
            </a:r>
            <a:r>
              <a:rPr lang="en-US" baseline="0" dirty="0" smtClean="0"/>
              <a:t> use unimproved sanitation facilities.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Only</a:t>
            </a:r>
            <a:r>
              <a:rPr lang="en-US" baseline="0" dirty="0" smtClean="0"/>
              <a:t> some</a:t>
            </a:r>
            <a:r>
              <a:rPr lang="en-US" dirty="0" smtClean="0"/>
              <a:t> of the internationally recommended policies tracked by Countdown have been fully adopted. </a:t>
            </a:r>
            <a:r>
              <a:rPr lang="en-US" baseline="0" dirty="0" smtClean="0"/>
              <a:t> Adopting these policies and implementing them at scale can contribute to improved coverage of lifesaving interventions.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Much of the data here is missing.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Korea-DPR</a:t>
            </a:r>
            <a:r>
              <a:rPr lang="en-US" baseline="0" dirty="0" smtClean="0"/>
              <a:t> </a:t>
            </a:r>
            <a:r>
              <a:rPr lang="en-US" dirty="0" smtClean="0"/>
              <a:t>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r>
              <a:rPr lang="en-US" dirty="0" smtClean="0"/>
              <a:t>   </a:t>
            </a:r>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US" i="0" baseline="0" dirty="0" smtClean="0"/>
              <a:t>Korea-DPR</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04/12/2014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04/12/2014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04/12/2014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04/12/2014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04/12/2014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04/12/2014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82500" lnSpcReduction="1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Democratic People’s Republic of Korea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Democratic People’s Republic of Korea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32364" y="268288"/>
            <a:ext cx="6350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85680" y="145564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27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15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45158" y="1969655"/>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36%</a:t>
            </a:r>
          </a:p>
          <a:p>
            <a:r>
              <a:rPr lang="en-US" sz="2400" dirty="0" smtClean="0">
                <a:latin typeface="+mj-lt"/>
              </a:rPr>
              <a:t>Embolism </a:t>
            </a:r>
            <a:r>
              <a:rPr lang="en-US" sz="2400" dirty="0">
                <a:latin typeface="+mj-lt"/>
              </a:rPr>
              <a:t>– </a:t>
            </a:r>
            <a:r>
              <a:rPr lang="en-US" sz="2400" dirty="0" smtClean="0">
                <a:latin typeface="+mj-lt"/>
              </a:rPr>
              <a:t>12%</a:t>
            </a:r>
          </a:p>
          <a:p>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10%</a:t>
            </a:r>
            <a:endParaRPr lang="en-US" sz="2400" dirty="0"/>
          </a:p>
          <a:p>
            <a:pPr lvl="0"/>
            <a:r>
              <a:rPr lang="en-US" sz="2400" dirty="0" smtClean="0">
                <a:solidFill>
                  <a:prstClr val="black"/>
                </a:solidFill>
                <a:latin typeface="Calibri"/>
              </a:rPr>
              <a:t>Sepsis </a:t>
            </a:r>
            <a:r>
              <a:rPr lang="en-US" sz="2400" dirty="0">
                <a:solidFill>
                  <a:prstClr val="black"/>
                </a:solidFill>
                <a:latin typeface="Calibri"/>
              </a:rPr>
              <a:t>– </a:t>
            </a:r>
            <a:r>
              <a:rPr lang="en-US" sz="2400" dirty="0" smtClean="0">
                <a:solidFill>
                  <a:prstClr val="black"/>
                </a:solidFill>
                <a:latin typeface="Calibri"/>
              </a:rPr>
              <a:t>3%</a:t>
            </a:r>
          </a:p>
          <a:p>
            <a:pPr lvl="0"/>
            <a:r>
              <a:rPr lang="en-US" sz="2400" dirty="0" smtClean="0">
                <a:solidFill>
                  <a:prstClr val="black"/>
                </a:solidFill>
                <a:latin typeface="Calibri"/>
              </a:rPr>
              <a:t>Abortion – 1%</a:t>
            </a:r>
            <a:endParaRPr lang="en-US" sz="2400" dirty="0">
              <a:solidFill>
                <a:prstClr val="black"/>
              </a:solidFill>
              <a:latin typeface="Calibri"/>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20838" y="268288"/>
            <a:ext cx="6193766"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East Asian mothers die?</a:t>
            </a:r>
            <a:endParaRPr lang="en-US" sz="32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3278038" y="1483743"/>
            <a:ext cx="5421344" cy="3600000"/>
          </a:xfrm>
          <a:prstGeom prst="rect">
            <a:avLst/>
          </a:prstGeom>
          <a:noFill/>
          <a:ln w="9525">
            <a:noFill/>
            <a:miter lim="800000"/>
            <a:headEnd/>
            <a:tailEnd/>
          </a:ln>
        </p:spPr>
      </p:pic>
    </p:spTree>
    <p:extLst>
      <p:ext uri="{BB962C8B-B14F-4D97-AF65-F5344CB8AC3E}">
        <p14:creationId xmlns:p14="http://schemas.microsoft.com/office/powerpoint/2010/main" val="37557996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29" y="2054118"/>
            <a:ext cx="2540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54%</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smtClean="0">
                <a:latin typeface="+mn-lt"/>
                <a:cs typeface="Calibri" pitchFamily="34" charset="0"/>
              </a:rPr>
              <a:t>Injuries </a:t>
            </a:r>
            <a:r>
              <a:rPr lang="en-US" sz="2400" dirty="0">
                <a:latin typeface="+mn-lt"/>
                <a:cs typeface="Calibri" pitchFamily="34" charset="0"/>
              </a:rPr>
              <a:t>– </a:t>
            </a:r>
            <a:r>
              <a:rPr lang="en-US" sz="2400" dirty="0">
                <a:latin typeface="+mn-lt"/>
                <a:cs typeface="Calibri" pitchFamily="34" charset="0"/>
              </a:rPr>
              <a:t>7</a:t>
            </a:r>
            <a:r>
              <a:rPr lang="en-US" sz="2400" dirty="0" smtClean="0">
                <a:latin typeface="+mn-lt"/>
                <a:cs typeface="Calibri" pitchFamily="34" charset="0"/>
              </a:rPr>
              <a:t>%</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Diarrhoea – </a:t>
            </a:r>
            <a:r>
              <a:rPr lang="en-US" sz="2400" dirty="0" smtClean="0">
                <a:solidFill>
                  <a:prstClr val="black"/>
                </a:solidFill>
                <a:latin typeface="Calibri"/>
                <a:cs typeface="Calibri" pitchFamily="34" charset="0"/>
              </a:rPr>
              <a:t>6%</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32364" y="406834"/>
            <a:ext cx="6188363"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North Korean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066473" y="1445400"/>
            <a:ext cx="5693379" cy="39672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61372" y="257017"/>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766522" y="1162627"/>
            <a:ext cx="7610955"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191062" y="6020989"/>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89977" y="518390"/>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398" y="1117552"/>
            <a:ext cx="6989160" cy="536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280" y="1152508"/>
            <a:ext cx="6996113" cy="538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009" y="1108863"/>
            <a:ext cx="7142656" cy="515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59500" y="1238636"/>
            <a:ext cx="7425000"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21305" y="1278082"/>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618" y="1157210"/>
            <a:ext cx="6929438" cy="503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618" y="1320795"/>
            <a:ext cx="7183438" cy="488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Korea-DPR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212" y="1263142"/>
            <a:ext cx="7334249" cy="494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55037" y="1227282"/>
            <a:ext cx="6633925"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0" y="1076069"/>
            <a:ext cx="6762750" cy="539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43000"/>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4394" y="1223818"/>
            <a:ext cx="6355212"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74.1 </a:t>
            </a:r>
            <a:r>
              <a:rPr lang="en-US" sz="2200" dirty="0"/>
              <a:t>(</a:t>
            </a:r>
            <a:r>
              <a:rPr lang="en-US" sz="2200" dirty="0" smtClean="0"/>
              <a:t>2003)</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a:solidFill>
                  <a:srgbClr val="800000"/>
                </a:solidFill>
              </a:rPr>
              <a:t>--</a:t>
            </a:r>
            <a:endParaRPr lang="en-US" sz="2200" dirty="0" smtClean="0"/>
          </a:p>
          <a:p>
            <a:pPr>
              <a:spcBef>
                <a:spcPts val="0"/>
              </a:spcBef>
              <a:spcAft>
                <a:spcPts val="600"/>
              </a:spcAft>
              <a:buClr>
                <a:srgbClr val="800000"/>
              </a:buClr>
            </a:pPr>
            <a:r>
              <a:rPr lang="en-US" sz="2200" dirty="0" smtClean="0"/>
              <a:t>Government spending on health: </a:t>
            </a:r>
            <a:r>
              <a:rPr lang="en-US" sz="2200" b="1" dirty="0">
                <a:solidFill>
                  <a:srgbClr val="800000"/>
                </a:solidFill>
              </a:rPr>
              <a:t>--</a:t>
            </a:r>
            <a:r>
              <a:rPr lang="en-US" sz="2200" dirty="0" smtClean="0"/>
              <a:t>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a:t>
            </a:r>
            <a:r>
              <a:rPr lang="en-US" sz="2200" dirty="0" smtClean="0"/>
              <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$5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Who is </a:t>
            </a:r>
            <a:r>
              <a:rPr lang="en-US" sz="3600" b="1"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497682"/>
            <a:ext cx="36258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cs typeface="Calibri" pitchFamily="34" charset="0"/>
              </a:rPr>
              <a:t>There 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51" y="268288"/>
            <a:ext cx="4100800" cy="626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Democratic People’s Republic of Korea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12198</TotalTime>
  <Words>2343</Words>
  <Application>Microsoft Macintosh PowerPoint</Application>
  <PresentationFormat>On-screen Show (4:3)</PresentationFormat>
  <Paragraphs>222</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712</cp:revision>
  <cp:lastPrinted>2012-06-12T19:26:24Z</cp:lastPrinted>
  <dcterms:created xsi:type="dcterms:W3CDTF">2008-01-10T17:37:13Z</dcterms:created>
  <dcterms:modified xsi:type="dcterms:W3CDTF">2014-12-04T18:57:25Z</dcterms:modified>
</cp:coreProperties>
</file>