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388" autoAdjust="0"/>
  </p:normalViewPr>
  <p:slideViewPr>
    <p:cSldViewPr snapToGrid="0">
      <p:cViewPr>
        <p:scale>
          <a:sx n="110" d="100"/>
          <a:sy n="110" d="100"/>
        </p:scale>
        <p:origin x="-528" y="51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Kenya,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Kenya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Kenya’s official mortality statistics.)</a:t>
            </a:r>
          </a:p>
          <a:p>
            <a:r>
              <a:rPr lang="en-US" dirty="0" smtClean="0"/>
              <a:t>Other data</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Kenya </a:t>
            </a:r>
            <a:r>
              <a:rPr lang="en-US" i="1" dirty="0" smtClean="0"/>
              <a:t>Under—five child mortality rate  </a:t>
            </a:r>
            <a:r>
              <a:rPr lang="en-US" dirty="0" smtClean="0"/>
              <a:t>and </a:t>
            </a:r>
            <a:r>
              <a:rPr lang="en-US" i="1" dirty="0" smtClean="0"/>
              <a:t>Maternal mortality ratio </a:t>
            </a:r>
            <a:r>
              <a:rPr lang="en-US" dirty="0" smtClean="0"/>
              <a:t>are still high, and declining slowly.  Newer UN</a:t>
            </a:r>
            <a:r>
              <a:rPr lang="en-US" baseline="0" dirty="0" smtClean="0"/>
              <a:t> estimates show an Under-five mortality rate of 71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Kenya,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Kenya, some </a:t>
            </a:r>
            <a:r>
              <a:rPr lang="en-US" dirty="0" smtClean="0"/>
              <a:t>37% </a:t>
            </a:r>
            <a:r>
              <a:rPr lang="en-US" dirty="0" smtClean="0"/>
              <a:t>of child deaths occur in the neonatal period.  Most of these can be prevented.  Post-neonatal deaths can, also,</a:t>
            </a:r>
            <a:r>
              <a:rPr lang="en-US" baseline="0" dirty="0" smtClean="0"/>
              <a:t> mostly be prevented and come mainly from  Pneumonia, Diarrhoea, </a:t>
            </a:r>
            <a:r>
              <a:rPr lang="en-US" baseline="0" dirty="0" smtClean="0"/>
              <a:t>Injuries, HIV/AIDS and Malaria.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not increased.  It’s important to consider </a:t>
            </a:r>
            <a:r>
              <a:rPr lang="en-US" b="1" baseline="0" dirty="0" smtClean="0"/>
              <a:t>why</a:t>
            </a:r>
            <a:r>
              <a:rPr lang="en-US" baseline="0" dirty="0" smtClean="0"/>
              <a:t> there’s no increase in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53%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Kenya, 92</a:t>
            </a:r>
            <a:r>
              <a:rPr lang="en-US" baseline="0" dirty="0" smtClean="0"/>
              <a:t>% of women attend </a:t>
            </a:r>
            <a:r>
              <a:rPr lang="en-US" i="1" baseline="0" dirty="0" smtClean="0"/>
              <a:t>Antenatal care</a:t>
            </a:r>
            <a:r>
              <a:rPr lang="en-US" baseline="0" dirty="0" smtClean="0"/>
              <a:t> with a skilled provider at once during pregnancy.  </a:t>
            </a:r>
            <a:r>
              <a:rPr lang="en-US" baseline="0" dirty="0" smtClean="0"/>
              <a:t>47% of </a:t>
            </a:r>
            <a:r>
              <a:rPr lang="en-US" baseline="0" dirty="0" smtClean="0"/>
              <a:t>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for postnatal visit for </a:t>
            </a:r>
            <a:r>
              <a:rPr lang="en-US" baseline="0" dirty="0" smtClean="0"/>
              <a:t>baby and for Women with low body mass index 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Kenya has data for 4 out of the 5 indicators related to immunization. Kenya’s </a:t>
            </a:r>
            <a:r>
              <a:rPr lang="en-US" i="1" dirty="0" smtClean="0"/>
              <a:t>Immunization</a:t>
            </a:r>
            <a:r>
              <a:rPr lang="en-US" dirty="0" smtClean="0"/>
              <a:t> coverage is</a:t>
            </a:r>
            <a:r>
              <a:rPr lang="en-US" baseline="0" dirty="0" smtClean="0"/>
              <a:t> high but has room for improvement.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some 56% of caregivers</a:t>
            </a:r>
            <a:r>
              <a:rPr lang="en-US" baseline="0" dirty="0" smtClean="0"/>
              <a:t> sought treatment from an appropriate provider when their children had suspected pneumonia.  50%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39% 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Kenya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Kenya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 very slowly.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showed a large increase.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increased</a:t>
            </a:r>
            <a:r>
              <a:rPr lang="en-US" baseline="0" dirty="0" smtClean="0"/>
              <a:t> </a:t>
            </a:r>
            <a:r>
              <a:rPr lang="en-US" baseline="0" dirty="0" smtClean="0"/>
              <a:t>in rural areas, however </a:t>
            </a:r>
            <a:r>
              <a:rPr lang="en-US" baseline="0" dirty="0" smtClean="0"/>
              <a:t>38% </a:t>
            </a:r>
            <a:r>
              <a:rPr lang="en-US" baseline="0" dirty="0" smtClean="0"/>
              <a:t>of the total population still lack improved drinking water with </a:t>
            </a:r>
            <a:r>
              <a:rPr lang="en-US" baseline="0" dirty="0" smtClean="0"/>
              <a:t>23% </a:t>
            </a:r>
            <a:r>
              <a:rPr lang="en-US" baseline="0" dirty="0" smtClean="0"/>
              <a:t>using surface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While </a:t>
            </a:r>
            <a:r>
              <a:rPr lang="en-US" smtClean="0"/>
              <a:t>34% </a:t>
            </a:r>
            <a:r>
              <a:rPr lang="en-US" dirty="0" smtClean="0"/>
              <a:t>of the population are using unimproved facilities</a:t>
            </a:r>
            <a:r>
              <a:rPr lang="en-US" smtClean="0"/>
              <a:t>, </a:t>
            </a:r>
            <a:r>
              <a:rPr lang="en-US" smtClean="0"/>
              <a:t>17% </a:t>
            </a:r>
            <a:r>
              <a:rPr lang="en-US" dirty="0" smtClean="0"/>
              <a:t>of the rural population </a:t>
            </a:r>
            <a:r>
              <a:rPr lang="en-US" smtClean="0"/>
              <a:t>and </a:t>
            </a:r>
            <a:r>
              <a:rPr lang="en-US" smtClean="0"/>
              <a:t>3% </a:t>
            </a:r>
            <a:r>
              <a:rPr lang="en-US" dirty="0" smtClean="0"/>
              <a:t>of the urban</a:t>
            </a:r>
            <a:r>
              <a:rPr lang="en-US" baseline="0" dirty="0" smtClean="0"/>
              <a:t> population</a:t>
            </a:r>
            <a:r>
              <a:rPr lang="en-US" dirty="0" smtClean="0"/>
              <a:t>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Kenya has fully adopted many of the policies being tracked by Countdown.  Where pneumonia is a major cause of child death, the country might consider community approaches for diagnosing and treating pneumonia.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baseline="0" dirty="0" smtClean="0"/>
              <a:t>Skilled birth attendant</a:t>
            </a:r>
            <a:r>
              <a:rPr lang="en-US" baseline="0" dirty="0" smtClean="0"/>
              <a:t>, </a:t>
            </a:r>
            <a:r>
              <a:rPr lang="en-US" i="1" baseline="0" dirty="0" smtClean="0"/>
              <a:t>Demand for family planning satisfied</a:t>
            </a:r>
            <a:r>
              <a:rPr lang="en-US" baseline="0" dirty="0" smtClean="0"/>
              <a:t>, and </a:t>
            </a:r>
            <a:r>
              <a:rPr lang="en-US" i="1" dirty="0" smtClean="0"/>
              <a:t>Antenatal care (4+ visits)</a:t>
            </a:r>
            <a:r>
              <a:rPr lang="en-US" i="0" baseline="0" dirty="0" smtClean="0"/>
              <a:t>. </a:t>
            </a:r>
            <a:r>
              <a:rPr lang="en-US" baseline="0" dirty="0" smtClean="0"/>
              <a:t>  Other</a:t>
            </a:r>
            <a:r>
              <a:rPr lang="en-US" sz="1200" kern="1200" dirty="0" smtClean="0">
                <a:solidFill>
                  <a:srgbClr val="FF0000"/>
                </a:solidFill>
                <a:latin typeface="+mn-lt"/>
                <a:ea typeface="+mn-ea"/>
                <a:cs typeface="+mn-cs"/>
              </a:rPr>
              <a:t> interventions –</a:t>
            </a:r>
            <a:r>
              <a:rPr lang="en-US" sz="120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Early initiation of breastfeeding, Careseeking for pneumonia, </a:t>
            </a:r>
            <a:r>
              <a:rPr lang="en-US" sz="1200" i="0" kern="1200" baseline="0" dirty="0" smtClean="0">
                <a:solidFill>
                  <a:srgbClr val="FF0000"/>
                </a:solidFill>
                <a:latin typeface="+mn-lt"/>
                <a:ea typeface="+mn-ea"/>
                <a:cs typeface="+mn-cs"/>
              </a:rPr>
              <a:t>and </a:t>
            </a:r>
            <a:r>
              <a:rPr lang="en-US" sz="1200" i="1" kern="1200" dirty="0" smtClean="0">
                <a:solidFill>
                  <a:srgbClr val="FF0000"/>
                </a:solidFill>
                <a:latin typeface="+mn-lt"/>
                <a:ea typeface="+mn-ea"/>
                <a:cs typeface="+mn-cs"/>
              </a:rPr>
              <a:t>Vitamin A </a:t>
            </a:r>
            <a:r>
              <a:rPr lang="en-US" sz="1200" i="0" kern="1200" dirty="0" smtClean="0">
                <a:solidFill>
                  <a:srgbClr val="FF0000"/>
                </a:solidFill>
                <a:latin typeface="+mn-lt"/>
                <a:ea typeface="+mn-ea"/>
                <a:cs typeface="+mn-cs"/>
              </a:rPr>
              <a:t>show much smaller gaps in coverage.  </a:t>
            </a:r>
            <a:endParaRPr lang="en-US" i="0"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Kenya are included as optional at the end of this presentation and are also available on the Countdown website.)</a:t>
            </a:r>
            <a:endParaRPr lang="en-US" i="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Kenya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Kenya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Kenya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36272" y="141288"/>
            <a:ext cx="6269182"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27952" y="1467194"/>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48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26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01714" y="1973182"/>
            <a:ext cx="8940571"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18039833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56648" y="208247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37%</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10%</a:t>
            </a:r>
            <a:endParaRPr lang="en-US" sz="2400" dirty="0" smtClean="0">
              <a:solidFill>
                <a:prstClr val="black"/>
              </a:solidFill>
              <a:latin typeface="Calibri"/>
              <a:cs typeface="Calibri" pitchFamily="34" charset="0"/>
            </a:endParaRPr>
          </a:p>
          <a:p>
            <a:pPr>
              <a:defRPr/>
            </a:pPr>
            <a:r>
              <a:rPr lang="en-US" sz="2400" dirty="0" smtClean="0">
                <a:solidFill>
                  <a:prstClr val="black"/>
                </a:solidFill>
                <a:latin typeface="Calibri"/>
                <a:cs typeface="Calibri" pitchFamily="34" charset="0"/>
              </a:rPr>
              <a:t>Injuries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endParaRPr lang="en-US" sz="2400" dirty="0">
              <a:cs typeface="Calibri" pitchFamily="34" charset="0"/>
            </a:endParaRPr>
          </a:p>
          <a:p>
            <a:pPr lvl="0">
              <a:defRPr/>
            </a:pPr>
            <a:r>
              <a:rPr lang="en-US" sz="2400" dirty="0" smtClean="0">
                <a:solidFill>
                  <a:prstClr val="black"/>
                </a:solidFill>
                <a:latin typeface="Calibri"/>
                <a:cs typeface="Calibri" pitchFamily="34" charset="0"/>
              </a:rPr>
              <a:t>HIV/AIDS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p>
          <a:p>
            <a:pPr lvl="0">
              <a:defRPr/>
            </a:pPr>
            <a:r>
              <a:rPr lang="en-US" sz="2400" dirty="0" smtClean="0">
                <a:solidFill>
                  <a:prstClr val="black"/>
                </a:solidFill>
                <a:latin typeface="Calibri"/>
                <a:cs typeface="Calibri" pitchFamily="34" charset="0"/>
              </a:rPr>
              <a:t>Malaria – 4%</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43908" y="268288"/>
            <a:ext cx="6119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Kenyan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05959" y="1275773"/>
            <a:ext cx="5735722"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099735" y="257016"/>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7985" y="1185718"/>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44880"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548617"/>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575" y="1200150"/>
            <a:ext cx="6749675" cy="522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10587" y="1133763"/>
            <a:ext cx="6907554" cy="54216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639" y="1139302"/>
            <a:ext cx="7193395" cy="52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1022877" y="1235363"/>
            <a:ext cx="7270780" cy="54144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13790" y="1243446"/>
            <a:ext cx="7262784"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962" y="1284564"/>
            <a:ext cx="6762750" cy="491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426" y="1276350"/>
            <a:ext cx="7351822"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Kenya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99" y="1166189"/>
            <a:ext cx="7302555" cy="490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762" y="1000108"/>
            <a:ext cx="6915150" cy="575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918" y="1027622"/>
            <a:ext cx="6700838" cy="552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650908" y="1271155"/>
            <a:ext cx="6026910" cy="506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558545" y="1236518"/>
            <a:ext cx="6026910" cy="506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
        <p:nvSpPr>
          <p:cNvPr id="5" name="TextBox 4"/>
          <p:cNvSpPr txBox="1"/>
          <p:nvPr/>
        </p:nvSpPr>
        <p:spPr>
          <a:xfrm>
            <a:off x="361950" y="623774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9.7 </a:t>
            </a:r>
            <a:r>
              <a:rPr lang="en-US" sz="2200" dirty="0"/>
              <a:t>(</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$84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6</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48%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$27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83727" y="395288"/>
            <a:ext cx="3864120"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70783" y="1028700"/>
            <a:ext cx="4163667" cy="64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Kenya</a:t>
            </a:r>
            <a:r>
              <a:rPr lang="en-US" sz="2800" dirty="0" smtClean="0">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a:t>
            </a:r>
            <a:r>
              <a:rPr lang="en-US" sz="2800" dirty="0">
                <a:latin typeface="+mn-lt"/>
                <a:cs typeface="Calibri" pitchFamily="34" charset="0"/>
              </a:rPr>
              <a:t>b</a:t>
            </a:r>
            <a:r>
              <a:rPr lang="en-US" sz="2800" dirty="0" smtClean="0">
                <a:latin typeface="+mn-lt"/>
                <a:cs typeface="Calibri" pitchFamily="34" charset="0"/>
              </a:rPr>
              <a:t>irth attendant</a:t>
            </a:r>
            <a:r>
              <a:rPr lang="en-US" sz="2800" i="1" dirty="0" smtClean="0">
                <a:latin typeface="+mn-lt"/>
                <a:cs typeface="Calibri" pitchFamily="34" charset="0"/>
              </a:rPr>
              <a:t>, </a:t>
            </a:r>
            <a:r>
              <a:rPr lang="en-US" sz="2800" dirty="0" smtClean="0">
                <a:latin typeface="+mn-lt"/>
                <a:cs typeface="Calibri" pitchFamily="34" charset="0"/>
              </a:rPr>
              <a:t>family planning and antenatal care (4+).</a:t>
            </a:r>
          </a:p>
          <a:p>
            <a:pPr>
              <a:spcBef>
                <a:spcPts val="600"/>
              </a:spcBef>
              <a:spcAft>
                <a:spcPts val="600"/>
              </a:spcAft>
              <a:defRPr/>
            </a:pPr>
            <a:r>
              <a:rPr lang="en-US" sz="2800" dirty="0" smtClean="0">
                <a:latin typeface="+mn-lt"/>
                <a:cs typeface="Calibri" pitchFamily="34" charset="0"/>
              </a:rPr>
              <a:t> Breastfeeding, vitamin A, and pneumonia care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35" y="500054"/>
            <a:ext cx="3862416" cy="592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Kenya</a:t>
            </a:r>
            <a:endParaRPr lang="en-US" sz="4600" dirty="0"/>
          </a:p>
        </p:txBody>
      </p:sp>
    </p:spTree>
    <p:extLst>
      <p:ext uri="{BB962C8B-B14F-4D97-AF65-F5344CB8AC3E}">
        <p14:creationId xmlns:p14="http://schemas.microsoft.com/office/powerpoint/2010/main" val="2565941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Kenya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3" y="1656271"/>
            <a:ext cx="5386734"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46053" y="1604513"/>
            <a:ext cx="5404433"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76711" y="1242205"/>
            <a:ext cx="6620995"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33578" y="1233577"/>
            <a:ext cx="663359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12437</TotalTime>
  <Words>3062</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Kenya</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723</cp:revision>
  <cp:lastPrinted>2012-06-12T19:26:24Z</cp:lastPrinted>
  <dcterms:created xsi:type="dcterms:W3CDTF">2008-01-10T17:37:13Z</dcterms:created>
  <dcterms:modified xsi:type="dcterms:W3CDTF">2014-12-04T18:40:29Z</dcterms:modified>
</cp:coreProperties>
</file>