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542" r:id="rId38"/>
    <p:sldId id="511" r:id="rId39"/>
    <p:sldId id="537" r:id="rId40"/>
    <p:sldId id="538" r:id="rId41"/>
    <p:sldId id="539" r:id="rId42"/>
    <p:sldId id="540" r:id="rId43"/>
    <p:sldId id="541"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975" autoAdjust="0"/>
  </p:normalViewPr>
  <p:slideViewPr>
    <p:cSldViewPr snapToGrid="0">
      <p:cViewPr>
        <p:scale>
          <a:sx n="110" d="100"/>
          <a:sy n="110" d="100"/>
        </p:scale>
        <p:origin x="-528" y="42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Iraq,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Iraq</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Iraq’s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Iraq </a:t>
            </a:r>
            <a:r>
              <a:rPr lang="en-US" i="1" dirty="0" smtClean="0"/>
              <a:t>Under—five child mortality rate </a:t>
            </a:r>
            <a:r>
              <a:rPr lang="en-US" dirty="0" smtClean="0"/>
              <a:t>and </a:t>
            </a:r>
            <a:r>
              <a:rPr lang="en-US" i="1" dirty="0" smtClean="0"/>
              <a:t>Maternal mortality ratio </a:t>
            </a:r>
            <a:r>
              <a:rPr lang="en-US" dirty="0" smtClean="0"/>
              <a:t>are declining slowly.  Newer UN</a:t>
            </a:r>
            <a:r>
              <a:rPr lang="en-US" baseline="0" dirty="0" smtClean="0"/>
              <a:t> estimates show an Under-five mortality rate of 34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West Asia Region, including Iraq,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Iraq, some 56% </a:t>
            </a:r>
            <a:r>
              <a:rPr lang="en-US" dirty="0" smtClean="0"/>
              <a:t>of child deaths occur in the neonatal period.  Most of these can be prevented.  Post-neonatal deaths can, also,</a:t>
            </a:r>
            <a:r>
              <a:rPr lang="en-US" baseline="0" dirty="0" smtClean="0"/>
              <a:t> mostly be prevented and come mainly from Pneumonia, Injuries,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Data for </a:t>
            </a:r>
            <a:r>
              <a:rPr lang="en-US" dirty="0" smtClean="0"/>
              <a:t>postnatal</a:t>
            </a:r>
            <a:r>
              <a:rPr lang="en-US" baseline="0" dirty="0" smtClean="0"/>
              <a:t> care are not available</a:t>
            </a:r>
            <a:r>
              <a:rPr lang="en-US" dirty="0" smtClean="0"/>
              <a:t>.</a:t>
            </a:r>
            <a:r>
              <a:rPr lang="en-US" baseline="0" dirty="0" smtClean="0"/>
              <a:t>  </a:t>
            </a:r>
            <a:r>
              <a:rPr lang="en-US" dirty="0" smtClean="0"/>
              <a:t>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was </a:t>
            </a:r>
            <a:r>
              <a:rPr lang="en-US" baseline="0" dirty="0" smtClean="0"/>
              <a:t>91% </a:t>
            </a:r>
            <a:r>
              <a:rPr lang="en-US" baseline="0" dirty="0" smtClean="0"/>
              <a:t>in </a:t>
            </a:r>
            <a:r>
              <a:rPr lang="en-US" baseline="0" dirty="0" smtClean="0"/>
              <a:t>2011.  </a:t>
            </a:r>
            <a:r>
              <a:rPr lang="en-US" baseline="0" dirty="0" smtClean="0"/>
              <a:t>It’s important to consider </a:t>
            </a:r>
            <a:r>
              <a:rPr lang="en-US" b="1" baseline="0" dirty="0" smtClean="0"/>
              <a:t>how</a:t>
            </a:r>
            <a:r>
              <a:rPr lang="en-US" baseline="0" dirty="0" smtClean="0"/>
              <a:t> to raise coverage,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estimates are not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Iraq, 78</a:t>
            </a:r>
            <a:r>
              <a:rPr lang="en-US" baseline="0" dirty="0" smtClean="0"/>
              <a:t>% </a:t>
            </a:r>
            <a:r>
              <a:rPr lang="en-US" baseline="0" dirty="0" smtClean="0"/>
              <a:t>of women are attending </a:t>
            </a:r>
            <a:r>
              <a:rPr lang="en-US" i="1" baseline="0" dirty="0" smtClean="0"/>
              <a:t>Antenatal care </a:t>
            </a:r>
            <a:r>
              <a:rPr lang="en-US" baseline="0" dirty="0" smtClean="0"/>
              <a:t>with a skilled provider at least once during pregnancy. </a:t>
            </a:r>
            <a:r>
              <a:rPr lang="en-US" baseline="0" dirty="0" smtClean="0"/>
              <a:t>50% of women are </a:t>
            </a:r>
            <a:r>
              <a:rPr lang="en-US" baseline="0" dirty="0" smtClean="0"/>
              <a:t>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a:t>
            </a:r>
            <a:r>
              <a:rPr lang="en-US" dirty="0" smtClean="0"/>
              <a:t>there is still room for improvement</a:t>
            </a:r>
            <a:r>
              <a:rPr lang="en-US" baseline="0" dirty="0" smtClean="0"/>
              <a:t> for a number of other maternal and newborn health indicators. D</a:t>
            </a:r>
            <a:r>
              <a:rPr lang="en-US" dirty="0" smtClean="0"/>
              <a:t>ata </a:t>
            </a:r>
            <a:r>
              <a:rPr lang="en-US" dirty="0" smtClean="0"/>
              <a:t>for </a:t>
            </a:r>
            <a:r>
              <a:rPr lang="en-US" dirty="0" smtClean="0"/>
              <a:t>postnatal</a:t>
            </a:r>
            <a:r>
              <a:rPr lang="en-US" baseline="0" dirty="0" smtClean="0"/>
              <a:t> visits for baby and mother and for women with low body mass index.</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Iraq has data for 4 out of the 5 indicators related to immunization.  Iraq’s </a:t>
            </a:r>
            <a:r>
              <a:rPr lang="en-US" i="1" dirty="0" smtClean="0"/>
              <a:t>Immunization</a:t>
            </a:r>
            <a:r>
              <a:rPr lang="en-US" dirty="0" smtClean="0"/>
              <a:t> </a:t>
            </a:r>
            <a:r>
              <a:rPr lang="en-US" dirty="0" smtClean="0"/>
              <a:t>coverage </a:t>
            </a:r>
            <a:r>
              <a:rPr lang="en-US" dirty="0" smtClean="0"/>
              <a:t>has fluctuated, </a:t>
            </a:r>
            <a:r>
              <a:rPr lang="en-US" dirty="0" smtClean="0"/>
              <a:t>but </a:t>
            </a:r>
            <a:r>
              <a:rPr lang="en-US" dirty="0" smtClean="0"/>
              <a:t>indicates </a:t>
            </a:r>
            <a:r>
              <a:rPr lang="en-US" baseline="0" dirty="0" smtClean="0"/>
              <a:t>room for </a:t>
            </a:r>
            <a:r>
              <a:rPr lang="en-US" baseline="0" dirty="0" smtClean="0"/>
              <a:t>improvement, in particular for </a:t>
            </a:r>
            <a:r>
              <a:rPr lang="en-US" baseline="0" dirty="0" err="1" smtClean="0"/>
              <a:t>Hib</a:t>
            </a:r>
            <a:r>
              <a:rPr lang="en-US" baseline="0" dirty="0" smtClean="0"/>
              <a:t> and the rotavirus vaccine.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2011 </a:t>
            </a:r>
            <a:r>
              <a:rPr lang="en-US" dirty="0" smtClean="0"/>
              <a:t>some </a:t>
            </a:r>
            <a:r>
              <a:rPr lang="en-US" dirty="0" smtClean="0"/>
              <a:t>74% </a:t>
            </a:r>
            <a:r>
              <a:rPr lang="en-US" sz="1200" kern="1200" dirty="0" smtClean="0">
                <a:solidFill>
                  <a:schemeClr val="tx1"/>
                </a:solidFill>
                <a:latin typeface="+mn-lt"/>
                <a:ea typeface="+mn-ea"/>
                <a:cs typeface="+mn-cs"/>
              </a:rPr>
              <a:t>of children with suspected pneumonia were taken to an appropriate provider</a:t>
            </a:r>
            <a:r>
              <a:rPr lang="en-US" sz="1200" kern="1200" baseline="0" dirty="0" smtClean="0">
                <a:solidFill>
                  <a:schemeClr val="tx1"/>
                </a:solidFill>
                <a:latin typeface="+mn-lt"/>
                <a:ea typeface="+mn-ea"/>
                <a:cs typeface="+mn-cs"/>
              </a:rPr>
              <a:t> and </a:t>
            </a:r>
            <a:r>
              <a:rPr lang="en-US" sz="1200" kern="1200" baseline="0" dirty="0" smtClean="0">
                <a:solidFill>
                  <a:schemeClr val="tx1"/>
                </a:solidFill>
                <a:latin typeface="+mn-lt"/>
                <a:ea typeface="+mn-ea"/>
                <a:cs typeface="+mn-cs"/>
              </a:rPr>
              <a:t>67</a:t>
            </a:r>
            <a:r>
              <a:rPr lang="en-US" baseline="0" dirty="0" smtClean="0"/>
              <a:t>% </a:t>
            </a:r>
            <a:r>
              <a:rPr lang="en-US" baseline="0" dirty="0" smtClean="0"/>
              <a:t>of children with suspected pneumonia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a:t>
            </a:r>
            <a:r>
              <a:rPr lang="en-US" dirty="0" smtClean="0"/>
              <a:t>of children with diarrhoea were being treated with ORS in </a:t>
            </a:r>
            <a:r>
              <a:rPr lang="en-US" dirty="0" smtClean="0"/>
              <a:t>2011.  26% </a:t>
            </a:r>
            <a:r>
              <a:rPr lang="en-US" dirty="0" smtClean="0"/>
              <a:t>received increased fluids and continued feeding.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Iraq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Iraq</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might choose to omit this slide from the presentation.)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remain</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a:t>
            </a:r>
            <a:r>
              <a:rPr lang="en-US" baseline="0" dirty="0" smtClean="0"/>
              <a:t>20% </a:t>
            </a:r>
            <a:r>
              <a:rPr lang="en-US" baseline="0" dirty="0" smtClean="0"/>
              <a:t>in </a:t>
            </a:r>
            <a:r>
              <a:rPr lang="en-US" baseline="0" dirty="0" smtClean="0"/>
              <a:t>2011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a:t>
            </a:r>
            <a:r>
              <a:rPr lang="en-US" dirty="0" smtClean="0"/>
              <a:t>of the population are</a:t>
            </a:r>
            <a:r>
              <a:rPr lang="en-US" baseline="0" dirty="0" smtClean="0"/>
              <a:t> using unimproved facilities or surface water for drinking.  In rural areas </a:t>
            </a:r>
            <a:r>
              <a:rPr lang="en-US" baseline="0" dirty="0" smtClean="0"/>
              <a:t>31% </a:t>
            </a:r>
            <a:r>
              <a:rPr lang="en-US" baseline="0" dirty="0" smtClean="0"/>
              <a:t>are using surface water or other unimproved sources.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smtClean="0"/>
              <a:t>of the population are using unimproved facilities</a:t>
            </a:r>
            <a:r>
              <a:rPr lang="en-US" baseline="0" dirty="0" smtClean="0"/>
              <a:t> or open defecation.  In rural areas it </a:t>
            </a:r>
            <a:r>
              <a:rPr lang="en-US" baseline="0" smtClean="0"/>
              <a:t>is </a:t>
            </a:r>
            <a:r>
              <a:rPr lang="en-US" baseline="0" smtClean="0"/>
              <a:t>10%</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Iraq shows full or partial adoption of some</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the policies being tracked by Countdown.  It would be important to understand why full adoption hasn’t happened and the current status of implementation</a:t>
            </a:r>
            <a:r>
              <a:rPr lang="en-US" sz="1200" kern="1200" baseline="0" dirty="0" smtClean="0">
                <a:solidFill>
                  <a:schemeClr val="tx1"/>
                </a:solidFill>
                <a:latin typeface="+mn-lt"/>
                <a:ea typeface="+mn-ea"/>
                <a:cs typeface="+mn-cs"/>
              </a:rPr>
              <a:t> of each policy. </a:t>
            </a:r>
            <a:r>
              <a:rPr lang="en-US" sz="1200" kern="1200" dirty="0" smtClean="0">
                <a:solidFill>
                  <a:schemeClr val="tx1"/>
                </a:solidFill>
                <a:latin typeface="+mn-lt"/>
                <a:ea typeface="+mn-ea"/>
                <a:cs typeface="+mn-cs"/>
              </a:rPr>
              <a:t> Adopting these policies and implementing them at scale can contribute to improved coverage of life saving interventions.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information was available on the policy</a:t>
            </a:r>
            <a:r>
              <a:rPr lang="en-US" sz="1200" kern="1200" baseline="0" dirty="0" smtClean="0">
                <a:solidFill>
                  <a:schemeClr val="tx1"/>
                </a:solidFill>
                <a:latin typeface="+mn-lt"/>
                <a:ea typeface="+mn-ea"/>
                <a:cs typeface="+mn-cs"/>
              </a:rPr>
              <a:t> for </a:t>
            </a:r>
            <a:r>
              <a:rPr lang="en-US" sz="1200" i="1" kern="1200" baseline="0" dirty="0" smtClean="0">
                <a:solidFill>
                  <a:schemeClr val="tx1"/>
                </a:solidFill>
                <a:latin typeface="+mn-lt"/>
                <a:ea typeface="+mn-ea"/>
                <a:cs typeface="+mn-cs"/>
              </a:rPr>
              <a:t>Postnatal home visits in the first week of life.</a:t>
            </a:r>
            <a:endParaRPr lang="en-US" i="1"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Indonesia are included as optional at the end of this presentation and are also available on the Countdown website.)</a:t>
            </a:r>
            <a:endParaRPr lang="en-US" i="1" dirty="0"/>
          </a:p>
        </p:txBody>
      </p:sp>
    </p:spTree>
    <p:extLst>
      <p:ext uri="{BB962C8B-B14F-4D97-AF65-F5344CB8AC3E}">
        <p14:creationId xmlns:p14="http://schemas.microsoft.com/office/powerpoint/2010/main" val="1909411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Iraq</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kumimoji="0" lang="en-US" sz="4300" b="1" i="0" u="none" strike="noStrike" kern="1200" cap="none" spc="0" normalizeH="0" baseline="0" noProof="0" dirty="0" smtClean="0">
                <a:ln>
                  <a:noFill/>
                </a:ln>
                <a:solidFill>
                  <a:srgbClr val="800000"/>
                </a:solidFill>
                <a:effectLst/>
                <a:uLnTx/>
                <a:uFillTx/>
                <a:latin typeface="+mj-lt"/>
                <a:ea typeface="+mj-ea"/>
                <a:cs typeface="Calibri" pitchFamily="34" charset="0"/>
              </a:rPr>
              <a:t>Iraq</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Iraq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cstate="print"/>
          <a:srcRect/>
          <a:stretch>
            <a:fillRect/>
          </a:stretch>
        </p:blipFill>
        <p:spPr bwMode="auto">
          <a:xfrm>
            <a:off x="-13244512" y="-19640550"/>
            <a:ext cx="5560529" cy="7200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78545" y="349106"/>
            <a:ext cx="625763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548012"/>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790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34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28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19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5"/>
          <p:cNvPicPr>
            <a:picLocks noChangeAspect="1"/>
          </p:cNvPicPr>
          <p:nvPr/>
        </p:nvPicPr>
        <p:blipFill>
          <a:blip r:embed="rId3"/>
          <a:stretch>
            <a:fillRect/>
          </a:stretch>
        </p:blipFill>
        <p:spPr>
          <a:xfrm>
            <a:off x="145158" y="2038927"/>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45430" y="1857846"/>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31%</a:t>
            </a:r>
            <a:endParaRPr lang="en-US" sz="2400" dirty="0" smtClean="0">
              <a:latin typeface="+mn-lt"/>
            </a:endParaRPr>
          </a:p>
          <a:p>
            <a:r>
              <a:rPr lang="en-US" sz="2400" dirty="0" smtClean="0">
                <a:latin typeface="+mn-lt"/>
              </a:rPr>
              <a:t>Hypertension –13%</a:t>
            </a:r>
          </a:p>
          <a:p>
            <a:r>
              <a:rPr lang="en-US" sz="2400" dirty="0" smtClean="0">
                <a:latin typeface="+mn-lt"/>
              </a:rPr>
              <a:t>Embolism – 9%</a:t>
            </a:r>
          </a:p>
          <a:p>
            <a:r>
              <a:rPr lang="en-US" sz="2400" dirty="0" smtClean="0">
                <a:latin typeface="+mn-lt"/>
              </a:rPr>
              <a:t>Sepsis – 5%</a:t>
            </a:r>
          </a:p>
          <a:p>
            <a:pPr lvl="0"/>
            <a:r>
              <a:rPr lang="en-US" sz="2400" dirty="0" smtClean="0">
                <a:solidFill>
                  <a:prstClr val="black"/>
                </a:solidFill>
                <a:latin typeface="Calibri"/>
              </a:rPr>
              <a:t>Unsafe </a:t>
            </a:r>
            <a:r>
              <a:rPr lang="en-US" sz="2400" dirty="0">
                <a:solidFill>
                  <a:prstClr val="black"/>
                </a:solidFill>
                <a:latin typeface="Calibri"/>
              </a:rPr>
              <a:t>abortion – </a:t>
            </a:r>
            <a:r>
              <a:rPr lang="en-US" sz="2400" dirty="0" smtClean="0">
                <a:solidFill>
                  <a:prstClr val="black"/>
                </a:solidFill>
                <a:latin typeface="Calibri"/>
              </a:rPr>
              <a:t>3%</a:t>
            </a:r>
            <a:endParaRPr lang="en-US" sz="2400" dirty="0" smtClean="0">
              <a:latin typeface="+mn-lt"/>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183033" y="5550470"/>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94000" y="268288"/>
            <a:ext cx="6188364"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West Asian mothers die?</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3366654" y="1879600"/>
            <a:ext cx="5524427" cy="3614400"/>
          </a:xfrm>
          <a:prstGeom prst="rect">
            <a:avLst/>
          </a:prstGeom>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25921" y="2042573"/>
            <a:ext cx="254083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56%</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13%</a:t>
            </a:r>
            <a:endParaRPr lang="en-US" sz="2400" dirty="0" smtClean="0">
              <a:solidFill>
                <a:prstClr val="black"/>
              </a:solidFill>
              <a:latin typeface="+mn-lt"/>
              <a:cs typeface="Calibri" pitchFamily="34" charset="0"/>
            </a:endParaRP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6%</a:t>
            </a:r>
            <a:endParaRPr lang="en-US" sz="2400" dirty="0" smtClean="0">
              <a:latin typeface="+mn-lt"/>
              <a:cs typeface="Calibri" pitchFamily="34" charset="0"/>
            </a:endParaRPr>
          </a:p>
          <a:p>
            <a:pPr lvl="0">
              <a:defRPr/>
            </a:pPr>
            <a:r>
              <a:rPr lang="en-US" sz="2400" dirty="0">
                <a:solidFill>
                  <a:prstClr val="black"/>
                </a:solidFill>
                <a:latin typeface="Calibri"/>
                <a:cs typeface="Calibri" pitchFamily="34" charset="0"/>
              </a:rPr>
              <a:t>Diarrhoea – </a:t>
            </a:r>
            <a:r>
              <a:rPr lang="en-US" sz="2400" dirty="0" smtClean="0">
                <a:solidFill>
                  <a:prstClr val="black"/>
                </a:solidFill>
                <a:latin typeface="Calibri"/>
                <a:cs typeface="Calibri" pitchFamily="34" charset="0"/>
              </a:rPr>
              <a:t>6%</a:t>
            </a:r>
            <a:endParaRPr lang="en-US" sz="2400" dirty="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59364" y="268288"/>
            <a:ext cx="6061363"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Iraqi children die?</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940627" y="1432800"/>
            <a:ext cx="5712223"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49826"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746251" y="1174173"/>
            <a:ext cx="7651498"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271155" y="467799"/>
            <a:ext cx="684532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33714" y="1076037"/>
            <a:ext cx="7068126" cy="54216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1246" y="1150354"/>
            <a:ext cx="6784181" cy="536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45509" y="1339273"/>
            <a:ext cx="6852982" cy="504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884330" y="1134918"/>
            <a:ext cx="7550912"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45389" y="1347355"/>
            <a:ext cx="7061040"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02003" y="1289627"/>
            <a:ext cx="6939994"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86761" y="1315836"/>
            <a:ext cx="6970478" cy="470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Iraq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04422" y="1363363"/>
            <a:ext cx="6935155" cy="46980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29331" y="1283855"/>
            <a:ext cx="6485337" cy="50400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47558" y="1399310"/>
            <a:ext cx="6448884" cy="506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558545" y="1282700"/>
            <a:ext cx="6026910" cy="50652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44370" y="1132609"/>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40080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6.1 </a:t>
            </a:r>
            <a:r>
              <a:rPr lang="en-US" sz="2200" dirty="0" smtClean="0"/>
              <a:t>(2010)</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$149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4</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46%</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$6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a:t>
            </a:r>
            <a:r>
              <a:rPr lang="en-US" sz="2200" b="1" dirty="0">
                <a:solidFill>
                  <a:srgbClr val="800000"/>
                </a:solidFill>
              </a:rPr>
              <a:t>7</a:t>
            </a:r>
            <a:r>
              <a:rPr lang="en-US" sz="2200" b="1" dirty="0" smtClean="0">
                <a:solidFill>
                  <a:srgbClr val="800000"/>
                </a:solidFill>
              </a:rPr>
              <a:t>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75415" y="268288"/>
            <a:ext cx="4131425" cy="584776"/>
          </a:xfrm>
          <a:prstGeom prst="rect">
            <a:avLst/>
          </a:prstGeom>
          <a:solidFill>
            <a:schemeClr val="accent2"/>
          </a:solidFill>
          <a:ln>
            <a:noFill/>
          </a:ln>
          <a:extLst/>
        </p:spPr>
        <p:txBody>
          <a:bodyPr wrap="square">
            <a:spAutoFit/>
          </a:bodyPr>
          <a:lstStyle/>
          <a:p>
            <a:pPr algn="ctr"/>
            <a:r>
              <a:rPr lang="en-US" sz="3200" b="1" dirty="0" smtClean="0">
                <a:solidFill>
                  <a:srgbClr val="FFFFFF"/>
                </a:solidFill>
                <a:latin typeface="Calibri" pitchFamily="34" charset="0"/>
                <a:cs typeface="Calibri" pitchFamily="34" charset="0"/>
              </a:rPr>
              <a:t>Who </a:t>
            </a:r>
            <a:r>
              <a:rPr lang="en-US" sz="3200" b="1" dirty="0">
                <a:solidFill>
                  <a:srgbClr val="FFFFFF"/>
                </a:solidFill>
                <a:latin typeface="Calibri" pitchFamily="34" charset="0"/>
                <a:cs typeface="Calibri" pitchFamily="34" charset="0"/>
              </a:rPr>
              <a:t>i</a:t>
            </a:r>
            <a:r>
              <a:rPr lang="en-US" sz="3200" b="1" dirty="0" smtClean="0">
                <a:solidFill>
                  <a:srgbClr val="FFFFFF"/>
                </a:solidFill>
                <a:latin typeface="Calibri" pitchFamily="34" charset="0"/>
                <a:cs typeface="Calibri" pitchFamily="34" charset="0"/>
              </a:rPr>
              <a:t>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59350" y="985982"/>
            <a:ext cx="40576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Iraq</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a:t>
            </a:r>
            <a:r>
              <a:rPr lang="en-US" sz="2800" smtClean="0">
                <a:latin typeface="+mn-lt"/>
                <a:cs typeface="Calibri" pitchFamily="34" charset="0"/>
              </a:rPr>
              <a:t>antenatal care </a:t>
            </a:r>
            <a:r>
              <a:rPr lang="en-US" sz="2800" dirty="0" smtClean="0">
                <a:latin typeface="+mn-lt"/>
                <a:cs typeface="Calibri" pitchFamily="34" charset="0"/>
              </a:rPr>
              <a:t>and DTP3.</a:t>
            </a:r>
          </a:p>
          <a:p>
            <a:pPr>
              <a:spcBef>
                <a:spcPts val="600"/>
              </a:spcBef>
              <a:spcAft>
                <a:spcPts val="600"/>
              </a:spcAft>
              <a:defRPr/>
            </a:pPr>
            <a:r>
              <a:rPr lang="en-US" sz="2800" dirty="0" smtClean="0">
                <a:latin typeface="+mn-lt"/>
                <a:cs typeface="Calibri" pitchFamily="34" charset="0"/>
              </a:rPr>
              <a:t>Breastfeeding, family planning, ORT and </a:t>
            </a:r>
            <a:r>
              <a:rPr lang="en-US" sz="2800" dirty="0" err="1" smtClean="0">
                <a:latin typeface="+mn-lt"/>
                <a:cs typeface="Calibri" pitchFamily="34" charset="0"/>
              </a:rPr>
              <a:t>careseeking</a:t>
            </a:r>
            <a:r>
              <a:rPr lang="en-US" sz="2800" dirty="0" smtClean="0">
                <a:latin typeface="+mn-lt"/>
                <a:cs typeface="Calibri" pitchFamily="34" charset="0"/>
              </a:rPr>
              <a:t> for pneumonia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2471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Iraq </a:t>
            </a:r>
            <a:endParaRPr lang="en-US" sz="4600" dirty="0"/>
          </a:p>
        </p:txBody>
      </p:sp>
    </p:spTree>
    <p:extLst>
      <p:ext uri="{BB962C8B-B14F-4D97-AF65-F5344CB8AC3E}">
        <p14:creationId xmlns:p14="http://schemas.microsoft.com/office/powerpoint/2010/main" val="9127724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Iraq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71932" y="1630392"/>
            <a:ext cx="5452394" cy="4860000"/>
          </a:xfrm>
          <a:prstGeom prst="rect">
            <a:avLst/>
          </a:prstGeom>
          <a:noFill/>
          <a:ln w="9525">
            <a:noFill/>
            <a:miter lim="800000"/>
            <a:headEnd/>
            <a:tailEnd/>
          </a:ln>
        </p:spPr>
      </p:pic>
    </p:spTree>
    <p:extLst>
      <p:ext uri="{BB962C8B-B14F-4D97-AF65-F5344CB8AC3E}">
        <p14:creationId xmlns:p14="http://schemas.microsoft.com/office/powerpoint/2010/main" val="3416007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80559" y="1578634"/>
            <a:ext cx="5327845" cy="4860000"/>
          </a:xfrm>
          <a:prstGeom prst="rect">
            <a:avLst/>
          </a:prstGeom>
          <a:noFill/>
          <a:ln w="9525">
            <a:noFill/>
            <a:miter lim="800000"/>
            <a:headEnd/>
            <a:tailEnd/>
          </a:ln>
        </p:spPr>
      </p:pic>
    </p:spTree>
    <p:extLst>
      <p:ext uri="{BB962C8B-B14F-4D97-AF65-F5344CB8AC3E}">
        <p14:creationId xmlns:p14="http://schemas.microsoft.com/office/powerpoint/2010/main" val="17713769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9458" y="1043796"/>
            <a:ext cx="6629627" cy="4860000"/>
          </a:xfrm>
          <a:prstGeom prst="rect">
            <a:avLst/>
          </a:prstGeom>
          <a:noFill/>
          <a:ln w="9525">
            <a:noFill/>
            <a:miter lim="800000"/>
            <a:headEnd/>
            <a:tailEnd/>
          </a:ln>
        </p:spPr>
      </p:pic>
    </p:spTree>
    <p:extLst>
      <p:ext uri="{BB962C8B-B14F-4D97-AF65-F5344CB8AC3E}">
        <p14:creationId xmlns:p14="http://schemas.microsoft.com/office/powerpoint/2010/main" val="3007032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76709" y="1190444"/>
            <a:ext cx="6570743" cy="4860000"/>
          </a:xfrm>
          <a:prstGeom prst="rect">
            <a:avLst/>
          </a:prstGeom>
          <a:noFill/>
          <a:ln w="9525">
            <a:noFill/>
            <a:miter lim="800000"/>
            <a:headEnd/>
            <a:tailEnd/>
          </a:ln>
        </p:spPr>
      </p:pic>
    </p:spTree>
    <p:extLst>
      <p:ext uri="{BB962C8B-B14F-4D97-AF65-F5344CB8AC3E}">
        <p14:creationId xmlns:p14="http://schemas.microsoft.com/office/powerpoint/2010/main" val="4161885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12810</TotalTime>
  <Words>3010</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Iraq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785</cp:revision>
  <cp:lastPrinted>2012-06-12T19:26:24Z</cp:lastPrinted>
  <dcterms:created xsi:type="dcterms:W3CDTF">2008-01-10T17:37:13Z</dcterms:created>
  <dcterms:modified xsi:type="dcterms:W3CDTF">2014-12-03T23:41:48Z</dcterms:modified>
</cp:coreProperties>
</file>