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349" r:id="rId2"/>
    <p:sldId id="542" r:id="rId3"/>
    <p:sldId id="546" r:id="rId4"/>
    <p:sldId id="547" r:id="rId5"/>
    <p:sldId id="435" r:id="rId6"/>
    <p:sldId id="496" r:id="rId7"/>
    <p:sldId id="464" r:id="rId8"/>
    <p:sldId id="521" r:id="rId9"/>
    <p:sldId id="513" r:id="rId10"/>
    <p:sldId id="523" r:id="rId11"/>
    <p:sldId id="517" r:id="rId12"/>
    <p:sldId id="555" r:id="rId13"/>
    <p:sldId id="522" r:id="rId14"/>
    <p:sldId id="390" r:id="rId15"/>
    <p:sldId id="544" r:id="rId16"/>
    <p:sldId id="518" r:id="rId17"/>
    <p:sldId id="500" r:id="rId18"/>
    <p:sldId id="545"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5" r:id="rId36"/>
    <p:sldId id="576" r:id="rId37"/>
    <p:sldId id="577" r:id="rId38"/>
    <p:sldId id="511" r:id="rId39"/>
    <p:sldId id="540" r:id="rId40"/>
    <p:sldId id="579" r:id="rId41"/>
    <p:sldId id="580" r:id="rId42"/>
    <p:sldId id="581" r:id="rId43"/>
    <p:sldId id="582" r:id="rId44"/>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000000"/>
    <a:srgbClr val="990033"/>
    <a:srgbClr val="FFFF00"/>
    <a:srgbClr val="4F81BD"/>
    <a:srgbClr val="B92925"/>
    <a:srgbClr val="FF0000"/>
    <a:srgbClr val="FFFFFF"/>
    <a:srgbClr val="008000"/>
    <a:srgbClr val="C2E1F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72184" autoAdjust="0"/>
  </p:normalViewPr>
  <p:slideViewPr>
    <p:cSldViewPr snapToGrid="0">
      <p:cViewPr varScale="1">
        <p:scale>
          <a:sx n="83" d="100"/>
          <a:sy n="83" d="100"/>
        </p:scale>
        <p:origin x="-2520" y="-8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varScale="1">
      <p:scale>
        <a:sx n="1" d="1"/>
        <a:sy n="1" d="1"/>
      </p:scale>
      <p:origin x="0" y="3900"/>
    </p:cViewPr>
  </p:sorterViewPr>
  <p:notesViewPr>
    <p:cSldViewPr snapToGrid="0">
      <p:cViewPr varScale="1">
        <p:scale>
          <a:sx n="44" d="100"/>
          <a:sy n="44" d="100"/>
        </p:scale>
        <p:origin x="-2030" y="-8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849862" y="0"/>
            <a:ext cx="2946275" cy="496751"/>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11/26/2014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9429779"/>
            <a:ext cx="2946275" cy="496751"/>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849862" y="0"/>
            <a:ext cx="2946275" cy="496751"/>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11/26/2014</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0383" y="4716585"/>
            <a:ext cx="5436909" cy="44673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79"/>
            <a:ext cx="2946275" cy="496751"/>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849862" y="9429779"/>
            <a:ext cx="2946275" cy="496751"/>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49862" y="9429779"/>
            <a:ext cx="2946275" cy="496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678845" y="4718281"/>
            <a:ext cx="5439987" cy="44656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Indonesia, and a brief explanation of the benefits of holding a country Countdown.</a:t>
            </a:r>
            <a:endParaRPr lang="en-GB" i="0" dirty="0" smtClean="0"/>
          </a:p>
        </p:txBody>
      </p:sp>
    </p:spTree>
    <p:extLst>
      <p:ext uri="{BB962C8B-B14F-4D97-AF65-F5344CB8AC3E}">
        <p14:creationId xmlns:p14="http://schemas.microsoft.com/office/powerpoint/2010/main" xmlns=""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78194" y="4717630"/>
            <a:ext cx="5441288" cy="4465978"/>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extLst>
      <p:ext uri="{BB962C8B-B14F-4D97-AF65-F5344CB8AC3E}">
        <p14:creationId xmlns:p14="http://schemas.microsoft.com/office/powerpoint/2010/main" xmlns="" val="188046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xmlns=""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extLst>
      <p:ext uri="{BB962C8B-B14F-4D97-AF65-F5344CB8AC3E}">
        <p14:creationId xmlns:p14="http://schemas.microsoft.com/office/powerpoint/2010/main" xmlns="" val="301148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Indonesia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xmlns="" val="67282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extLst>
      <p:ext uri="{BB962C8B-B14F-4D97-AF65-F5344CB8AC3E}">
        <p14:creationId xmlns:p14="http://schemas.microsoft.com/office/powerpoint/2010/main" xmlns="" val="27442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Indonesia’s official mortality statistics.)</a:t>
            </a:r>
          </a:p>
          <a:p>
            <a:r>
              <a:rPr lang="en-US" dirty="0" smtClean="0"/>
              <a:t>Other</a:t>
            </a:r>
            <a:r>
              <a:rPr lang="en-US" baseline="0" dirty="0" smtClean="0"/>
              <a:t> data sources are listed here and include </a:t>
            </a:r>
            <a:r>
              <a:rPr lang="en-US" dirty="0" smtClean="0"/>
              <a:t>country reports. </a:t>
            </a:r>
          </a:p>
        </p:txBody>
      </p:sp>
    </p:spTree>
    <p:extLst>
      <p:ext uri="{BB962C8B-B14F-4D97-AF65-F5344CB8AC3E}">
        <p14:creationId xmlns:p14="http://schemas.microsoft.com/office/powerpoint/2010/main" xmlns="" val="2329708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 Indonesia has</a:t>
            </a:r>
            <a:r>
              <a:rPr lang="en-US" i="0" baseline="0" dirty="0" smtClean="0"/>
              <a:t> made impressive gains in reducing the</a:t>
            </a:r>
            <a:r>
              <a:rPr lang="en-US" i="0" dirty="0" smtClean="0"/>
              <a:t> </a:t>
            </a:r>
            <a:r>
              <a:rPr lang="en-US" i="1" dirty="0" smtClean="0"/>
              <a:t>Under—five child </a:t>
            </a:r>
            <a:r>
              <a:rPr lang="en-US" i="1" baseline="0" dirty="0" smtClean="0"/>
              <a:t> </a:t>
            </a:r>
            <a:r>
              <a:rPr lang="en-US" i="1" dirty="0" smtClean="0"/>
              <a:t>mortality rate </a:t>
            </a:r>
            <a:r>
              <a:rPr lang="en-US" dirty="0" smtClean="0"/>
              <a:t>and </a:t>
            </a:r>
            <a:r>
              <a:rPr lang="en-US" i="1" dirty="0" smtClean="0"/>
              <a:t>Maternal mortality ratio</a:t>
            </a:r>
            <a:r>
              <a:rPr lang="en-US" i="1" baseline="0" dirty="0" smtClean="0"/>
              <a:t> </a:t>
            </a:r>
            <a:r>
              <a:rPr lang="en-US" i="0" baseline="0" dirty="0" smtClean="0"/>
              <a:t>and are close to meeting the MDG targets. </a:t>
            </a:r>
            <a:r>
              <a:rPr lang="en-US" i="0" dirty="0" smtClean="0"/>
              <a:t>Newer UN</a:t>
            </a:r>
            <a:r>
              <a:rPr lang="en-US" i="0" baseline="0" dirty="0" smtClean="0"/>
              <a:t> estimates show an Under-five mortality rate of 29 for 2013.</a:t>
            </a:r>
            <a:endParaRPr lang="en-US" i="0" dirty="0" smtClean="0"/>
          </a:p>
          <a:p>
            <a:endParaRPr lang="en-US" i="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a:p>
            <a:endParaRPr lang="en-US" baseline="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xmlns="" val="481135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 including Indonesia, </a:t>
            </a:r>
            <a:r>
              <a:rPr lang="en-US" i="0" baseline="0" dirty="0" smtClean="0"/>
              <a:t>are s</a:t>
            </a:r>
            <a:r>
              <a:rPr lang="en-US" baseline="0" dirty="0" smtClean="0"/>
              <a:t>hown here.</a:t>
            </a:r>
          </a:p>
          <a:p>
            <a:endParaRPr lang="en-US" baseline="0" dirty="0" smtClean="0"/>
          </a:p>
          <a:p>
            <a:r>
              <a:rPr lang="en-US" i="1" baseline="0" dirty="0" smtClean="0"/>
              <a:t>(Please not that these are regional estimates, not country-specific estimates.)</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xmlns="" val="21504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xmlns=""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Indonesia, some 48% of child deaths occur in the neonatal period. Most of these can be prevented.  Post-neonatal deaths can, also,</a:t>
            </a:r>
            <a:r>
              <a:rPr lang="en-US" baseline="0" dirty="0" smtClean="0"/>
              <a:t> mostly be prevented and come mainly from Pneumonia, Injuries, Diarrhoea, and Measles. </a:t>
            </a:r>
            <a:r>
              <a:rPr lang="en-US" dirty="0" smtClean="0"/>
              <a:t> </a:t>
            </a:r>
          </a:p>
          <a:p>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xmlns="" val="102305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extLst>
      <p:ext uri="{BB962C8B-B14F-4D97-AF65-F5344CB8AC3E}">
        <p14:creationId xmlns:p14="http://schemas.microsoft.com/office/powerpoint/2010/main" xmlns="" val="1552369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FF0000"/>
                </a:solidFill>
              </a:rPr>
              <a:t>Though not the case in Indonesia with the exception</a:t>
            </a:r>
            <a:r>
              <a:rPr lang="en-US" baseline="0" dirty="0" smtClean="0">
                <a:solidFill>
                  <a:srgbClr val="FF0000"/>
                </a:solidFill>
              </a:rPr>
              <a:t> of exclusive breastfeeding,</a:t>
            </a:r>
            <a:r>
              <a:rPr lang="en-US" baseline="0" dirty="0" smtClean="0"/>
              <a:t> c</a:t>
            </a:r>
            <a:r>
              <a:rPr lang="en-US" dirty="0" smtClean="0"/>
              <a:t>overage </a:t>
            </a:r>
            <a:r>
              <a:rPr lang="en-US" baseline="0" dirty="0" smtClean="0"/>
              <a:t>often varies</a:t>
            </a:r>
            <a:r>
              <a:rPr lang="en-US" dirty="0" smtClean="0"/>
              <a:t> along the continuum of care.  It’s useful to consider what delivery strategies are used to deliver interventions and how</a:t>
            </a:r>
            <a:r>
              <a:rPr lang="en-US" baseline="0" dirty="0" smtClean="0"/>
              <a:t> to overcome </a:t>
            </a:r>
            <a:r>
              <a:rPr lang="en-US" i="0" baseline="0" dirty="0" smtClean="0"/>
              <a:t>barriers to delivery or to utilization of key services.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xmlns="" val="218182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Indonesia, 96</a:t>
            </a:r>
            <a:r>
              <a:rPr lang="en-US" baseline="0" dirty="0" smtClean="0"/>
              <a:t>% of women attend at least one </a:t>
            </a:r>
            <a:r>
              <a:rPr lang="en-US" i="1" baseline="0" dirty="0" smtClean="0"/>
              <a:t>Antenatal care </a:t>
            </a:r>
            <a:r>
              <a:rPr lang="en-US" baseline="0" dirty="0" smtClean="0"/>
              <a:t>visit with a skilled provider at least once during pregnancy. 88% of women are attending the necessary 4 visits, as shown on the next slide.  Quality of care for antenatal care also needs to be considered.</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The rural </a:t>
            </a:r>
            <a:r>
              <a:rPr lang="en-US" i="1" baseline="0" dirty="0" smtClean="0"/>
              <a:t>C-Section rate </a:t>
            </a:r>
            <a:r>
              <a:rPr lang="en-US" baseline="0" dirty="0" smtClean="0"/>
              <a:t>is 8%, i.e. 3% above the minimum target required to save lives.</a:t>
            </a:r>
          </a:p>
          <a:p>
            <a:r>
              <a:rPr lang="en-US" baseline="0" dirty="0" smtClean="0"/>
              <a:t>Data on </a:t>
            </a:r>
            <a:r>
              <a:rPr lang="en-US" i="1" baseline="0" dirty="0" smtClean="0"/>
              <a:t>Women with low body mass </a:t>
            </a:r>
            <a:r>
              <a:rPr lang="en-US" baseline="0" dirty="0" smtClean="0"/>
              <a:t>is not available.</a:t>
            </a:r>
            <a:endParaRPr lang="en-US" dirty="0"/>
          </a:p>
        </p:txBody>
      </p:sp>
    </p:spTree>
    <p:extLst>
      <p:ext uri="{BB962C8B-B14F-4D97-AF65-F5344CB8AC3E}">
        <p14:creationId xmlns:p14="http://schemas.microsoft.com/office/powerpoint/2010/main" xmlns="" val="377665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Indonesia only has data for 2 of the </a:t>
            </a:r>
            <a:r>
              <a:rPr lang="en-US" baseline="0" smtClean="0"/>
              <a:t>5 indicators related </a:t>
            </a:r>
            <a:r>
              <a:rPr lang="en-US" baseline="0" dirty="0" smtClean="0"/>
              <a:t>to immunization. </a:t>
            </a:r>
            <a:r>
              <a:rPr lang="en-US" i="0" dirty="0" smtClean="0"/>
              <a:t>Indonesia’s immunization</a:t>
            </a:r>
            <a:r>
              <a:rPr lang="en-US" dirty="0" smtClean="0"/>
              <a:t> coverage is</a:t>
            </a:r>
            <a:r>
              <a:rPr lang="en-US" baseline="0" dirty="0" smtClean="0"/>
              <a:t> relatively high, but still leaves many children unprotected.  </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some 75% of caregivers</a:t>
            </a:r>
            <a:r>
              <a:rPr lang="en-US" baseline="0" dirty="0" smtClean="0"/>
              <a:t> sought treatment from an appropriate provider when their children had suspected pneumonia, and 39% of children under the age of 5 years with symptoms of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a:t>
            </a:r>
            <a:r>
              <a:rPr lang="en-US" baseline="0" dirty="0" smtClean="0"/>
              <a:t> more</a:t>
            </a:r>
            <a:r>
              <a:rPr lang="en-US" dirty="0" smtClean="0"/>
              <a:t> children with </a:t>
            </a:r>
            <a:r>
              <a:rPr lang="en-US" dirty="0" err="1" smtClean="0"/>
              <a:t>diarrhoea</a:t>
            </a:r>
            <a:r>
              <a:rPr lang="en-US" dirty="0" smtClean="0"/>
              <a:t> were </a:t>
            </a:r>
            <a:r>
              <a:rPr lang="en-US" baseline="0" dirty="0" smtClean="0"/>
              <a:t>receiving appropriate treatment in 2012 than in 2007.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Indonesia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Indonesia</a:t>
            </a:r>
            <a:r>
              <a:rPr lang="en-US" i="0" baseline="0" dirty="0" smtClean="0"/>
              <a:t>, </a:t>
            </a:r>
            <a:r>
              <a:rPr lang="en-US" i="0" dirty="0" smtClean="0"/>
              <a:t>using data from global data bases as of early 2014 and provided by Countdown.</a:t>
            </a: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extLst>
      <p:ext uri="{BB962C8B-B14F-4D97-AF65-F5344CB8AC3E}">
        <p14:creationId xmlns:p14="http://schemas.microsoft.com/office/powerpoint/2010/main" xmlns="" val="2029003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children are sleeping</a:t>
            </a:r>
            <a:r>
              <a:rPr lang="en-US" baseline="0" dirty="0" smtClean="0"/>
              <a:t> under treated bednets to prevent malaria.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a:t>
            </a:r>
            <a:r>
              <a:rPr lang="en-US" baseline="0" dirty="0" smtClean="0"/>
              <a:t>declining slowly.</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slowly increasing again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However, around 24% of the rural population and 7% of the urban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of the urban population and 31% of the rural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Indonesia fully adopted most of the policies being tracked by Countdown.  It’s important to understand why in some cases full adoption hasn’t happened and the current status of implementation of these policies.</a:t>
            </a:r>
            <a:r>
              <a:rPr lang="en-US" sz="1200" kern="1200" baseline="0" dirty="0" smtClean="0">
                <a:solidFill>
                  <a:schemeClr val="tx1"/>
                </a:solidFill>
                <a:latin typeface="+mn-lt"/>
                <a:ea typeface="+mn-ea"/>
                <a:cs typeface="+mn-cs"/>
              </a:rPr>
              <a:t>  </a:t>
            </a:r>
            <a:r>
              <a:rPr lang="en-US" baseline="0" dirty="0" smtClean="0"/>
              <a:t>Adopting these policies and implementing them at scale can contribute to improved coverage and reduced mortality.            </a:t>
            </a:r>
            <a:endParaRPr lang="en-US" dirty="0"/>
          </a:p>
        </p:txBody>
      </p:sp>
    </p:spTree>
    <p:extLst>
      <p:ext uri="{BB962C8B-B14F-4D97-AF65-F5344CB8AC3E}">
        <p14:creationId xmlns:p14="http://schemas.microsoft.com/office/powerpoint/2010/main" xmlns="" val="62889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extLst>
      <p:ext uri="{BB962C8B-B14F-4D97-AF65-F5344CB8AC3E}">
        <p14:creationId xmlns:p14="http://schemas.microsoft.com/office/powerpoint/2010/main" xmlns="" val="472940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 (4+visits)</a:t>
            </a:r>
            <a:r>
              <a:rPr lang="en-US" dirty="0" smtClean="0"/>
              <a:t>, and </a:t>
            </a:r>
            <a:r>
              <a:rPr lang="en-US" i="1" dirty="0" smtClean="0"/>
              <a:t>DTP3.  </a:t>
            </a:r>
            <a:r>
              <a:rPr lang="en-US" dirty="0">
                <a:solidFill>
                  <a:srgbClr val="FF0000"/>
                </a:solidFill>
              </a:rPr>
              <a:t>Only 3 interventions (</a:t>
            </a:r>
            <a:r>
              <a:rPr lang="en-US" i="1" dirty="0">
                <a:solidFill>
                  <a:srgbClr val="FF0000"/>
                </a:solidFill>
              </a:rPr>
              <a:t>Early initiation of breastfeeding,  ORT for children with diarrhoea, and  </a:t>
            </a:r>
            <a:r>
              <a:rPr lang="en-US" i="1" dirty="0" smtClean="0"/>
              <a:t>Demand for family planning satisfied</a:t>
            </a:r>
            <a:r>
              <a:rPr lang="en-US" i="1" baseline="0" dirty="0" smtClean="0"/>
              <a:t> ) </a:t>
            </a:r>
            <a:r>
              <a:rPr lang="en-US" i="0" baseline="0" dirty="0" smtClean="0"/>
              <a:t>s</a:t>
            </a:r>
            <a:r>
              <a:rPr lang="en-US" dirty="0">
                <a:solidFill>
                  <a:srgbClr val="FF0000"/>
                </a:solidFill>
              </a:rPr>
              <a:t>how 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Indonesia are included as optional at the end of this presentation and are also available on the Countdown website.)</a:t>
            </a:r>
            <a:endParaRPr lang="en-US" i="1" dirty="0"/>
          </a:p>
        </p:txBody>
      </p:sp>
    </p:spTree>
    <p:extLst>
      <p:ext uri="{BB962C8B-B14F-4D97-AF65-F5344CB8AC3E}">
        <p14:creationId xmlns:p14="http://schemas.microsoft.com/office/powerpoint/2010/main" xmlns="" val="1909411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xmlns=""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baseline="0" dirty="0" smtClean="0"/>
              <a:t>  and</a:t>
            </a:r>
            <a:r>
              <a:rPr lang="en-US" dirty="0" smtClean="0"/>
              <a:t> Part 2 will describe</a:t>
            </a:r>
            <a:r>
              <a:rPr lang="en-US" baseline="0" dirty="0" smtClean="0"/>
              <a:t> the </a:t>
            </a:r>
            <a:r>
              <a:rPr lang="en-GB" i="0" baseline="0" dirty="0" smtClean="0"/>
              <a:t>Indonesia</a:t>
            </a:r>
            <a:r>
              <a:rPr lang="en-GB" i="1" baseline="0" dirty="0" smtClean="0"/>
              <a:t> </a:t>
            </a:r>
            <a:r>
              <a:rPr lang="en-US" baseline="0" dirty="0" smtClean="0"/>
              <a:t>profile.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extLst>
      <p:ext uri="{BB962C8B-B14F-4D97-AF65-F5344CB8AC3E}">
        <p14:creationId xmlns:p14="http://schemas.microsoft.com/office/powerpoint/2010/main" xmlns="" val="1019545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xmlns="" val="233063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extLst>
      <p:ext uri="{BB962C8B-B14F-4D97-AF65-F5344CB8AC3E}">
        <p14:creationId xmlns:p14="http://schemas.microsoft.com/office/powerpoint/2010/main" xmlns="" val="348124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78194" y="4717630"/>
            <a:ext cx="5441288" cy="4465978"/>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extLst>
      <p:ext uri="{BB962C8B-B14F-4D97-AF65-F5344CB8AC3E}">
        <p14:creationId xmlns:p14="http://schemas.microsoft.com/office/powerpoint/2010/main" xmlns="" val="73875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extLst>
      <p:ext uri="{BB962C8B-B14F-4D97-AF65-F5344CB8AC3E}">
        <p14:creationId xmlns:p14="http://schemas.microsoft.com/office/powerpoint/2010/main" xmlns="" val="80160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11/26/2014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11/26/2014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11/26/2014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11/26/2014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11/26/2014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11/26/2014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11/26/2014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Indonesia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xmlns="" val="38768304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Indonesia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13273088" y="-19654838"/>
            <a:ext cx="4241292" cy="54864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3273088" y="-19654838"/>
            <a:ext cx="4174500" cy="5400000"/>
          </a:xfrm>
          <a:prstGeom prst="rect">
            <a:avLst/>
          </a:prstGeom>
          <a:noFill/>
          <a:ln w="9525">
            <a:noFill/>
            <a:miter lim="800000"/>
            <a:headEnd/>
            <a:tailEnd/>
          </a:ln>
        </p:spPr>
      </p:pic>
    </p:spTree>
    <p:extLst>
      <p:ext uri="{BB962C8B-B14F-4D97-AF65-F5344CB8AC3E}">
        <p14:creationId xmlns:p14="http://schemas.microsoft.com/office/powerpoint/2010/main" xmlns="" val="4668931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3025833" y="27217"/>
            <a:ext cx="6026727"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298171"/>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29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25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descr="Screen Shot 2014-10-12 at 15.03.3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588" y="1841500"/>
            <a:ext cx="9038874" cy="3117600"/>
          </a:xfrm>
          <a:prstGeom prst="rect">
            <a:avLst/>
          </a:prstGeom>
        </p:spPr>
      </p:pic>
    </p:spTree>
    <p:extLst>
      <p:ext uri="{BB962C8B-B14F-4D97-AF65-F5344CB8AC3E}">
        <p14:creationId xmlns:p14="http://schemas.microsoft.com/office/powerpoint/2010/main" xmlns="" val="58254311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solidFill>
                  <a:srgbClr val="29211D"/>
                </a:solidFill>
                <a:latin typeface="+mn-lt"/>
              </a:rPr>
              <a:t>Hypertension –15%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12%</a:t>
            </a:r>
          </a:p>
          <a:p>
            <a:pPr lvl="0"/>
            <a:r>
              <a:rPr lang="en-US" sz="2400" dirty="0" smtClean="0">
                <a:solidFill>
                  <a:prstClr val="black"/>
                </a:solidFill>
                <a:latin typeface="Calibri"/>
              </a:rPr>
              <a:t>Abortion – 7%</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6%</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descr="2 Graph 2_Causes of maternal deaths.jpg"/>
          <p:cNvPicPr>
            <a:picLocks noChangeAspect="1"/>
          </p:cNvPicPr>
          <p:nvPr/>
        </p:nvPicPr>
        <p:blipFill>
          <a:blip r:embed="rId3" cstate="print"/>
          <a:stretch>
            <a:fillRect/>
          </a:stretch>
        </p:blipFill>
        <p:spPr>
          <a:xfrm>
            <a:off x="3053782" y="1323849"/>
            <a:ext cx="5810796" cy="3852000"/>
          </a:xfrm>
          <a:prstGeom prst="rect">
            <a:avLst/>
          </a:prstGeom>
        </p:spPr>
      </p:pic>
      <p:sp>
        <p:nvSpPr>
          <p:cNvPr id="8" name="Rectangle 8"/>
          <p:cNvSpPr>
            <a:spLocks noChangeArrowheads="1"/>
          </p:cNvSpPr>
          <p:nvPr/>
        </p:nvSpPr>
        <p:spPr bwMode="auto">
          <a:xfrm>
            <a:off x="2660073" y="268288"/>
            <a:ext cx="6483927"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SE Asian mothers die?</a:t>
            </a:r>
            <a:endParaRPr lang="en-US" sz="36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xmlns="" val="256233415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40889272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987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solidFill>
                  <a:srgbClr val="000000"/>
                </a:solidFill>
                <a:latin typeface="+mn-lt"/>
                <a:cs typeface="Calibri" pitchFamily="34" charset="0"/>
              </a:rPr>
              <a:t>Neonatal </a:t>
            </a:r>
            <a:r>
              <a:rPr lang="en-US" sz="2400" dirty="0">
                <a:solidFill>
                  <a:srgbClr val="000000"/>
                </a:solidFill>
                <a:latin typeface="+mn-lt"/>
                <a:cs typeface="Calibri" pitchFamily="34" charset="0"/>
              </a:rPr>
              <a:t>– </a:t>
            </a:r>
            <a:r>
              <a:rPr lang="en-US" sz="2400" dirty="0" smtClean="0">
                <a:solidFill>
                  <a:srgbClr val="000000"/>
                </a:solidFill>
                <a:latin typeface="+mn-lt"/>
                <a:cs typeface="Calibri" pitchFamily="34" charset="0"/>
              </a:rPr>
              <a:t>48%</a:t>
            </a:r>
          </a:p>
          <a:p>
            <a:pPr>
              <a:defRPr/>
            </a:pPr>
            <a:r>
              <a:rPr lang="en-US" sz="2400" dirty="0" smtClean="0">
                <a:solidFill>
                  <a:srgbClr val="000000"/>
                </a:solidFill>
                <a:latin typeface="+mn-lt"/>
                <a:cs typeface="Calibri" pitchFamily="34" charset="0"/>
              </a:rPr>
              <a:t>Pneumonia </a:t>
            </a:r>
            <a:r>
              <a:rPr lang="en-US" sz="2400" dirty="0">
                <a:solidFill>
                  <a:srgbClr val="000000"/>
                </a:solidFill>
                <a:latin typeface="+mn-lt"/>
                <a:cs typeface="Calibri" pitchFamily="34" charset="0"/>
              </a:rPr>
              <a:t>– </a:t>
            </a:r>
            <a:r>
              <a:rPr lang="en-US" sz="2400" dirty="0" smtClean="0">
                <a:solidFill>
                  <a:srgbClr val="000000"/>
                </a:solidFill>
                <a:latin typeface="+mn-lt"/>
                <a:cs typeface="Calibri" pitchFamily="34" charset="0"/>
              </a:rPr>
              <a:t>15%</a:t>
            </a:r>
          </a:p>
          <a:p>
            <a:pPr lvl="0">
              <a:defRPr/>
            </a:pPr>
            <a:r>
              <a:rPr lang="en-US" sz="2400" dirty="0">
                <a:solidFill>
                  <a:srgbClr val="000000"/>
                </a:solidFill>
                <a:latin typeface="Calibri"/>
                <a:cs typeface="Calibri" pitchFamily="34" charset="0"/>
              </a:rPr>
              <a:t>Injuries – </a:t>
            </a:r>
            <a:r>
              <a:rPr lang="en-US" sz="2400" dirty="0" smtClean="0">
                <a:solidFill>
                  <a:srgbClr val="000000"/>
                </a:solidFill>
                <a:latin typeface="Calibri"/>
                <a:cs typeface="Calibri" pitchFamily="34" charset="0"/>
              </a:rPr>
              <a:t>7%</a:t>
            </a:r>
            <a:endParaRPr lang="en-US" sz="2400" dirty="0">
              <a:solidFill>
                <a:srgbClr val="000000"/>
              </a:solidFill>
              <a:cs typeface="Calibri" pitchFamily="34" charset="0"/>
            </a:endParaRPr>
          </a:p>
          <a:p>
            <a:pPr>
              <a:defRPr/>
            </a:pPr>
            <a:r>
              <a:rPr lang="en-US" sz="2400" dirty="0" smtClean="0">
                <a:solidFill>
                  <a:srgbClr val="000000"/>
                </a:solidFill>
                <a:latin typeface="+mn-lt"/>
                <a:cs typeface="Calibri" pitchFamily="34" charset="0"/>
              </a:rPr>
              <a:t>Diarrhoea – </a:t>
            </a:r>
            <a:r>
              <a:rPr lang="en-US" sz="2400" dirty="0">
                <a:solidFill>
                  <a:srgbClr val="000000"/>
                </a:solidFill>
                <a:latin typeface="+mn-lt"/>
                <a:cs typeface="Calibri" pitchFamily="34" charset="0"/>
              </a:rPr>
              <a:t>6</a:t>
            </a:r>
            <a:r>
              <a:rPr lang="en-US" sz="2400" dirty="0" smtClean="0">
                <a:solidFill>
                  <a:srgbClr val="000000"/>
                </a:solidFill>
                <a:latin typeface="+mn-lt"/>
                <a:cs typeface="Calibri" pitchFamily="34" charset="0"/>
              </a:rPr>
              <a:t>%</a:t>
            </a:r>
          </a:p>
          <a:p>
            <a:pPr>
              <a:defRPr/>
            </a:pPr>
            <a:r>
              <a:rPr lang="en-US" sz="2400" dirty="0" smtClean="0">
                <a:solidFill>
                  <a:srgbClr val="000000"/>
                </a:solidFill>
                <a:latin typeface="+mn-lt"/>
                <a:cs typeface="Calibri" pitchFamily="34" charset="0"/>
              </a:rPr>
              <a:t>Measles – 4%</a:t>
            </a:r>
          </a:p>
          <a:p>
            <a:pPr>
              <a:spcBef>
                <a:spcPts val="600"/>
              </a:spcBef>
              <a:spcAft>
                <a:spcPts val="600"/>
              </a:spcAft>
              <a:defRPr/>
            </a:pPr>
            <a:endParaRPr lang="en-US" sz="2000" b="1" dirty="0">
              <a:solidFill>
                <a:srgbClr val="000000"/>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17076" y="278798"/>
            <a:ext cx="6421821"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Why do Indonesian children die?</a:t>
            </a:r>
            <a:endParaRPr lang="en-US" sz="3600" b="1" dirty="0">
              <a:solidFill>
                <a:srgbClr val="FFFFFF"/>
              </a:solidFill>
              <a:latin typeface="Calibri" pitchFamily="34" charset="0"/>
              <a:cs typeface="Calibri" pitchFamily="34" charset="0"/>
            </a:endParaRPr>
          </a:p>
        </p:txBody>
      </p:sp>
      <p:pic>
        <p:nvPicPr>
          <p:cNvPr id="6" name="Picture 5" descr="2 Graph 3_Causes of U5 deaths.jpg"/>
          <p:cNvPicPr>
            <a:picLocks noChangeAspect="1"/>
          </p:cNvPicPr>
          <p:nvPr/>
        </p:nvPicPr>
        <p:blipFill>
          <a:blip r:embed="rId3" cstate="print"/>
          <a:stretch>
            <a:fillRect/>
          </a:stretch>
        </p:blipFill>
        <p:spPr>
          <a:xfrm>
            <a:off x="3060725" y="1300564"/>
            <a:ext cx="5656172" cy="3888000"/>
          </a:xfrm>
          <a:prstGeom prst="rect">
            <a:avLst/>
          </a:prstGeom>
        </p:spPr>
      </p:pic>
    </p:spTree>
    <p:extLst>
      <p:ext uri="{BB962C8B-B14F-4D97-AF65-F5344CB8AC3E}">
        <p14:creationId xmlns:p14="http://schemas.microsoft.com/office/powerpoint/2010/main" xmlns="" val="47569444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4" descr="2 Graph 4_Demographics.jpg"/>
          <p:cNvPicPr>
            <a:picLocks noChangeAspect="1"/>
          </p:cNvPicPr>
          <p:nvPr/>
        </p:nvPicPr>
        <p:blipFill>
          <a:blip r:embed="rId3" cstate="print"/>
          <a:stretch>
            <a:fillRect/>
          </a:stretch>
        </p:blipFill>
        <p:spPr>
          <a:xfrm>
            <a:off x="659973" y="1023887"/>
            <a:ext cx="7747439" cy="5652000"/>
          </a:xfrm>
          <a:prstGeom prst="rect">
            <a:avLst/>
          </a:prstGeom>
        </p:spPr>
      </p:pic>
    </p:spTree>
    <p:extLst>
      <p:ext uri="{BB962C8B-B14F-4D97-AF65-F5344CB8AC3E}">
        <p14:creationId xmlns:p14="http://schemas.microsoft.com/office/powerpoint/2010/main" xmlns="" val="306886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2 Graph 5_Coverage along the continuum of care.jpg"/>
          <p:cNvPicPr>
            <a:picLocks noChangeAspect="1"/>
          </p:cNvPicPr>
          <p:nvPr/>
        </p:nvPicPr>
        <p:blipFill>
          <a:blip r:embed="rId3" cstate="print"/>
          <a:stretch>
            <a:fillRect/>
          </a:stretch>
        </p:blipFill>
        <p:spPr>
          <a:xfrm>
            <a:off x="892538" y="458984"/>
            <a:ext cx="6963685" cy="5580000"/>
          </a:xfrm>
          <a:prstGeom prst="rect">
            <a:avLst/>
          </a:prstGeom>
        </p:spPr>
      </p:pic>
    </p:spTree>
    <p:extLst>
      <p:ext uri="{BB962C8B-B14F-4D97-AF65-F5344CB8AC3E}">
        <p14:creationId xmlns:p14="http://schemas.microsoft.com/office/powerpoint/2010/main" xmlns="" val="74751661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7" descr="2 Graph 6_Skilled attendant.jpg"/>
          <p:cNvPicPr>
            <a:picLocks noChangeAspect="1"/>
          </p:cNvPicPr>
          <p:nvPr/>
        </p:nvPicPr>
        <p:blipFill>
          <a:blip r:embed="rId3" cstate="print"/>
          <a:stretch>
            <a:fillRect/>
          </a:stretch>
        </p:blipFill>
        <p:spPr>
          <a:xfrm>
            <a:off x="1282222" y="1073425"/>
            <a:ext cx="7008934" cy="5400000"/>
          </a:xfrm>
          <a:prstGeom prst="rect">
            <a:avLst/>
          </a:prstGeom>
        </p:spPr>
      </p:pic>
    </p:spTree>
    <p:extLst>
      <p:ext uri="{BB962C8B-B14F-4D97-AF65-F5344CB8AC3E}">
        <p14:creationId xmlns:p14="http://schemas.microsoft.com/office/powerpoint/2010/main" xmlns="" val="86412190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7" descr="2 Graph 7_PMCT.jpg"/>
          <p:cNvPicPr>
            <a:picLocks noChangeAspect="1"/>
          </p:cNvPicPr>
          <p:nvPr/>
        </p:nvPicPr>
        <p:blipFill>
          <a:blip r:embed="rId3" cstate="print"/>
          <a:stretch>
            <a:fillRect/>
          </a:stretch>
        </p:blipFill>
        <p:spPr>
          <a:xfrm>
            <a:off x="1271050" y="1057524"/>
            <a:ext cx="7001953" cy="5580000"/>
          </a:xfrm>
          <a:prstGeom prst="rect">
            <a:avLst/>
          </a:prstGeom>
        </p:spPr>
      </p:pic>
    </p:spTree>
    <p:extLst>
      <p:ext uri="{BB962C8B-B14F-4D97-AF65-F5344CB8AC3E}">
        <p14:creationId xmlns:p14="http://schemas.microsoft.com/office/powerpoint/2010/main" xmlns="" val="326691004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7" descr="2 Graph 8_Antenatal care.jpg"/>
          <p:cNvPicPr>
            <a:picLocks noChangeAspect="1"/>
          </p:cNvPicPr>
          <p:nvPr/>
        </p:nvPicPr>
        <p:blipFill>
          <a:blip r:embed="rId3" cstate="print"/>
          <a:stretch>
            <a:fillRect/>
          </a:stretch>
        </p:blipFill>
        <p:spPr>
          <a:xfrm>
            <a:off x="1208598" y="1021273"/>
            <a:ext cx="7147921" cy="5256000"/>
          </a:xfrm>
          <a:prstGeom prst="rect">
            <a:avLst/>
          </a:prstGeom>
        </p:spPr>
      </p:pic>
    </p:spTree>
    <p:extLst>
      <p:ext uri="{BB962C8B-B14F-4D97-AF65-F5344CB8AC3E}">
        <p14:creationId xmlns:p14="http://schemas.microsoft.com/office/powerpoint/2010/main" xmlns="" val="230608706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5" descr="2 Graph 9_Other indicators.jpg"/>
          <p:cNvPicPr>
            <a:picLocks noChangeAspect="1"/>
          </p:cNvPicPr>
          <p:nvPr/>
        </p:nvPicPr>
        <p:blipFill>
          <a:blip r:embed="rId3" cstate="print"/>
          <a:stretch>
            <a:fillRect/>
          </a:stretch>
        </p:blipFill>
        <p:spPr>
          <a:xfrm>
            <a:off x="695712" y="1097280"/>
            <a:ext cx="7193805" cy="5400000"/>
          </a:xfrm>
          <a:prstGeom prst="rect">
            <a:avLst/>
          </a:prstGeom>
        </p:spPr>
      </p:pic>
    </p:spTree>
    <p:extLst>
      <p:ext uri="{BB962C8B-B14F-4D97-AF65-F5344CB8AC3E}">
        <p14:creationId xmlns:p14="http://schemas.microsoft.com/office/powerpoint/2010/main" xmlns="" val="3551877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 name="Picture 8" descr="2 Graph 10_CH Immunisation.jpg"/>
          <p:cNvPicPr>
            <a:picLocks noChangeAspect="1"/>
          </p:cNvPicPr>
          <p:nvPr/>
        </p:nvPicPr>
        <p:blipFill>
          <a:blip r:embed="rId3" cstate="print"/>
          <a:stretch>
            <a:fillRect/>
          </a:stretch>
        </p:blipFill>
        <p:spPr>
          <a:xfrm>
            <a:off x="1105597" y="1127341"/>
            <a:ext cx="7344903" cy="5220000"/>
          </a:xfrm>
          <a:prstGeom prst="rect">
            <a:avLst/>
          </a:prstGeom>
        </p:spPr>
      </p:pic>
    </p:spTree>
    <p:extLst>
      <p:ext uri="{BB962C8B-B14F-4D97-AF65-F5344CB8AC3E}">
        <p14:creationId xmlns:p14="http://schemas.microsoft.com/office/powerpoint/2010/main" xmlns="" val="204845126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4" descr="2 Graph 11_Pneumonia.jpg"/>
          <p:cNvPicPr>
            <a:picLocks noChangeAspect="1"/>
          </p:cNvPicPr>
          <p:nvPr/>
        </p:nvPicPr>
        <p:blipFill>
          <a:blip r:embed="rId3" cstate="print"/>
          <a:stretch>
            <a:fillRect/>
          </a:stretch>
        </p:blipFill>
        <p:spPr>
          <a:xfrm>
            <a:off x="1238597" y="1081241"/>
            <a:ext cx="7164858" cy="5216400"/>
          </a:xfrm>
          <a:prstGeom prst="rect">
            <a:avLst/>
          </a:prstGeom>
        </p:spPr>
      </p:pic>
    </p:spTree>
    <p:extLst>
      <p:ext uri="{BB962C8B-B14F-4D97-AF65-F5344CB8AC3E}">
        <p14:creationId xmlns:p14="http://schemas.microsoft.com/office/powerpoint/2010/main" xmlns="" val="13402329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7" descr="2 Graph 12_Diarrhoeal disease treatment.jpg"/>
          <p:cNvPicPr>
            <a:picLocks noChangeAspect="1"/>
          </p:cNvPicPr>
          <p:nvPr/>
        </p:nvPicPr>
        <p:blipFill>
          <a:blip r:embed="rId3" cstate="print"/>
          <a:stretch>
            <a:fillRect/>
          </a:stretch>
        </p:blipFill>
        <p:spPr>
          <a:xfrm>
            <a:off x="1147162" y="1212981"/>
            <a:ext cx="7198413" cy="4824000"/>
          </a:xfrm>
          <a:prstGeom prst="rect">
            <a:avLst/>
          </a:prstGeom>
        </p:spPr>
      </p:pic>
    </p:spTree>
    <p:extLst>
      <p:ext uri="{BB962C8B-B14F-4D97-AF65-F5344CB8AC3E}">
        <p14:creationId xmlns:p14="http://schemas.microsoft.com/office/powerpoint/2010/main" xmlns="" val="254888441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Indonesia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extLst>
      <p:ext uri="{BB962C8B-B14F-4D97-AF65-F5344CB8AC3E}">
        <p14:creationId xmlns:p14="http://schemas.microsoft.com/office/powerpoint/2010/main" xmlns="" val="11445315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7" descr="2 Graph 13_Malaria prevention &amp; treatment.jpg"/>
          <p:cNvPicPr>
            <a:picLocks noChangeAspect="1"/>
          </p:cNvPicPr>
          <p:nvPr/>
        </p:nvPicPr>
        <p:blipFill>
          <a:blip r:embed="rId3" cstate="print"/>
          <a:stretch>
            <a:fillRect/>
          </a:stretch>
        </p:blipFill>
        <p:spPr>
          <a:xfrm>
            <a:off x="1305098" y="1207435"/>
            <a:ext cx="7108388" cy="4824000"/>
          </a:xfrm>
          <a:prstGeom prst="rect">
            <a:avLst/>
          </a:prstGeom>
        </p:spPr>
      </p:pic>
    </p:spTree>
    <p:extLst>
      <p:ext uri="{BB962C8B-B14F-4D97-AF65-F5344CB8AC3E}">
        <p14:creationId xmlns:p14="http://schemas.microsoft.com/office/powerpoint/2010/main" xmlns="" val="345541367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7" descr="2 Graph 14_Underweight &amp; stunting.jpg"/>
          <p:cNvPicPr>
            <a:picLocks noChangeAspect="1"/>
          </p:cNvPicPr>
          <p:nvPr/>
        </p:nvPicPr>
        <p:blipFill>
          <a:blip r:embed="rId3" cstate="print"/>
          <a:stretch>
            <a:fillRect/>
          </a:stretch>
        </p:blipFill>
        <p:spPr>
          <a:xfrm>
            <a:off x="1414082" y="1122218"/>
            <a:ext cx="6832059" cy="5220000"/>
          </a:xfrm>
          <a:prstGeom prst="rect">
            <a:avLst/>
          </a:prstGeom>
        </p:spPr>
      </p:pic>
    </p:spTree>
    <p:extLst>
      <p:ext uri="{BB962C8B-B14F-4D97-AF65-F5344CB8AC3E}">
        <p14:creationId xmlns:p14="http://schemas.microsoft.com/office/powerpoint/2010/main" xmlns="" val="262900287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7" descr="2 Graph 15_Exclusive breastfeeding.jpg"/>
          <p:cNvPicPr>
            <a:picLocks noChangeAspect="1"/>
          </p:cNvPicPr>
          <p:nvPr/>
        </p:nvPicPr>
        <p:blipFill>
          <a:blip r:embed="rId3" cstate="print"/>
          <a:stretch>
            <a:fillRect/>
          </a:stretch>
        </p:blipFill>
        <p:spPr>
          <a:xfrm>
            <a:off x="1481560" y="1039091"/>
            <a:ext cx="6640753" cy="5220000"/>
          </a:xfrm>
          <a:prstGeom prst="rect">
            <a:avLst/>
          </a:prstGeom>
        </p:spPr>
      </p:pic>
    </p:spTree>
    <p:extLst>
      <p:ext uri="{BB962C8B-B14F-4D97-AF65-F5344CB8AC3E}">
        <p14:creationId xmlns:p14="http://schemas.microsoft.com/office/powerpoint/2010/main" xmlns="" val="4946736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7" descr="2 Graph 16_Improved drinking water.jpg"/>
          <p:cNvPicPr>
            <a:picLocks noChangeAspect="1"/>
          </p:cNvPicPr>
          <p:nvPr/>
        </p:nvPicPr>
        <p:blipFill>
          <a:blip r:embed="rId3" cstate="print"/>
          <a:stretch>
            <a:fillRect/>
          </a:stretch>
        </p:blipFill>
        <p:spPr>
          <a:xfrm>
            <a:off x="1725633" y="1205345"/>
            <a:ext cx="6231234" cy="5220000"/>
          </a:xfrm>
          <a:prstGeom prst="rect">
            <a:avLst/>
          </a:prstGeom>
        </p:spPr>
      </p:pic>
    </p:spTree>
    <p:extLst>
      <p:ext uri="{BB962C8B-B14F-4D97-AF65-F5344CB8AC3E}">
        <p14:creationId xmlns:p14="http://schemas.microsoft.com/office/powerpoint/2010/main" xmlns="" val="24938761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7" descr="2 Graph 17_Improved sanitation.jpg"/>
          <p:cNvPicPr>
            <a:picLocks noChangeAspect="1"/>
          </p:cNvPicPr>
          <p:nvPr/>
        </p:nvPicPr>
        <p:blipFill>
          <a:blip r:embed="rId3" cstate="print"/>
          <a:stretch>
            <a:fillRect/>
          </a:stretch>
        </p:blipFill>
        <p:spPr>
          <a:xfrm>
            <a:off x="1627314" y="1105593"/>
            <a:ext cx="6229050" cy="5220000"/>
          </a:xfrm>
          <a:prstGeom prst="rect">
            <a:avLst/>
          </a:prstGeom>
        </p:spPr>
      </p:pic>
    </p:spTree>
    <p:extLst>
      <p:ext uri="{BB962C8B-B14F-4D97-AF65-F5344CB8AC3E}">
        <p14:creationId xmlns:p14="http://schemas.microsoft.com/office/powerpoint/2010/main" xmlns="" val="330294461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xmlns="" val="38360914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15.9 </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$150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45%</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3</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8228156"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MNCH systems &amp; financial investments</a:t>
            </a:r>
            <a:endParaRPr lang="en-US" sz="3600" b="1" dirty="0">
              <a:solidFill>
                <a:srgbClr val="FFFFFF"/>
              </a:solidFill>
              <a:latin typeface="Calibri" pitchFamily="34" charset="0"/>
              <a:ea typeface="+mn-ea"/>
              <a:cs typeface="Calibri" pitchFamily="34" charset="0"/>
            </a:endParaRPr>
          </a:p>
        </p:txBody>
      </p:sp>
    </p:spTree>
    <p:extLst>
      <p:ext uri="{BB962C8B-B14F-4D97-AF65-F5344CB8AC3E}">
        <p14:creationId xmlns:p14="http://schemas.microsoft.com/office/powerpoint/2010/main" xmlns="" val="3184028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75415" y="268288"/>
            <a:ext cx="4131425"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066800"/>
            <a:ext cx="4057650" cy="5724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Indonesia</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antenatal care (4</a:t>
            </a:r>
            <a:r>
              <a:rPr lang="en-US" sz="2800" dirty="0">
                <a:latin typeface="+mn-lt"/>
                <a:cs typeface="Calibri" pitchFamily="34" charset="0"/>
              </a:rPr>
              <a:t>+ visit</a:t>
            </a:r>
            <a:r>
              <a:rPr lang="en-US" sz="2800" dirty="0" smtClean="0">
                <a:latin typeface="+mn-lt"/>
                <a:cs typeface="Calibri" pitchFamily="34" charset="0"/>
              </a:rPr>
              <a:t>) and DTP3.</a:t>
            </a:r>
          </a:p>
          <a:p>
            <a:pPr>
              <a:spcBef>
                <a:spcPts val="600"/>
              </a:spcBef>
              <a:spcAft>
                <a:spcPts val="600"/>
              </a:spcAft>
              <a:defRPr/>
            </a:pPr>
            <a:r>
              <a:rPr lang="en-US" sz="2800" dirty="0" smtClean="0">
                <a:latin typeface="+mn-lt"/>
                <a:cs typeface="Calibri" pitchFamily="34" charset="0"/>
              </a:rPr>
              <a:t>Breastfeeding, family planning and ORT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solidFill>
                <a:srgbClr val="C00000"/>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2 Graph 18_Socioecon equity.jpg"/>
          <p:cNvPicPr>
            <a:picLocks noChangeAspect="1"/>
          </p:cNvPicPr>
          <p:nvPr/>
        </p:nvPicPr>
        <p:blipFill>
          <a:blip r:embed="rId3" cstate="print"/>
          <a:stretch>
            <a:fillRect/>
          </a:stretch>
        </p:blipFill>
        <p:spPr>
          <a:xfrm>
            <a:off x="426886" y="254442"/>
            <a:ext cx="4296000" cy="6444000"/>
          </a:xfrm>
          <a:prstGeom prst="rect">
            <a:avLst/>
          </a:prstGeom>
        </p:spPr>
      </p:pic>
    </p:spTree>
    <p:extLst>
      <p:ext uri="{BB962C8B-B14F-4D97-AF65-F5344CB8AC3E}">
        <p14:creationId xmlns:p14="http://schemas.microsoft.com/office/powerpoint/2010/main" xmlns="" val="255562899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Indonesia </a:t>
            </a:r>
            <a:endParaRPr lang="en-US" sz="4600" dirty="0"/>
          </a:p>
        </p:txBody>
      </p:sp>
    </p:spTree>
    <p:extLst>
      <p:ext uri="{BB962C8B-B14F-4D97-AF65-F5344CB8AC3E}">
        <p14:creationId xmlns:p14="http://schemas.microsoft.com/office/powerpoint/2010/main" xmlns="" val="9127724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solidFill>
                <a:srgbClr val="800000"/>
              </a:solidFill>
            </a:endParaRPr>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Indonesia Countdown profile</a:t>
            </a:r>
          </a:p>
        </p:txBody>
      </p:sp>
    </p:spTree>
    <p:extLst>
      <p:ext uri="{BB962C8B-B14F-4D97-AF65-F5344CB8AC3E}">
        <p14:creationId xmlns:p14="http://schemas.microsoft.com/office/powerpoint/2010/main" xmlns="" val="336857942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8" name="Picture 7" descr="3 Graph 1_Coverest poorest richest.jpg"/>
          <p:cNvPicPr>
            <a:picLocks noChangeAspect="1"/>
          </p:cNvPicPr>
          <p:nvPr/>
        </p:nvPicPr>
        <p:blipFill>
          <a:blip r:embed="rId3" cstate="print"/>
          <a:stretch>
            <a:fillRect/>
          </a:stretch>
        </p:blipFill>
        <p:spPr>
          <a:xfrm>
            <a:off x="2050192" y="1661823"/>
            <a:ext cx="5411192" cy="4860000"/>
          </a:xfrm>
          <a:prstGeom prst="rect">
            <a:avLst/>
          </a:prstGeom>
        </p:spPr>
      </p:pic>
    </p:spTree>
    <p:extLst>
      <p:ext uri="{BB962C8B-B14F-4D97-AF65-F5344CB8AC3E}">
        <p14:creationId xmlns:p14="http://schemas.microsoft.com/office/powerpoint/2010/main" xmlns="" val="341600714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8" name="Picture 7" descr="3 Graph 2_Coverage 5 wealth quintiles.jpg"/>
          <p:cNvPicPr>
            <a:picLocks noChangeAspect="1"/>
          </p:cNvPicPr>
          <p:nvPr/>
        </p:nvPicPr>
        <p:blipFill>
          <a:blip r:embed="rId3" cstate="print"/>
          <a:stretch>
            <a:fillRect/>
          </a:stretch>
        </p:blipFill>
        <p:spPr>
          <a:xfrm>
            <a:off x="2142687" y="1622097"/>
            <a:ext cx="5392778" cy="4860000"/>
          </a:xfrm>
          <a:prstGeom prst="rect">
            <a:avLst/>
          </a:prstGeom>
        </p:spPr>
      </p:pic>
    </p:spTree>
    <p:extLst>
      <p:ext uri="{BB962C8B-B14F-4D97-AF65-F5344CB8AC3E}">
        <p14:creationId xmlns:p14="http://schemas.microsoft.com/office/powerpoint/2010/main" xmlns="" val="177137691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211581" y="1211580"/>
            <a:ext cx="6688137" cy="4860000"/>
          </a:xfrm>
          <a:prstGeom prst="rect">
            <a:avLst/>
          </a:prstGeom>
          <a:noFill/>
          <a:ln w="9525">
            <a:noFill/>
            <a:miter lim="800000"/>
            <a:headEnd/>
            <a:tailEnd/>
          </a:ln>
        </p:spPr>
      </p:pic>
    </p:spTree>
    <p:extLst>
      <p:ext uri="{BB962C8B-B14F-4D97-AF65-F5344CB8AC3E}">
        <p14:creationId xmlns:p14="http://schemas.microsoft.com/office/powerpoint/2010/main" xmlns="" val="3007032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1280161" y="1200150"/>
            <a:ext cx="6566643" cy="4860000"/>
          </a:xfrm>
          <a:prstGeom prst="rect">
            <a:avLst/>
          </a:prstGeom>
          <a:noFill/>
          <a:ln w="9525">
            <a:noFill/>
            <a:miter lim="800000"/>
            <a:headEnd/>
            <a:tailEnd/>
          </a:ln>
        </p:spPr>
      </p:pic>
    </p:spTree>
    <p:extLst>
      <p:ext uri="{BB962C8B-B14F-4D97-AF65-F5344CB8AC3E}">
        <p14:creationId xmlns:p14="http://schemas.microsoft.com/office/powerpoint/2010/main" xmlns="" val="416188521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17050</TotalTime>
  <Words>3000</Words>
  <Application>Microsoft Office PowerPoint</Application>
  <PresentationFormat>On-screen Show (4:3)</PresentationFormat>
  <Paragraphs>266</Paragraphs>
  <Slides>43</Slides>
  <Notes>42</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MNCH systems &amp; financial investments</vt:lpstr>
      <vt:lpstr>Slide 37</vt:lpstr>
      <vt:lpstr>Thank you!</vt:lpstr>
      <vt:lpstr>Optional additional slides  Equity profiles  Indonesia </vt:lpstr>
      <vt:lpstr>Slide 40</vt:lpstr>
      <vt:lpstr>Slide 41</vt:lpstr>
      <vt:lpstr>Slide 42</vt:lpstr>
      <vt:lpstr>Slide 43</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ECPSJPUR</cp:lastModifiedBy>
  <cp:revision>955</cp:revision>
  <cp:lastPrinted>2012-06-12T19:26:24Z</cp:lastPrinted>
  <dcterms:created xsi:type="dcterms:W3CDTF">2008-01-10T17:37:13Z</dcterms:created>
  <dcterms:modified xsi:type="dcterms:W3CDTF">2014-11-26T20:51:46Z</dcterms:modified>
</cp:coreProperties>
</file>