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388" autoAdjust="0"/>
  </p:normalViewPr>
  <p:slideViewPr>
    <p:cSldViewPr snapToGrid="0">
      <p:cViewPr>
        <p:scale>
          <a:sx n="110" d="100"/>
          <a:sy n="110" d="100"/>
        </p:scale>
        <p:origin x="-528" y="38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India,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India</a:t>
            </a:r>
            <a:r>
              <a:rPr lang="en-US" i="0" baseline="0" smtClean="0"/>
              <a:t>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(The presenter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India’s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India has made impressive progress in reducing the </a:t>
            </a:r>
            <a:r>
              <a:rPr lang="en-US" i="1" dirty="0" smtClean="0"/>
              <a:t>Under—five child mortality rate </a:t>
            </a:r>
            <a:r>
              <a:rPr lang="en-US" dirty="0" smtClean="0"/>
              <a:t>and </a:t>
            </a:r>
            <a:r>
              <a:rPr lang="en-US" i="1" dirty="0" smtClean="0"/>
              <a:t>Maternal mortality ratio, </a:t>
            </a:r>
            <a:r>
              <a:rPr lang="en-US" dirty="0" smtClean="0"/>
              <a:t> but more progress is</a:t>
            </a:r>
            <a:r>
              <a:rPr lang="en-US" baseline="0" dirty="0" smtClean="0"/>
              <a:t> needed to meet the MDG targets.  </a:t>
            </a:r>
            <a:r>
              <a:rPr lang="en-US" dirty="0" smtClean="0"/>
              <a:t>Newer UN</a:t>
            </a:r>
            <a:r>
              <a:rPr lang="en-US" baseline="0" dirty="0" smtClean="0"/>
              <a:t> estimates show an Under-five mortality rate of 53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 Asia, including India,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India,</a:t>
            </a:r>
            <a:r>
              <a:rPr lang="en-US" baseline="0" dirty="0" smtClean="0"/>
              <a:t> s</a:t>
            </a:r>
            <a:r>
              <a:rPr lang="en-US" dirty="0" smtClean="0"/>
              <a:t>ome </a:t>
            </a:r>
            <a:r>
              <a:rPr lang="en-US" dirty="0" smtClean="0"/>
              <a:t>55% </a:t>
            </a:r>
            <a:r>
              <a:rPr lang="en-US" dirty="0" smtClean="0"/>
              <a:t>of child deaths occur in the neonatal period.  Most of these can be prevented.  Post-neonatal deaths can, also,</a:t>
            </a:r>
            <a:r>
              <a:rPr lang="en-US" baseline="0" dirty="0" smtClean="0"/>
              <a:t> mostly be prevented and  mainly come from Pneumonia, Diarrhoea, </a:t>
            </a:r>
            <a:r>
              <a:rPr lang="en-US" baseline="0" dirty="0" smtClean="0"/>
              <a:t>Injuries and Measles.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is still low.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estimates</a:t>
            </a:r>
            <a:r>
              <a:rPr lang="en-US" baseline="0" dirty="0" smtClean="0"/>
              <a:t> are shown here.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India,</a:t>
            </a:r>
            <a:r>
              <a:rPr lang="en-US" baseline="0" dirty="0" smtClean="0"/>
              <a:t> 74% </a:t>
            </a:r>
            <a:r>
              <a:rPr lang="en-US" baseline="0" dirty="0" smtClean="0"/>
              <a:t>of women attend </a:t>
            </a:r>
            <a:r>
              <a:rPr lang="en-US" i="1" baseline="0" dirty="0" smtClean="0"/>
              <a:t>Antenatal care </a:t>
            </a:r>
            <a:r>
              <a:rPr lang="en-US" baseline="0" dirty="0" smtClean="0"/>
              <a:t>at least once from a skilled provider during pregnancy.  </a:t>
            </a:r>
            <a:r>
              <a:rPr lang="en-US" baseline="0" dirty="0" smtClean="0"/>
              <a:t>37% of </a:t>
            </a:r>
            <a:r>
              <a:rPr lang="en-US" baseline="0" dirty="0" smtClean="0"/>
              <a:t>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on a number</a:t>
            </a:r>
            <a:r>
              <a:rPr lang="en-US" baseline="0" dirty="0" smtClean="0"/>
              <a:t> of other maternal and newborn health indicators.  Data for postnatal visit for baby </a:t>
            </a:r>
            <a:r>
              <a:rPr lang="en-US" baseline="0" dirty="0" smtClean="0"/>
              <a:t>and for Women with low body mass index 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India has data for 2 out of the 5 indicators related to immunization. India’s </a:t>
            </a:r>
            <a:r>
              <a:rPr lang="en-US" i="1" dirty="0" smtClean="0"/>
              <a:t>Immunization</a:t>
            </a:r>
            <a:r>
              <a:rPr lang="en-US" dirty="0" smtClean="0"/>
              <a:t> coverage has</a:t>
            </a:r>
            <a:r>
              <a:rPr lang="en-US" baseline="0" dirty="0" smtClean="0"/>
              <a:t> not yet reached 80%.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69% of caregivers</a:t>
            </a:r>
            <a:r>
              <a:rPr lang="en-US" baseline="0" dirty="0" smtClean="0"/>
              <a:t> sought treatment from an appropriate provider when their children had suspected pneumonia.  13% of children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children with diarrhoea are being treated with ORS.</a:t>
            </a:r>
            <a:r>
              <a:rPr lang="en-US" baseline="0" dirty="0" smtClean="0"/>
              <a:t>  33% are receiving increased fluids and continued feeding.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India might</a:t>
            </a:r>
            <a:r>
              <a:rPr lang="en-US" sz="1200" i="0" baseline="0" dirty="0" smtClean="0"/>
              <a: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India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a:t>
            </a:r>
            <a:r>
              <a:rPr lang="en-US" baseline="0" dirty="0" smtClean="0"/>
              <a:t>declined slightly, but remain 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have improved from their low of</a:t>
            </a:r>
            <a:r>
              <a:rPr lang="en-US" baseline="0" dirty="0" smtClean="0"/>
              <a:t> 37% in 2000.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increase, especially in rural areas.  Around </a:t>
            </a:r>
            <a:r>
              <a:rPr lang="en-US" baseline="0" dirty="0" smtClean="0"/>
              <a:t>9% </a:t>
            </a:r>
            <a:r>
              <a:rPr lang="en-US" baseline="0" dirty="0" smtClean="0"/>
              <a:t>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Improved sanitation</a:t>
            </a:r>
            <a:r>
              <a:rPr lang="en-US" baseline="0" dirty="0" smtClean="0"/>
              <a:t> coverage is still inaccessible to most of the population.  </a:t>
            </a:r>
            <a:r>
              <a:rPr lang="en-US" baseline="0" dirty="0" smtClean="0"/>
              <a:t>65</a:t>
            </a:r>
            <a:r>
              <a:rPr lang="en-US" dirty="0" smtClean="0"/>
              <a:t>% </a:t>
            </a:r>
            <a:r>
              <a:rPr lang="en-US" dirty="0" smtClean="0"/>
              <a:t>of rural population still practice </a:t>
            </a:r>
            <a:r>
              <a:rPr lang="en-US" i="0" dirty="0" smtClean="0"/>
              <a:t>open defecation</a:t>
            </a:r>
            <a:r>
              <a:rPr lang="en-US" dirty="0" smtClean="0"/>
              <a:t>.  An </a:t>
            </a:r>
            <a:r>
              <a:rPr lang="en-US" smtClean="0"/>
              <a:t>additional </a:t>
            </a:r>
            <a:r>
              <a:rPr lang="en-US" smtClean="0"/>
              <a:t>5%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India has fully adopted almost all of the policies being 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baseline="0" dirty="0" smtClean="0"/>
              <a:t> these i</a:t>
            </a:r>
            <a:r>
              <a:rPr lang="en-US" dirty="0" smtClean="0"/>
              <a:t>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i="0" baseline="0" dirty="0" smtClean="0"/>
              <a:t> and 4+</a:t>
            </a:r>
            <a:r>
              <a:rPr lang="en-US" i="1" baseline="0" dirty="0" smtClean="0"/>
              <a:t>A</a:t>
            </a:r>
            <a:r>
              <a:rPr lang="en-US" i="1" dirty="0" smtClean="0"/>
              <a:t>ntenatal care</a:t>
            </a:r>
            <a:r>
              <a:rPr lang="en-US" i="0" baseline="0" dirty="0" smtClean="0"/>
              <a:t> visits, although many other indicators show large inequalities.  </a:t>
            </a:r>
            <a:r>
              <a:rPr lang="en-US" baseline="0" dirty="0" smtClean="0"/>
              <a:t>Some interventions, such as </a:t>
            </a:r>
            <a:r>
              <a:rPr lang="en-US" i="1" baseline="0" dirty="0" smtClean="0"/>
              <a:t>E</a:t>
            </a:r>
            <a:r>
              <a:rPr lang="en-US" sz="1200" i="1" kern="1200" dirty="0" smtClean="0">
                <a:solidFill>
                  <a:srgbClr val="FF0000"/>
                </a:solidFill>
                <a:latin typeface="+mn-lt"/>
                <a:ea typeface="+mn-ea"/>
                <a:cs typeface="+mn-cs"/>
              </a:rPr>
              <a:t>arly initiation of breastfeeding,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Vitamin A</a:t>
            </a:r>
            <a:r>
              <a:rPr lang="en-US" sz="1200" i="1" kern="1200" baseline="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smaller</a:t>
            </a:r>
            <a:r>
              <a:rPr lang="en-US" sz="1200" kern="1200" baseline="0" dirty="0" smtClean="0">
                <a:solidFill>
                  <a:srgbClr val="FF0000"/>
                </a:solidFill>
                <a:latin typeface="+mn-lt"/>
                <a:ea typeface="+mn-ea"/>
                <a:cs typeface="+mn-cs"/>
              </a:rPr>
              <a:t> </a:t>
            </a:r>
            <a:r>
              <a:rPr lang="en-US" sz="1200" kern="1200" dirty="0" smtClean="0">
                <a:solidFill>
                  <a:srgbClr val="FF0000"/>
                </a:solidFill>
                <a:latin typeface="+mn-lt"/>
                <a:ea typeface="+mn-ea"/>
                <a:cs typeface="+mn-cs"/>
              </a:rPr>
              <a:t>gaps in coverage.  Often,</a:t>
            </a:r>
            <a:r>
              <a:rPr lang="en-US" sz="1200" kern="1200" baseline="0" dirty="0" smtClean="0">
                <a:solidFill>
                  <a:srgbClr val="FF0000"/>
                </a:solidFill>
                <a:latin typeface="+mn-lt"/>
                <a:ea typeface="+mn-ea"/>
                <a:cs typeface="+mn-cs"/>
              </a:rPr>
              <a:t> interventions dependent on health facilities have the greatest inequality.</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a:t>
            </a:r>
            <a:endParaRPr lang="en-US" baseline="0" dirty="0" smtClean="0"/>
          </a:p>
          <a:p>
            <a:r>
              <a:rPr lang="en-US" i="1" baseline="0" dirty="0" smtClean="0"/>
              <a:t>(Note: Additional Equity slides for India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India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kumimoji="0" lang="en-US" sz="4300" b="1" i="0" u="none" strike="noStrike" kern="1200" cap="none" spc="0" normalizeH="0" baseline="0" noProof="0" dirty="0" smtClean="0">
                <a:ln>
                  <a:noFill/>
                </a:ln>
                <a:solidFill>
                  <a:srgbClr val="800000"/>
                </a:solidFill>
                <a:effectLst/>
                <a:uLnTx/>
                <a:uFillTx/>
                <a:latin typeface="+mj-lt"/>
                <a:ea typeface="+mj-ea"/>
                <a:cs typeface="Calibri" pitchFamily="34" charset="0"/>
              </a:rPr>
              <a:t>India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India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67000" y="268288"/>
            <a:ext cx="6223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4134" y="158264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53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41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4089" y="2085109"/>
            <a:ext cx="8855821" cy="3175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latin typeface="+mn-lt"/>
              </a:rPr>
              <a:t>Sepsis –14%</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10%</a:t>
            </a:r>
            <a:endParaRPr lang="en-US" sz="2400" dirty="0" smtClean="0">
              <a:latin typeface="+mn-lt"/>
            </a:endParaRPr>
          </a:p>
          <a:p>
            <a:pPr lvl="0"/>
            <a:r>
              <a:rPr lang="en-US" sz="2400" dirty="0" smtClean="0">
                <a:solidFill>
                  <a:prstClr val="black"/>
                </a:solidFill>
                <a:latin typeface="Calibri"/>
              </a:rPr>
              <a:t>Abortion </a:t>
            </a:r>
            <a:r>
              <a:rPr lang="en-US" sz="2400" dirty="0">
                <a:solidFill>
                  <a:prstClr val="black"/>
                </a:solidFill>
                <a:latin typeface="Calibri"/>
              </a:rPr>
              <a:t>– 6</a:t>
            </a:r>
            <a:r>
              <a:rPr lang="en-US" sz="2400" dirty="0" smtClean="0">
                <a:solidFill>
                  <a:prstClr val="black"/>
                </a:solidFill>
                <a:latin typeface="Calibri"/>
              </a:rPr>
              <a:t>%</a:t>
            </a:r>
          </a:p>
          <a:p>
            <a:pPr lvl="0"/>
            <a:r>
              <a:rPr lang="en-US" sz="2400" dirty="0" smtClean="0">
                <a:solidFill>
                  <a:prstClr val="black"/>
                </a:solidFill>
                <a:latin typeface="Calibri"/>
                <a:cs typeface="Calibri" pitchFamily="34" charset="0"/>
              </a:rPr>
              <a:t>Embolism – 2%</a:t>
            </a:r>
            <a:endParaRPr lang="en-US" sz="20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97909" y="268288"/>
            <a:ext cx="580736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South Asian </a:t>
            </a:r>
          </a:p>
          <a:p>
            <a:pPr algn="ctr"/>
            <a:r>
              <a:rPr lang="en-US" sz="3600" b="1" dirty="0" smtClean="0">
                <a:solidFill>
                  <a:srgbClr val="FFFFFF"/>
                </a:solidFill>
                <a:latin typeface="Calibri" pitchFamily="34" charset="0"/>
                <a:cs typeface="Calibri" pitchFamily="34" charset="0"/>
              </a:rPr>
              <a:t>mothers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321627" y="1775691"/>
            <a:ext cx="5437800" cy="3625200"/>
          </a:xfrm>
          <a:prstGeom prst="rect">
            <a:avLst/>
          </a:prstGeom>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91285" y="2054118"/>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55%</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12%</a:t>
            </a:r>
            <a:endParaRPr lang="en-US" sz="2400" dirty="0" smtClean="0">
              <a:solidFill>
                <a:prstClr val="black"/>
              </a:solidFill>
              <a:latin typeface="+mn-lt"/>
              <a:cs typeface="Calibri" pitchFamily="34" charset="0"/>
            </a:endParaRPr>
          </a:p>
          <a:p>
            <a:pPr>
              <a:defRPr/>
            </a:pPr>
            <a:r>
              <a:rPr lang="en-US" sz="2400" dirty="0" smtClean="0">
                <a:latin typeface="+mn-lt"/>
                <a:cs typeface="Calibri" pitchFamily="34" charset="0"/>
              </a:rPr>
              <a:t>Diarrhoea – </a:t>
            </a:r>
            <a:r>
              <a:rPr lang="en-US" sz="2400" dirty="0" smtClean="0">
                <a:latin typeface="+mn-lt"/>
                <a:cs typeface="Calibri" pitchFamily="34" charset="0"/>
              </a:rPr>
              <a:t>10%</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Injuries </a:t>
            </a:r>
            <a:r>
              <a:rPr lang="en-US" sz="2400" dirty="0" smtClean="0">
                <a:solidFill>
                  <a:prstClr val="black"/>
                </a:solidFill>
                <a:latin typeface="Calibri"/>
                <a:cs typeface="Calibri" pitchFamily="34" charset="0"/>
              </a:rPr>
              <a:t>– </a:t>
            </a:r>
            <a:r>
              <a:rPr lang="en-US" sz="2400" dirty="0" smtClean="0">
                <a:solidFill>
                  <a:prstClr val="black"/>
                </a:solidFill>
                <a:latin typeface="Calibri"/>
                <a:cs typeface="Calibri" pitchFamily="34" charset="0"/>
              </a:rPr>
              <a:t>3</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2%</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67000" y="268288"/>
            <a:ext cx="6061364"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Indian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03650" y="1445400"/>
            <a:ext cx="5723675"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07553" y="28010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10299" y="1103746"/>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66886" y="564573"/>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70969" y="1087583"/>
            <a:ext cx="7186788" cy="540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0258" y="1133764"/>
            <a:ext cx="6988212"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8325" y="1316182"/>
            <a:ext cx="6787350" cy="50544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776880" y="1193945"/>
            <a:ext cx="7590240"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875" y="1383145"/>
            <a:ext cx="6792206" cy="47052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755" y="1288436"/>
            <a:ext cx="7015163" cy="512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493" y="1370149"/>
            <a:ext cx="7255307" cy="485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India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3681" y="1297009"/>
            <a:ext cx="7199312" cy="485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143" y="1000108"/>
            <a:ext cx="6796387" cy="568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6249" y="1009983"/>
            <a:ext cx="6734175" cy="55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19910"/>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36733" y="1121064"/>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032"/>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24.1 </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$157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58%</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2</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$6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664364" y="406834"/>
            <a:ext cx="4318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775200" y="1204687"/>
            <a:ext cx="412115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India</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4+ antenatal care visits and skilled birth attendant.</a:t>
            </a:r>
          </a:p>
          <a:p>
            <a:pPr>
              <a:spcBef>
                <a:spcPts val="600"/>
              </a:spcBef>
              <a:spcAft>
                <a:spcPts val="600"/>
              </a:spcAft>
              <a:defRPr/>
            </a:pPr>
            <a:r>
              <a:rPr lang="en-US" sz="2800" dirty="0" smtClean="0">
                <a:latin typeface="+mn-lt"/>
                <a:cs typeface="Calibri" pitchFamily="34" charset="0"/>
              </a:rPr>
              <a:t>Vitamin A and early initiation of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85754"/>
            <a:ext cx="4090410" cy="629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India </a:t>
            </a:r>
            <a:endParaRPr lang="en-US" sz="4600" dirty="0"/>
          </a:p>
        </p:txBody>
      </p:sp>
    </p:spTree>
    <p:extLst>
      <p:ext uri="{BB962C8B-B14F-4D97-AF65-F5344CB8AC3E}">
        <p14:creationId xmlns:p14="http://schemas.microsoft.com/office/powerpoint/2010/main" val="33799109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India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71932" y="1561381"/>
            <a:ext cx="5395140"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2" y="1570007"/>
            <a:ext cx="5458074"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0831" y="1276709"/>
            <a:ext cx="6645501"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33579" y="1181819"/>
            <a:ext cx="6642959"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12699</TotalTime>
  <Words>3076</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India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753</cp:revision>
  <cp:lastPrinted>2012-06-12T19:26:24Z</cp:lastPrinted>
  <dcterms:created xsi:type="dcterms:W3CDTF">2008-01-10T17:37:13Z</dcterms:created>
  <dcterms:modified xsi:type="dcterms:W3CDTF">2014-12-03T23:04:01Z</dcterms:modified>
</cp:coreProperties>
</file>