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1116" autoAdjust="0"/>
  </p:normalViewPr>
  <p:slideViewPr>
    <p:cSldViewPr snapToGrid="0">
      <p:cViewPr>
        <p:scale>
          <a:sx n="110" d="100"/>
          <a:sy n="110" d="100"/>
        </p:scale>
        <p:origin x="-520" y="496"/>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Haiti,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a:t>
            </a:r>
            <a:r>
              <a:rPr lang="en-US" i="1" smtClean="0"/>
              <a:t>profile </a:t>
            </a:r>
            <a:r>
              <a:rPr lang="en-US" i="0" smtClean="0"/>
              <a:t>for Haiti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Haiti’s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Haiti 2012 </a:t>
            </a:r>
            <a:r>
              <a:rPr lang="en-US" i="1" dirty="0" smtClean="0"/>
              <a:t>Under-five child mortality rate  </a:t>
            </a:r>
            <a:r>
              <a:rPr lang="en-US" i="0" dirty="0" smtClean="0"/>
              <a:t>was 76 but was estimated at 73 in 2013</a:t>
            </a:r>
            <a:r>
              <a:rPr lang="en-US" i="1" smtClean="0"/>
              <a:t>.    </a:t>
            </a:r>
            <a:endParaRPr lang="en-US" i="1"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Latin American and Caribbean (LAC) region, including Haiti,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8" indent="-285718" eaLnBrk="0" hangingPunct="0">
              <a:defRPr>
                <a:solidFill>
                  <a:schemeClr val="tx1"/>
                </a:solidFill>
                <a:latin typeface="Arial" charset="0"/>
                <a:cs typeface="Arial" charset="0"/>
              </a:defRPr>
            </a:lvl2pPr>
            <a:lvl3pPr marL="1142874" indent="-228574" eaLnBrk="0" hangingPunct="0">
              <a:defRPr>
                <a:solidFill>
                  <a:schemeClr val="tx1"/>
                </a:solidFill>
                <a:latin typeface="Arial" charset="0"/>
                <a:cs typeface="Arial" charset="0"/>
              </a:defRPr>
            </a:lvl3pPr>
            <a:lvl4pPr marL="1600023" indent="-228574" eaLnBrk="0" hangingPunct="0">
              <a:defRPr>
                <a:solidFill>
                  <a:schemeClr val="tx1"/>
                </a:solidFill>
                <a:latin typeface="Arial" charset="0"/>
                <a:cs typeface="Arial" charset="0"/>
              </a:defRPr>
            </a:lvl4pPr>
            <a:lvl5pPr marL="2057174" indent="-228574" eaLnBrk="0" hangingPunct="0">
              <a:defRPr>
                <a:solidFill>
                  <a:schemeClr val="tx1"/>
                </a:solidFill>
                <a:latin typeface="Arial" charset="0"/>
                <a:cs typeface="Arial" charset="0"/>
              </a:defRPr>
            </a:lvl5pPr>
            <a:lvl6pPr marL="2514322" indent="-228574" eaLnBrk="0" fontAlgn="base" hangingPunct="0">
              <a:spcBef>
                <a:spcPct val="0"/>
              </a:spcBef>
              <a:spcAft>
                <a:spcPct val="0"/>
              </a:spcAft>
              <a:defRPr>
                <a:solidFill>
                  <a:schemeClr val="tx1"/>
                </a:solidFill>
                <a:latin typeface="Arial" charset="0"/>
                <a:cs typeface="Arial" charset="0"/>
              </a:defRPr>
            </a:lvl6pPr>
            <a:lvl7pPr marL="2971470" indent="-228574" eaLnBrk="0" fontAlgn="base" hangingPunct="0">
              <a:spcBef>
                <a:spcPct val="0"/>
              </a:spcBef>
              <a:spcAft>
                <a:spcPct val="0"/>
              </a:spcAft>
              <a:defRPr>
                <a:solidFill>
                  <a:schemeClr val="tx1"/>
                </a:solidFill>
                <a:latin typeface="Arial" charset="0"/>
                <a:cs typeface="Arial" charset="0"/>
              </a:defRPr>
            </a:lvl7pPr>
            <a:lvl8pPr marL="3428621" indent="-228574" eaLnBrk="0" fontAlgn="base" hangingPunct="0">
              <a:spcBef>
                <a:spcPct val="0"/>
              </a:spcBef>
              <a:spcAft>
                <a:spcPct val="0"/>
              </a:spcAft>
              <a:defRPr>
                <a:solidFill>
                  <a:schemeClr val="tx1"/>
                </a:solidFill>
                <a:latin typeface="Arial" charset="0"/>
                <a:cs typeface="Arial" charset="0"/>
              </a:defRPr>
            </a:lvl8pPr>
            <a:lvl9pPr marL="3885770" indent="-228574"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Haiti, some </a:t>
            </a:r>
            <a:r>
              <a:rPr lang="en-US" dirty="0" smtClean="0"/>
              <a:t>34% </a:t>
            </a:r>
            <a:r>
              <a:rPr lang="en-US" dirty="0" smtClean="0"/>
              <a:t>of child deaths occur in the neonatal period.  Most of these can be prevented.  Post-neonatal deaths can, also,</a:t>
            </a:r>
            <a:r>
              <a:rPr lang="en-US" baseline="0" dirty="0" smtClean="0"/>
              <a:t> often be prevented and in </a:t>
            </a:r>
            <a:r>
              <a:rPr lang="en-US" baseline="0" dirty="0" smtClean="0"/>
              <a:t>2012 </a:t>
            </a:r>
            <a:r>
              <a:rPr lang="en-US" baseline="0" dirty="0" smtClean="0"/>
              <a:t>came mostly from </a:t>
            </a:r>
            <a:r>
              <a:rPr lang="en-US" baseline="0" dirty="0" smtClean="0"/>
              <a:t>Pneumonia</a:t>
            </a:r>
            <a:r>
              <a:rPr lang="en-US" baseline="0" dirty="0" smtClean="0"/>
              <a:t>, </a:t>
            </a:r>
            <a:r>
              <a:rPr lang="en-US" baseline="0" dirty="0" err="1" smtClean="0"/>
              <a:t>Diarrhoea</a:t>
            </a:r>
            <a:r>
              <a:rPr lang="en-US" baseline="0" dirty="0" smtClean="0"/>
              <a:t>,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low.  It’s important to understand the causes of low coverage and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&gt;95%</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Haiti, 90</a:t>
            </a:r>
            <a:r>
              <a:rPr lang="en-US" baseline="0" dirty="0" smtClean="0"/>
              <a:t>% </a:t>
            </a:r>
            <a:r>
              <a:rPr lang="en-US" baseline="0" dirty="0" smtClean="0"/>
              <a:t>of women attend at least one </a:t>
            </a:r>
            <a:r>
              <a:rPr lang="en-US" i="1" baseline="0" dirty="0" smtClean="0"/>
              <a:t>Antenatal care </a:t>
            </a:r>
            <a:r>
              <a:rPr lang="en-US" baseline="0" dirty="0" smtClean="0"/>
              <a:t>visit with a skilled provider during pregnancy.  </a:t>
            </a:r>
            <a:r>
              <a:rPr lang="en-US" baseline="0" dirty="0" smtClean="0"/>
              <a:t>67% of </a:t>
            </a:r>
            <a:r>
              <a:rPr lang="en-US" baseline="0" dirty="0" smtClean="0"/>
              <a:t>women attend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C-Section rates are still below the minimum needed to save women’s lives.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Haiti has data for 2 out of the 5 indicators related to immunization. Haiti’s </a:t>
            </a:r>
            <a:r>
              <a:rPr lang="en-US" i="1" dirty="0" smtClean="0"/>
              <a:t>Immunization</a:t>
            </a:r>
            <a:r>
              <a:rPr lang="en-US" dirty="0" smtClean="0"/>
              <a:t> coverage is</a:t>
            </a:r>
            <a:r>
              <a:rPr lang="en-US" baseline="0" dirty="0" smtClean="0"/>
              <a:t> consistently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2012, </a:t>
            </a:r>
            <a:r>
              <a:rPr lang="en-US" dirty="0" smtClean="0"/>
              <a:t>some </a:t>
            </a:r>
            <a:r>
              <a:rPr lang="en-US" dirty="0" smtClean="0"/>
              <a:t>38% </a:t>
            </a:r>
            <a:r>
              <a:rPr lang="en-US" dirty="0" smtClean="0"/>
              <a:t>of caregivers</a:t>
            </a:r>
            <a:r>
              <a:rPr lang="en-US" baseline="0" dirty="0" smtClean="0"/>
              <a:t> sought treatment from an appropriate </a:t>
            </a:r>
            <a:r>
              <a:rPr lang="en-US" baseline="0" dirty="0" smtClean="0"/>
              <a:t>health provider </a:t>
            </a:r>
            <a:r>
              <a:rPr lang="en-US" baseline="0" dirty="0" smtClean="0"/>
              <a:t>when their children had suspected pneumonia.  </a:t>
            </a:r>
            <a:r>
              <a:rPr lang="en-US" baseline="0" dirty="0" smtClean="0"/>
              <a:t>46% </a:t>
            </a:r>
            <a:r>
              <a:rPr lang="en-US" baseline="0" dirty="0" smtClean="0"/>
              <a:t>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 </a:t>
            </a:r>
            <a:r>
              <a:rPr lang="en-US" dirty="0" smtClean="0"/>
              <a:t>of children with diarrhoea were being treated with ORS.</a:t>
            </a:r>
            <a:r>
              <a:rPr lang="en-US" baseline="0" dirty="0" smtClean="0"/>
              <a:t>  </a:t>
            </a:r>
            <a:r>
              <a:rPr lang="en-US" baseline="0" dirty="0" smtClean="0"/>
              <a:t>57% </a:t>
            </a:r>
            <a:r>
              <a:rPr lang="en-US" baseline="0" dirty="0" smtClean="0"/>
              <a:t>were receiving appropriate rehydration therapy.</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Haiti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Haiti</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2012, 12% of children &lt;5 years </a:t>
            </a:r>
            <a:r>
              <a:rPr lang="en-US" baseline="0" dirty="0" smtClean="0"/>
              <a:t>sleeping under treated bednets.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dirty="0" smtClean="0"/>
              <a:t>have</a:t>
            </a:r>
            <a:r>
              <a:rPr lang="en-US" baseline="0" dirty="0" smtClean="0"/>
              <a:t> </a:t>
            </a:r>
            <a:r>
              <a:rPr lang="en-US" baseline="0" dirty="0" smtClean="0"/>
              <a:t>improved from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has </a:t>
            </a:r>
            <a:r>
              <a:rPr lang="en-US" i="0" baseline="0" dirty="0" smtClean="0"/>
              <a:t>shown </a:t>
            </a:r>
            <a:r>
              <a:rPr lang="en-US" i="0" baseline="0" dirty="0" smtClean="0"/>
              <a:t>little improvement</a:t>
            </a:r>
            <a:r>
              <a:rPr lang="en-US" i="1" baseline="0" dirty="0" smtClean="0"/>
              <a:t>.</a:t>
            </a:r>
            <a:r>
              <a:rPr lang="en-US" baseline="0" dirty="0" smtClean="0"/>
              <a:t>  Around </a:t>
            </a:r>
            <a:r>
              <a:rPr lang="en-US" baseline="0" dirty="0" smtClean="0"/>
              <a:t>8% </a:t>
            </a:r>
            <a:r>
              <a:rPr lang="en-US" baseline="0" dirty="0" smtClean="0"/>
              <a:t>of the rural population are using surface water and another </a:t>
            </a:r>
            <a:r>
              <a:rPr lang="en-US" baseline="0" dirty="0" smtClean="0"/>
              <a:t>45% </a:t>
            </a:r>
            <a:r>
              <a:rPr lang="en-US" baseline="0" dirty="0" smtClean="0"/>
              <a:t>are using other unimproved sources.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38% </a:t>
            </a:r>
            <a:r>
              <a:rPr lang="en-US" dirty="0" smtClean="0"/>
              <a:t>of the rural population still practice </a:t>
            </a:r>
            <a:r>
              <a:rPr lang="en-US" i="0" dirty="0" smtClean="0"/>
              <a:t>open defecation</a:t>
            </a:r>
            <a:r>
              <a:rPr lang="en-US" dirty="0" smtClean="0"/>
              <a:t>.  Another 35%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Haiti has fully adopted only one of the internationally recommended policies being tracked by Countdown.   It can be useful to explore why full adoption for other policies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hasn’t  happened and the current status of implementation for each policy.  For </a:t>
            </a:r>
            <a:r>
              <a:rPr lang="en-US" sz="1200" i="1" kern="1200" dirty="0" smtClean="0">
                <a:solidFill>
                  <a:schemeClr val="tx1"/>
                </a:solidFill>
                <a:effectLst/>
                <a:latin typeface="+mn-lt"/>
                <a:ea typeface="+mn-ea"/>
                <a:cs typeface="+mn-cs"/>
              </a:rPr>
              <a:t>Postnatal home visits</a:t>
            </a:r>
            <a:r>
              <a:rPr lang="en-US" sz="1200" kern="1200" dirty="0" smtClean="0">
                <a:solidFill>
                  <a:schemeClr val="tx1"/>
                </a:solidFill>
                <a:effectLst/>
                <a:latin typeface="+mn-lt"/>
                <a:ea typeface="+mn-ea"/>
                <a:cs typeface="+mn-cs"/>
              </a:rPr>
              <a:t>, policy information was not available.  Adopting these policies and implementing them at scale can contribute to improved coverage.</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and </a:t>
            </a:r>
            <a:r>
              <a:rPr lang="en-US" i="1" baseline="0" dirty="0" smtClean="0"/>
              <a:t>A</a:t>
            </a:r>
            <a:r>
              <a:rPr lang="en-US" i="1" dirty="0" smtClean="0"/>
              <a:t>ntenatal care 4</a:t>
            </a:r>
            <a:r>
              <a:rPr lang="en-US" i="1" smtClean="0"/>
              <a:t>+ visits</a:t>
            </a:r>
            <a:r>
              <a:rPr lang="en-US" i="0" smtClean="0"/>
              <a:t>.</a:t>
            </a:r>
            <a:r>
              <a:rPr lang="en-US" i="0" baseline="0" smtClean="0"/>
              <a:t>  </a:t>
            </a:r>
            <a:r>
              <a:rPr lang="en-US" i="0" baseline="0" dirty="0" smtClean="0"/>
              <a:t>Other </a:t>
            </a:r>
            <a:r>
              <a:rPr lang="en-US" sz="1200" kern="1200" dirty="0" smtClean="0">
                <a:solidFill>
                  <a:srgbClr val="FF0000"/>
                </a:solidFill>
                <a:latin typeface="+mn-lt"/>
                <a:ea typeface="+mn-ea"/>
                <a:cs typeface="+mn-cs"/>
              </a:rPr>
              <a:t>interventions, especially </a:t>
            </a:r>
            <a:r>
              <a:rPr lang="en-US" sz="1200" i="1" kern="1200" dirty="0" smtClean="0">
                <a:solidFill>
                  <a:srgbClr val="FF0000"/>
                </a:solidFill>
                <a:latin typeface="+mn-lt"/>
                <a:ea typeface="+mn-ea"/>
                <a:cs typeface="+mn-cs"/>
              </a:rPr>
              <a:t>Early initiation of breastfeeding</a:t>
            </a:r>
            <a:r>
              <a:rPr lang="en-US" sz="1200" i="1" kern="1200" baseline="0" dirty="0" smtClean="0">
                <a:solidFill>
                  <a:srgbClr val="FF0000"/>
                </a:solidFill>
                <a:latin typeface="+mn-lt"/>
                <a:ea typeface="+mn-ea"/>
                <a:cs typeface="+mn-cs"/>
              </a:rPr>
              <a:t> </a:t>
            </a:r>
            <a:r>
              <a:rPr lang="en-US" sz="1200" i="1" kern="120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Vitamin A,</a:t>
            </a:r>
            <a:r>
              <a:rPr lang="en-US" sz="1200" i="0" kern="1200" dirty="0" smtClean="0">
                <a:solidFill>
                  <a:srgbClr val="FF0000"/>
                </a:solidFill>
                <a:latin typeface="+mn-lt"/>
                <a:ea typeface="+mn-ea"/>
                <a:cs typeface="+mn-cs"/>
              </a:rPr>
              <a:t> 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Haiti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Haiti</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1"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Haiti</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Haiti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36273" y="268288"/>
            <a:ext cx="610754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8" y="1444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1009"/>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73 </a:t>
            </a:r>
            <a:r>
              <a:rPr lang="en-US" sz="2200" dirty="0">
                <a:latin typeface="+mn-lt"/>
              </a:rPr>
              <a:t>deaths per 1000 live births</a:t>
            </a:r>
          </a:p>
          <a:p>
            <a:pPr algn="ctr"/>
            <a:r>
              <a:rPr lang="en-US" sz="2200" dirty="0" smtClean="0">
                <a:latin typeface="+mn-lt"/>
              </a:rPr>
              <a:t>Infant mortality rate (IMR) </a:t>
            </a:r>
            <a:r>
              <a:rPr lang="en-US" sz="2200">
                <a:latin typeface="+mn-lt"/>
              </a:rPr>
              <a:t>= </a:t>
            </a:r>
            <a:r>
              <a:rPr lang="en-US" sz="2200" smtClean="0">
                <a:latin typeface="+mn-lt"/>
              </a:rPr>
              <a:t>55 </a:t>
            </a:r>
            <a:r>
              <a:rPr lang="en-US" sz="2200" dirty="0">
                <a:latin typeface="+mn-lt"/>
              </a:rPr>
              <a:t>deaths per 1000 live births</a:t>
            </a:r>
          </a:p>
          <a:p>
            <a:pPr algn="ctr"/>
            <a:r>
              <a:rPr lang="en-US" sz="2200" dirty="0" smtClean="0">
                <a:latin typeface="+mn-lt"/>
              </a:rPr>
              <a:t>Neonatal mortality rate (NMR) </a:t>
            </a:r>
            <a:r>
              <a:rPr lang="en-US" sz="2200" dirty="0">
                <a:latin typeface="+mn-lt"/>
              </a:rPr>
              <a:t>= 2</a:t>
            </a:r>
            <a:r>
              <a:rPr lang="en-US" sz="2200" dirty="0" smtClean="0">
                <a:latin typeface="+mn-lt"/>
              </a:rPr>
              <a:t>5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1946564"/>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Hypertension –23%</a:t>
            </a:r>
          </a:p>
          <a:p>
            <a:pPr defTabSz="914400" fontAlgn="base">
              <a:spcBef>
                <a:spcPct val="0"/>
              </a:spcBef>
              <a:spcAft>
                <a:spcPct val="0"/>
              </a:spcAft>
            </a:pPr>
            <a:r>
              <a:rPr lang="en-US" sz="2400" dirty="0">
                <a:solidFill>
                  <a:prstClr val="black"/>
                </a:solidFill>
                <a:latin typeface="Calibri"/>
                <a:cs typeface="Arial" charset="0"/>
              </a:rPr>
              <a:t>Haemorrhage – 22%</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8%</a:t>
            </a:r>
          </a:p>
          <a:p>
            <a:pPr defTabSz="914400" fontAlgn="base">
              <a:spcBef>
                <a:spcPct val="0"/>
              </a:spcBef>
              <a:spcAft>
                <a:spcPct val="0"/>
              </a:spcAft>
            </a:pPr>
            <a:r>
              <a:rPr lang="en-US" sz="2400" dirty="0">
                <a:solidFill>
                  <a:prstClr val="black"/>
                </a:solidFill>
                <a:latin typeface="Calibri"/>
                <a:cs typeface="Calibri" pitchFamily="34" charset="0"/>
              </a:rPr>
              <a:t>Embolism – 3%</a:t>
            </a:r>
            <a:endParaRPr lang="en-US" sz="2000"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2950234" y="268288"/>
            <a:ext cx="595222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mothers in the LAC region die?</a:t>
            </a:r>
          </a:p>
        </p:txBody>
      </p:sp>
      <p:pic>
        <p:nvPicPr>
          <p:cNvPr id="2050" name="Picture 2"/>
          <p:cNvPicPr>
            <a:picLocks noChangeAspect="1" noChangeArrowheads="1"/>
          </p:cNvPicPr>
          <p:nvPr/>
        </p:nvPicPr>
        <p:blipFill>
          <a:blip r:embed="rId3" cstate="print"/>
          <a:srcRect/>
          <a:stretch>
            <a:fillRect/>
          </a:stretch>
        </p:blipFill>
        <p:spPr bwMode="auto">
          <a:xfrm>
            <a:off x="3295292" y="1802922"/>
            <a:ext cx="5452243" cy="3600000"/>
          </a:xfrm>
          <a:prstGeom prst="rect">
            <a:avLst/>
          </a:prstGeom>
          <a:noFill/>
          <a:ln w="9525">
            <a:noFill/>
            <a:miter lim="800000"/>
            <a:headEnd/>
            <a:tailEnd/>
          </a:ln>
        </p:spPr>
      </p:pic>
    </p:spTree>
    <p:extLst>
      <p:ext uri="{BB962C8B-B14F-4D97-AF65-F5344CB8AC3E}">
        <p14:creationId xmlns:p14="http://schemas.microsoft.com/office/powerpoint/2010/main" val="33659413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72103" y="2042573"/>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lvl="0">
              <a:defRPr/>
            </a:pPr>
            <a:r>
              <a:rPr lang="en-US" sz="2400" dirty="0" smtClean="0">
                <a:solidFill>
                  <a:prstClr val="black"/>
                </a:solidFill>
                <a:latin typeface="Calibri"/>
                <a:cs typeface="Calibri" pitchFamily="34" charset="0"/>
              </a:rPr>
              <a:t>Neonatal</a:t>
            </a:r>
            <a:r>
              <a:rPr lang="en-US" sz="2400" dirty="0" smtClean="0">
                <a:solidFill>
                  <a:prstClr val="black"/>
                </a:solidFill>
                <a:latin typeface="Calibri"/>
                <a:cs typeface="Calibri" pitchFamily="34" charset="0"/>
              </a:rPr>
              <a:t> – </a:t>
            </a:r>
            <a:r>
              <a:rPr lang="en-US" sz="2400" dirty="0" smtClean="0">
                <a:solidFill>
                  <a:prstClr val="black"/>
                </a:solidFill>
                <a:latin typeface="Calibri"/>
                <a:cs typeface="Calibri" pitchFamily="34" charset="0"/>
              </a:rPr>
              <a:t>34</a:t>
            </a:r>
            <a:r>
              <a:rPr lang="en-US" sz="2400" dirty="0" smtClean="0">
                <a:solidFill>
                  <a:prstClr val="black"/>
                </a:solidFill>
                <a:latin typeface="Calibri"/>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Pneumonia</a:t>
            </a:r>
            <a:r>
              <a:rPr lang="en-US" sz="2400" dirty="0" smtClean="0">
                <a:latin typeface="+mn-lt"/>
                <a:cs typeface="Calibri" pitchFamily="34" charset="0"/>
              </a:rPr>
              <a:t> </a:t>
            </a:r>
            <a:r>
              <a:rPr lang="en-US" sz="2400" dirty="0">
                <a:latin typeface="+mn-lt"/>
                <a:cs typeface="Calibri" pitchFamily="34" charset="0"/>
              </a:rPr>
              <a:t>– </a:t>
            </a:r>
            <a:r>
              <a:rPr lang="en-US" sz="2400" dirty="0" smtClean="0">
                <a:latin typeface="+mn-lt"/>
                <a:cs typeface="Calibri" pitchFamily="34" charset="0"/>
              </a:rPr>
              <a:t>20</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err="1" smtClean="0">
                <a:solidFill>
                  <a:prstClr val="black"/>
                </a:solidFill>
                <a:latin typeface="+mn-lt"/>
                <a:cs typeface="Calibri" pitchFamily="34" charset="0"/>
              </a:rPr>
              <a:t>Diarrho</a:t>
            </a:r>
            <a:r>
              <a:rPr lang="en-US" sz="2400" dirty="0" err="1">
                <a:solidFill>
                  <a:prstClr val="black"/>
                </a:solidFill>
                <a:latin typeface="+mn-lt"/>
                <a:cs typeface="Calibri" pitchFamily="34" charset="0"/>
              </a:rPr>
              <a:t>e</a:t>
            </a:r>
            <a:r>
              <a:rPr lang="en-US" sz="2400" dirty="0" err="1" smtClean="0">
                <a:solidFill>
                  <a:prstClr val="black"/>
                </a:solidFill>
                <a:latin typeface="+mn-lt"/>
                <a:cs typeface="Calibri" pitchFamily="34" charset="0"/>
              </a:rPr>
              <a:t>a</a:t>
            </a:r>
            <a:r>
              <a:rPr lang="en-US" sz="2400" dirty="0" smtClean="0">
                <a:solidFill>
                  <a:prstClr val="black"/>
                </a:solidFill>
                <a:latin typeface="+mn-lt"/>
                <a:cs typeface="Calibri" pitchFamily="34" charset="0"/>
              </a:rPr>
              <a:t>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11%</a:t>
            </a:r>
            <a:endParaRPr lang="en-US" sz="2400" dirty="0" smtClean="0">
              <a:solidFill>
                <a:prstClr val="black"/>
              </a:solidFill>
              <a:latin typeface="+mn-lt"/>
              <a:cs typeface="Calibri" pitchFamily="34" charset="0"/>
            </a:endParaRPr>
          </a:p>
          <a:p>
            <a:pPr>
              <a:defRPr/>
            </a:pPr>
            <a:r>
              <a:rPr lang="en-US" sz="2400" dirty="0" smtClean="0">
                <a:latin typeface="+mn-lt"/>
                <a:cs typeface="Calibri" pitchFamily="34" charset="0"/>
              </a:rPr>
              <a:t>Injuries</a:t>
            </a:r>
            <a:r>
              <a:rPr lang="en-US" sz="2400" dirty="0" smtClean="0">
                <a:latin typeface="+mn-lt"/>
                <a:cs typeface="Calibri" pitchFamily="34" charset="0"/>
              </a:rPr>
              <a:t> </a:t>
            </a:r>
            <a:r>
              <a:rPr lang="en-US" sz="2400" dirty="0" smtClean="0">
                <a:latin typeface="+mn-lt"/>
                <a:cs typeface="Calibri" pitchFamily="34" charset="0"/>
              </a:rPr>
              <a:t>– 7</a:t>
            </a:r>
            <a:r>
              <a:rPr lang="en-US" sz="2400" dirty="0" smtClean="0">
                <a:latin typeface="+mn-lt"/>
                <a:cs typeface="Calibri" pitchFamily="34" charset="0"/>
              </a:rPr>
              <a:t>%</a:t>
            </a:r>
          </a:p>
          <a:p>
            <a:pPr>
              <a:defRPr/>
            </a:pPr>
            <a:r>
              <a:rPr lang="en-US" sz="2400" dirty="0" smtClean="0">
                <a:latin typeface="+mn-lt"/>
                <a:cs typeface="Calibri" pitchFamily="34" charset="0"/>
              </a:rPr>
              <a:t>HIV/AIDS – 1%</a:t>
            </a:r>
          </a:p>
          <a:p>
            <a:pPr>
              <a:defRPr/>
            </a:pPr>
            <a:r>
              <a:rPr lang="en-US" sz="2400" dirty="0" smtClean="0">
                <a:latin typeface="+mn-lt"/>
                <a:cs typeface="Calibri" pitchFamily="34" charset="0"/>
              </a:rPr>
              <a:t>Malaria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597727" y="268288"/>
            <a:ext cx="618836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Haitian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009869" y="1445400"/>
            <a:ext cx="5632850"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80554" y="291653"/>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578374" y="1175328"/>
            <a:ext cx="7744025" cy="5425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508000"/>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3349" y="1168400"/>
            <a:ext cx="6988212" cy="540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7132" y="1111636"/>
            <a:ext cx="6789736"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40125" y="1317336"/>
            <a:ext cx="6863749"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1054419" y="1097973"/>
            <a:ext cx="7312252" cy="54252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81949" y="1243446"/>
            <a:ext cx="7141738"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0662" y="1221508"/>
            <a:ext cx="6985059" cy="50652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786139" y="188433"/>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67155" y="1347355"/>
            <a:ext cx="7009690" cy="46980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Haiti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31901" y="1346201"/>
            <a:ext cx="6896318"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5037" y="1296554"/>
            <a:ext cx="6633925"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63012" y="1295400"/>
            <a:ext cx="6448884"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039091"/>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108364"/>
            <a:ext cx="636192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40080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3.6 </a:t>
            </a:r>
            <a:r>
              <a:rPr lang="en-US" sz="2200" dirty="0" smtClean="0"/>
              <a:t>(1998)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12%</a:t>
            </a:r>
            <a:r>
              <a:rPr lang="en-US" sz="2200" dirty="0" smtClean="0">
                <a:solidFill>
                  <a:srgbClr val="800000"/>
                </a:solidFill>
              </a:rPr>
              <a:t> </a:t>
            </a:r>
            <a:r>
              <a:rPr lang="en-US" sz="2200" dirty="0" smtClean="0"/>
              <a:t>(2008)            </a:t>
            </a:r>
            <a:r>
              <a:rPr lang="en-US" sz="2200" b="1" dirty="0" smtClean="0"/>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$86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5</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 </a:t>
            </a:r>
            <a:r>
              <a:rPr lang="en-US" sz="2200" dirty="0"/>
              <a:t>(2012)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$74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$283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572000" y="268288"/>
            <a:ext cx="4364182"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01184" y="1010735"/>
            <a:ext cx="4242816" cy="57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Haiti</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antenatal care 4+ visits.</a:t>
            </a:r>
          </a:p>
          <a:p>
            <a:pPr>
              <a:spcBef>
                <a:spcPts val="600"/>
              </a:spcBef>
              <a:spcAft>
                <a:spcPts val="600"/>
              </a:spcAft>
              <a:defRPr/>
            </a:pPr>
            <a:r>
              <a:rPr lang="en-US" sz="2800" smtClean="0">
                <a:latin typeface="+mn-lt"/>
                <a:cs typeface="Calibri" pitchFamily="34" charset="0"/>
              </a:rPr>
              <a:t>For </a:t>
            </a:r>
            <a:r>
              <a:rPr lang="en-US" sz="2800" dirty="0" smtClean="0">
                <a:latin typeface="+mn-lt"/>
                <a:cs typeface="Calibri" pitchFamily="34" charset="0"/>
              </a:rPr>
              <a:t>example, Vitamin A, early breastfeeding and ORT &amp; continued 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Haiti </a:t>
            </a:r>
            <a:endParaRPr lang="en-US" sz="4600" dirty="0"/>
          </a:p>
        </p:txBody>
      </p:sp>
    </p:spTree>
    <p:extLst>
      <p:ext uri="{BB962C8B-B14F-4D97-AF65-F5344CB8AC3E}">
        <p14:creationId xmlns:p14="http://schemas.microsoft.com/office/powerpoint/2010/main" val="30437022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Haiti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63305" y="1647646"/>
            <a:ext cx="5380966"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915064" y="1639019"/>
            <a:ext cx="5336609"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0830" y="1147313"/>
            <a:ext cx="6616834"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24952" y="1190444"/>
            <a:ext cx="6657097"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12566</TotalTime>
  <Words>3055</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Haiti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747</cp:revision>
  <cp:lastPrinted>2012-06-12T19:26:24Z</cp:lastPrinted>
  <dcterms:created xsi:type="dcterms:W3CDTF">2008-01-10T17:37:13Z</dcterms:created>
  <dcterms:modified xsi:type="dcterms:W3CDTF">2014-12-03T22:35:28Z</dcterms:modified>
</cp:coreProperties>
</file>